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8" r:id="rId5"/>
  </p:sldMasterIdLst>
  <p:notesMasterIdLst>
    <p:notesMasterId r:id="rId39"/>
  </p:notesMasterIdLst>
  <p:sldIdLst>
    <p:sldId id="284" r:id="rId6"/>
    <p:sldId id="286" r:id="rId7"/>
    <p:sldId id="287" r:id="rId8"/>
    <p:sldId id="288" r:id="rId9"/>
    <p:sldId id="285" r:id="rId10"/>
    <p:sldId id="290" r:id="rId11"/>
    <p:sldId id="289" r:id="rId12"/>
    <p:sldId id="291" r:id="rId13"/>
    <p:sldId id="283" r:id="rId14"/>
    <p:sldId id="257" r:id="rId15"/>
    <p:sldId id="258" r:id="rId16"/>
    <p:sldId id="259" r:id="rId17"/>
    <p:sldId id="261" r:id="rId18"/>
    <p:sldId id="262" r:id="rId19"/>
    <p:sldId id="263" r:id="rId20"/>
    <p:sldId id="275" r:id="rId21"/>
    <p:sldId id="274" r:id="rId22"/>
    <p:sldId id="276" r:id="rId23"/>
    <p:sldId id="266" r:id="rId24"/>
    <p:sldId id="267" r:id="rId25"/>
    <p:sldId id="270" r:id="rId26"/>
    <p:sldId id="271" r:id="rId27"/>
    <p:sldId id="272" r:id="rId28"/>
    <p:sldId id="273" r:id="rId29"/>
    <p:sldId id="280" r:id="rId30"/>
    <p:sldId id="268" r:id="rId31"/>
    <p:sldId id="269" r:id="rId32"/>
    <p:sldId id="265" r:id="rId33"/>
    <p:sldId id="277" r:id="rId34"/>
    <p:sldId id="281" r:id="rId35"/>
    <p:sldId id="282" r:id="rId36"/>
    <p:sldId id="278" r:id="rId37"/>
    <p:sldId id="27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5218DC-BC37-4048-BAD4-A29A18453468}" v="5" dt="2022-01-30T16:04:33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E8994-B32B-44B4-B6A8-800241D5355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6EF09-03A5-43BA-B09F-AB2CD01C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6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https://community.canvaslms.com/t5/Canvas-Basics-Guide/What-is-the-Canvas-Student-app/ta-p/31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6EF09-03A5-43BA-B09F-AB2CD01CC5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8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0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8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3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3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68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0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30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9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1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5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notifications@instructure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lcisd.org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isd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isd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lcisd.org/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isd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12B4B-4006-49F4-89DD-512C5948E1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Skyward Family Access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E244ACE-818C-4717-918E-CA10487F9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5C818C0-7AB3-4D5B-9A33-879A6C035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387" y="1034980"/>
            <a:ext cx="60960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43245-D2E0-4C2D-95F5-42F4EAF2B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091" y="1986492"/>
            <a:ext cx="6491832" cy="43518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Canvas is a digital tool that provides teachers, students, and guardians a platform for accessing a variety of educational resources online, all from one location. </a:t>
            </a:r>
          </a:p>
          <a:p>
            <a:pPr marL="742950" lvl="1" indent="-285750"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course is created for each class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a student has.</a:t>
            </a:r>
          </a:p>
          <a:p>
            <a:pPr marL="742950" lvl="1" indent="-285750"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Parents/Guardians can access these courses using an Observer Account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A8A35-DC4D-40E3-A282-292C16E77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What is Canvas?</a:t>
            </a:r>
          </a:p>
        </p:txBody>
      </p: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29E75D7B-E1F2-48AA-B11B-C96A519C9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canvas">
            <a:extLst>
              <a:ext uri="{FF2B5EF4-FFF2-40B4-BE49-F238E27FC236}">
                <a16:creationId xmlns:a16="http://schemas.microsoft.com/office/drawing/2014/main" id="{F7767255-58F4-4994-8D30-D5BC37D52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32" y="286002"/>
            <a:ext cx="1585585" cy="16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37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B8C0-7475-45F8-9174-B5999153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085"/>
            <a:ext cx="8596668" cy="1320800"/>
          </a:xfrm>
        </p:spPr>
        <p:txBody>
          <a:bodyPr/>
          <a:lstStyle/>
          <a:p>
            <a:pPr algn="r"/>
            <a:r>
              <a:rPr lang="en-US" dirty="0"/>
              <a:t>Accessing Canvas for the First Time</a:t>
            </a:r>
          </a:p>
        </p:txBody>
      </p: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075AB9C7-E280-461D-893D-A42022AC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58734-3DBD-43E9-B71F-FEAD071BCE3C}"/>
              </a:ext>
            </a:extLst>
          </p:cNvPr>
          <p:cNvSpPr txBox="1"/>
          <p:nvPr/>
        </p:nvSpPr>
        <p:spPr>
          <a:xfrm>
            <a:off x="1174678" y="1614987"/>
            <a:ext cx="8096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Your Canvas Access email is the email address that you provide in your Skyward contact information. This is </a:t>
            </a:r>
            <a:r>
              <a:rPr lang="en-US" sz="2400" b="1" dirty="0">
                <a:solidFill>
                  <a:schemeClr val="accent6"/>
                </a:solidFill>
              </a:rPr>
              <a:t>not</a:t>
            </a:r>
            <a:r>
              <a:rPr lang="en-US" sz="2400" dirty="0"/>
              <a:t> your Skyward username.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your </a:t>
            </a:r>
            <a:r>
              <a:rPr lang="en-US" sz="2400" b="1" dirty="0">
                <a:solidFill>
                  <a:schemeClr val="accent6"/>
                </a:solidFill>
              </a:rPr>
              <a:t>entire email address</a:t>
            </a:r>
            <a:r>
              <a:rPr lang="en-US" sz="2400" dirty="0"/>
              <a:t>, not just the first part.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12F5F6-8881-46B9-9502-B748D843BCA1}"/>
              </a:ext>
            </a:extLst>
          </p:cNvPr>
          <p:cNvSpPr txBox="1"/>
          <p:nvPr/>
        </p:nvSpPr>
        <p:spPr>
          <a:xfrm>
            <a:off x="1702965" y="4833944"/>
            <a:ext cx="217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/>
              <a:t>Parent.email</a:t>
            </a:r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86C631-D8FA-46DF-BEC6-1C4915493556}"/>
              </a:ext>
            </a:extLst>
          </p:cNvPr>
          <p:cNvSpPr txBox="1"/>
          <p:nvPr/>
        </p:nvSpPr>
        <p:spPr>
          <a:xfrm>
            <a:off x="5009530" y="4833944"/>
            <a:ext cx="452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Parent.email@yahoo.com</a:t>
            </a:r>
          </a:p>
        </p:txBody>
      </p:sp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7D49D0AC-0326-4817-A731-47707367BE44}"/>
              </a:ext>
            </a:extLst>
          </p:cNvPr>
          <p:cNvSpPr/>
          <p:nvPr/>
        </p:nvSpPr>
        <p:spPr>
          <a:xfrm>
            <a:off x="1778579" y="4263175"/>
            <a:ext cx="1969332" cy="1618754"/>
          </a:xfrm>
          <a:prstGeom prst="noSmoking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4AF24FE4-3440-4238-A955-046C307B9E61}"/>
              </a:ext>
            </a:extLst>
          </p:cNvPr>
          <p:cNvSpPr/>
          <p:nvPr/>
        </p:nvSpPr>
        <p:spPr>
          <a:xfrm>
            <a:off x="4455624" y="4043906"/>
            <a:ext cx="4852239" cy="2041740"/>
          </a:xfrm>
          <a:prstGeom prst="donut">
            <a:avLst/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B8C0-7475-45F8-9174-B5999153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085"/>
            <a:ext cx="8596668" cy="1320800"/>
          </a:xfrm>
        </p:spPr>
        <p:txBody>
          <a:bodyPr/>
          <a:lstStyle/>
          <a:p>
            <a:pPr algn="r"/>
            <a:r>
              <a:rPr lang="en-US"/>
              <a:t>Accessing Canvas for the First Time</a:t>
            </a:r>
          </a:p>
        </p:txBody>
      </p: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075AB9C7-E280-461D-893D-A42022AC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58734-3DBD-43E9-B71F-FEAD071BCE3C}"/>
              </a:ext>
            </a:extLst>
          </p:cNvPr>
          <p:cNvSpPr txBox="1"/>
          <p:nvPr/>
        </p:nvSpPr>
        <p:spPr>
          <a:xfrm>
            <a:off x="446586" y="1367666"/>
            <a:ext cx="4452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EITHER visit </a:t>
            </a:r>
            <a:r>
              <a:rPr lang="en-US" sz="2400" b="1" dirty="0">
                <a:solidFill>
                  <a:srgbClr val="0070C0"/>
                </a:solidFill>
              </a:rPr>
              <a:t>canvas.lcisd.org 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OR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r>
              <a:rPr lang="en-US" sz="2400" dirty="0"/>
              <a:t>1. Go to the LCISD home page and choose the Canvas option.</a:t>
            </a:r>
          </a:p>
          <a:p>
            <a:r>
              <a:rPr lang="en-US" sz="2400" dirty="0"/>
              <a:t>2. Select the Login to Canvas button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4E9AEB-D1F5-48C8-9D68-EB020772E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93" y="3890507"/>
            <a:ext cx="5649414" cy="2659673"/>
          </a:xfrm>
          <a:prstGeom prst="rect">
            <a:avLst/>
          </a:prstGeom>
        </p:spPr>
      </p:pic>
      <p:pic>
        <p:nvPicPr>
          <p:cNvPr id="7" name="Picture 2" descr="C:\Users\pwagner\AppData\Local\Temp\SNAGHTML1a1aba03.PNG">
            <a:extLst>
              <a:ext uri="{FF2B5EF4-FFF2-40B4-BE49-F238E27FC236}">
                <a16:creationId xmlns:a16="http://schemas.microsoft.com/office/drawing/2014/main" id="{D0C6196A-26D9-437A-BBFA-9955E79FF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52" y="2203683"/>
            <a:ext cx="4923011" cy="43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BE8D32-8850-4561-BCEE-274455826121}"/>
              </a:ext>
            </a:extLst>
          </p:cNvPr>
          <p:cNvSpPr txBox="1"/>
          <p:nvPr/>
        </p:nvSpPr>
        <p:spPr>
          <a:xfrm>
            <a:off x="536041" y="3890507"/>
            <a:ext cx="3180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49EEE-348B-422C-9FAC-AF04AA3F187E}"/>
              </a:ext>
            </a:extLst>
          </p:cNvPr>
          <p:cNvSpPr txBox="1"/>
          <p:nvPr/>
        </p:nvSpPr>
        <p:spPr>
          <a:xfrm>
            <a:off x="6294757" y="2203683"/>
            <a:ext cx="3180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546A8B-2087-46E5-964B-760DBE46FB02}"/>
              </a:ext>
            </a:extLst>
          </p:cNvPr>
          <p:cNvSpPr txBox="1"/>
          <p:nvPr/>
        </p:nvSpPr>
        <p:spPr>
          <a:xfrm>
            <a:off x="530394" y="2152496"/>
            <a:ext cx="3180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15625D-D746-4692-BFE6-52160C991A5E}"/>
              </a:ext>
            </a:extLst>
          </p:cNvPr>
          <p:cNvSpPr txBox="1"/>
          <p:nvPr/>
        </p:nvSpPr>
        <p:spPr>
          <a:xfrm>
            <a:off x="530394" y="2883482"/>
            <a:ext cx="3180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4791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B8C0-7475-45F8-9174-B5999153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5551"/>
            <a:ext cx="8596668" cy="1320800"/>
          </a:xfrm>
        </p:spPr>
        <p:txBody>
          <a:bodyPr/>
          <a:lstStyle/>
          <a:p>
            <a:pPr algn="r"/>
            <a:r>
              <a:rPr lang="en-US" dirty="0"/>
              <a:t>Accessing Canvas for the First Time</a:t>
            </a:r>
          </a:p>
        </p:txBody>
      </p: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075AB9C7-E280-461D-893D-A42022AC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58734-3DBD-43E9-B71F-FEAD071BCE3C}"/>
              </a:ext>
            </a:extLst>
          </p:cNvPr>
          <p:cNvSpPr txBox="1"/>
          <p:nvPr/>
        </p:nvSpPr>
        <p:spPr>
          <a:xfrm>
            <a:off x="1161488" y="1585518"/>
            <a:ext cx="7273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Select </a:t>
            </a:r>
            <a:r>
              <a:rPr lang="en-US" sz="2400" b="1" dirty="0">
                <a:solidFill>
                  <a:schemeClr val="accent6"/>
                </a:solidFill>
              </a:rPr>
              <a:t>Forgot Password?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9662A-97E8-46A0-86A2-BE3AF9C86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434" y="2678009"/>
            <a:ext cx="3418213" cy="356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B8C0-7475-45F8-9174-B5999153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085"/>
            <a:ext cx="8596668" cy="1320800"/>
          </a:xfrm>
        </p:spPr>
        <p:txBody>
          <a:bodyPr/>
          <a:lstStyle/>
          <a:p>
            <a:pPr algn="r"/>
            <a:r>
              <a:rPr lang="en-US"/>
              <a:t>Accessing Canvas for the First Time</a:t>
            </a:r>
          </a:p>
        </p:txBody>
      </p: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075AB9C7-E280-461D-893D-A42022AC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58734-3DBD-43E9-B71F-FEAD071BCE3C}"/>
              </a:ext>
            </a:extLst>
          </p:cNvPr>
          <p:cNvSpPr txBox="1"/>
          <p:nvPr/>
        </p:nvSpPr>
        <p:spPr>
          <a:xfrm>
            <a:off x="1151963" y="1591389"/>
            <a:ext cx="7273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Enter your </a:t>
            </a:r>
            <a:r>
              <a:rPr lang="en-US" sz="2400" b="1" dirty="0">
                <a:solidFill>
                  <a:schemeClr val="accent6"/>
                </a:solidFill>
              </a:rPr>
              <a:t>entire email address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Select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/>
                </a:solidFill>
              </a:rPr>
              <a:t>Request Password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428E4A-D3BD-46E6-8F17-8FA187462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233" y="2816622"/>
            <a:ext cx="3658296" cy="356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B8C0-7475-45F8-9174-B5999153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73" y="553085"/>
            <a:ext cx="7861497" cy="1320800"/>
          </a:xfrm>
        </p:spPr>
        <p:txBody>
          <a:bodyPr/>
          <a:lstStyle/>
          <a:p>
            <a:pPr algn="r"/>
            <a:r>
              <a:rPr lang="en-US"/>
              <a:t>Accessing Canvas for the First Time</a:t>
            </a:r>
          </a:p>
        </p:txBody>
      </p: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075AB9C7-E280-461D-893D-A42022AC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58734-3DBD-43E9-B71F-FEAD071BCE3C}"/>
              </a:ext>
            </a:extLst>
          </p:cNvPr>
          <p:cNvSpPr txBox="1"/>
          <p:nvPr/>
        </p:nvSpPr>
        <p:spPr>
          <a:xfrm>
            <a:off x="1027040" y="1309254"/>
            <a:ext cx="7749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Check your email inbox for a message from Canvas </a:t>
            </a:r>
            <a:br>
              <a:rPr lang="en-US" sz="2400" dirty="0"/>
            </a:br>
            <a:r>
              <a:rPr lang="en-US" sz="2400" dirty="0"/>
              <a:t>by Instructure: </a:t>
            </a:r>
            <a:r>
              <a:rPr lang="en-US" sz="2400" dirty="0">
                <a:hlinkClick r:id="rId3"/>
              </a:rPr>
              <a:t>notifications@instructure.com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may be in your junk folder.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Depending on requests, etc., it may take </a:t>
            </a:r>
            <a:br>
              <a:rPr lang="en-US" sz="2400" dirty="0"/>
            </a:br>
            <a:r>
              <a:rPr lang="en-US" sz="2400" dirty="0"/>
              <a:t>a number of hours to arrive in your inbox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490E85-CF26-4F27-94BB-04D6E8F25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248" y="3462338"/>
            <a:ext cx="6363588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2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43245-D2E0-4C2D-95F5-42F4EAF2B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900" y="3048000"/>
            <a:ext cx="6155266" cy="20047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/>
              <a:t>You can choose what type of notifications you receive, how often you receive them, AND where you receive them! 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A8A35-DC4D-40E3-A282-292C16E77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936" y="1253067"/>
            <a:ext cx="2918661" cy="43518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Notifications</a:t>
            </a:r>
          </a:p>
        </p:txBody>
      </p: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29E75D7B-E1F2-48AA-B11B-C96A519C9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canvas">
            <a:extLst>
              <a:ext uri="{FF2B5EF4-FFF2-40B4-BE49-F238E27FC236}">
                <a16:creationId xmlns:a16="http://schemas.microsoft.com/office/drawing/2014/main" id="{5E7776AE-295B-4F60-9CCA-897E4B798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19" y="247902"/>
            <a:ext cx="1585585" cy="16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25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D58734-3DBD-43E9-B71F-FEAD071BCE3C}"/>
              </a:ext>
            </a:extLst>
          </p:cNvPr>
          <p:cNvSpPr txBox="1"/>
          <p:nvPr/>
        </p:nvSpPr>
        <p:spPr>
          <a:xfrm>
            <a:off x="5602520" y="2342430"/>
            <a:ext cx="399774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Add a Contact Method to receive notifications as text messages if you like: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Account &gt; Settings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+ Contact Method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Add cell number and carrier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Follow prompts</a:t>
            </a:r>
            <a:endParaRPr lang="en-US" sz="2000">
              <a:solidFill>
                <a:schemeClr val="accent6"/>
              </a:solidFill>
            </a:endParaRPr>
          </a:p>
        </p:txBody>
      </p: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075AB9C7-E280-461D-893D-A42022AC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BE98502-ABB1-420C-9784-19160477F188}"/>
              </a:ext>
            </a:extLst>
          </p:cNvPr>
          <p:cNvSpPr txBox="1">
            <a:spLocks/>
          </p:cNvSpPr>
          <p:nvPr/>
        </p:nvSpPr>
        <p:spPr>
          <a:xfrm>
            <a:off x="711196" y="55308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/>
              <a:t>Add Contact Method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865CFA-6921-4593-A849-893A8F387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77" y="1678502"/>
            <a:ext cx="2182057" cy="1844874"/>
          </a:xfrm>
          <a:prstGeom prst="rect">
            <a:avLst/>
          </a:prstGeom>
        </p:spPr>
      </p:pic>
      <p:sp>
        <p:nvSpPr>
          <p:cNvPr id="22" name="Arrow: Bent 21">
            <a:extLst>
              <a:ext uri="{FF2B5EF4-FFF2-40B4-BE49-F238E27FC236}">
                <a16:creationId xmlns:a16="http://schemas.microsoft.com/office/drawing/2014/main" id="{ED9A6EE4-98F7-42EE-A0C4-267400D7AF4A}"/>
              </a:ext>
            </a:extLst>
          </p:cNvPr>
          <p:cNvSpPr/>
          <p:nvPr/>
        </p:nvSpPr>
        <p:spPr>
          <a:xfrm rot="5400000">
            <a:off x="2535201" y="2502112"/>
            <a:ext cx="1323975" cy="11906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338" name="Picture 2" descr="C:\Users\pwagner\AppData\Local\Temp\SNAGHTML1a94d412.PNG">
            <a:extLst>
              <a:ext uri="{FF2B5EF4-FFF2-40B4-BE49-F238E27FC236}">
                <a16:creationId xmlns:a16="http://schemas.microsoft.com/office/drawing/2014/main" id="{861670F4-03C7-4211-8880-1A9B79009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40" y="3893035"/>
            <a:ext cx="4294202" cy="275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2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D58734-3DBD-43E9-B71F-FEAD071BCE3C}"/>
              </a:ext>
            </a:extLst>
          </p:cNvPr>
          <p:cNvSpPr txBox="1"/>
          <p:nvPr/>
        </p:nvSpPr>
        <p:spPr>
          <a:xfrm>
            <a:off x="4706110" y="1600201"/>
            <a:ext cx="4850897" cy="2658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what you wish to receive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Account &gt; Notifications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Recommended</a:t>
            </a:r>
          </a:p>
          <a:p>
            <a:pPr marL="1257300" lvl="2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Announcement</a:t>
            </a:r>
          </a:p>
          <a:p>
            <a:pPr marL="1257300" lvl="2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Conversation Message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how often to receive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075AB9C7-E280-461D-893D-A42022AC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BE98502-ABB1-420C-9784-19160477F188}"/>
              </a:ext>
            </a:extLst>
          </p:cNvPr>
          <p:cNvSpPr txBox="1">
            <a:spLocks/>
          </p:cNvSpPr>
          <p:nvPr/>
        </p:nvSpPr>
        <p:spPr>
          <a:xfrm>
            <a:off x="711196" y="55308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/>
              <a:t>Recommended Settings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865CFA-6921-4593-A849-893A8F387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34" y="2269939"/>
            <a:ext cx="2182057" cy="1844873"/>
          </a:xfrm>
          <a:prstGeom prst="rect">
            <a:avLst/>
          </a:prstGeom>
        </p:spPr>
      </p:pic>
      <p:sp>
        <p:nvSpPr>
          <p:cNvPr id="22" name="Arrow: Bent 21">
            <a:extLst>
              <a:ext uri="{FF2B5EF4-FFF2-40B4-BE49-F238E27FC236}">
                <a16:creationId xmlns:a16="http://schemas.microsoft.com/office/drawing/2014/main" id="{ED9A6EE4-98F7-42EE-A0C4-267400D7AF4A}"/>
              </a:ext>
            </a:extLst>
          </p:cNvPr>
          <p:cNvSpPr/>
          <p:nvPr/>
        </p:nvSpPr>
        <p:spPr>
          <a:xfrm rot="5400000">
            <a:off x="2578334" y="3063664"/>
            <a:ext cx="1323975" cy="11906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861670F4-03C7-4211-8880-1A9B79009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5246" y="4405030"/>
            <a:ext cx="7358460" cy="216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66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43245-D2E0-4C2D-95F5-42F4EAF2B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629" y="1820770"/>
            <a:ext cx="5937196" cy="47786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A Canvas course is created for each of your child’s classes. We will take a look at different features in Canvas: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Dashboard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Calendar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Inbox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A8A35-DC4D-40E3-A282-292C16E77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2688939" cy="43518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Navigating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Canvas</a:t>
            </a:r>
          </a:p>
        </p:txBody>
      </p: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29E75D7B-E1F2-48AA-B11B-C96A519C9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canvas">
            <a:extLst>
              <a:ext uri="{FF2B5EF4-FFF2-40B4-BE49-F238E27FC236}">
                <a16:creationId xmlns:a16="http://schemas.microsoft.com/office/drawing/2014/main" id="{3665205C-01E9-466F-A623-9C49A2B87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19" y="219327"/>
            <a:ext cx="1585585" cy="16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82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C18D-72E8-466D-8F5A-850E1C8BA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Skyward Family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31A06-B389-4AC5-894B-30FC993DF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8169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/>
              <a:t>Skyward Family Access allows families to access student schedule, attendance, gradebook, academic history, discipline and school messages.</a:t>
            </a:r>
          </a:p>
        </p:txBody>
      </p:sp>
    </p:spTree>
    <p:extLst>
      <p:ext uri="{BB962C8B-B14F-4D97-AF65-F5344CB8AC3E}">
        <p14:creationId xmlns:p14="http://schemas.microsoft.com/office/powerpoint/2010/main" val="14891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B8C0-7475-45F8-9174-B5999153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036"/>
            <a:ext cx="8341487" cy="1320800"/>
          </a:xfrm>
        </p:spPr>
        <p:txBody>
          <a:bodyPr/>
          <a:lstStyle/>
          <a:p>
            <a:pPr algn="r"/>
            <a:r>
              <a:rPr lang="en-US"/>
              <a:t>Global Navigation - The Dashboard</a:t>
            </a:r>
          </a:p>
        </p:txBody>
      </p: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075AB9C7-E280-461D-893D-A42022AC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58734-3DBD-43E9-B71F-FEAD071BCE3C}"/>
              </a:ext>
            </a:extLst>
          </p:cNvPr>
          <p:cNvSpPr txBox="1"/>
          <p:nvPr/>
        </p:nvSpPr>
        <p:spPr>
          <a:xfrm>
            <a:off x="1208015" y="1585519"/>
            <a:ext cx="7491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Dashboard is what you see when you log 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Each course has its own course card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Select a card to visit that course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62AE19-ED3E-4178-B6EF-7F2EED295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981" y="3037778"/>
            <a:ext cx="6831435" cy="34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0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D58734-3DBD-43E9-B71F-FEAD071BCE3C}"/>
              </a:ext>
            </a:extLst>
          </p:cNvPr>
          <p:cNvSpPr txBox="1"/>
          <p:nvPr/>
        </p:nvSpPr>
        <p:spPr>
          <a:xfrm>
            <a:off x="5592376" y="1906203"/>
            <a:ext cx="399774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Select the Courses option to see a list of favorited courses, usually the current courses.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Select a course to go to it  immediately.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Select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All Courses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at the bottom of the pop up to see a list of all courses.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Courses in </a:t>
            </a:r>
            <a:r>
              <a:rPr lang="en-US" sz="2000">
                <a:solidFill>
                  <a:srgbClr val="0070C0"/>
                </a:solidFill>
              </a:rPr>
              <a:t>blue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are published. Courses in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</a:rPr>
              <a:t>gray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are not.</a:t>
            </a:r>
            <a:endParaRPr lang="en-US" sz="2000">
              <a:solidFill>
                <a:schemeClr val="accent6"/>
              </a:solidFill>
            </a:endParaRPr>
          </a:p>
        </p:txBody>
      </p: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075AB9C7-E280-461D-893D-A42022AC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BE98502-ABB1-420C-9784-19160477F188}"/>
              </a:ext>
            </a:extLst>
          </p:cNvPr>
          <p:cNvSpPr txBox="1">
            <a:spLocks/>
          </p:cNvSpPr>
          <p:nvPr/>
        </p:nvSpPr>
        <p:spPr>
          <a:xfrm>
            <a:off x="-453430" y="268697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/>
              <a:t>Global Navigation - Courses Option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DC27CE-470A-461E-9D47-9805B1C40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67" y="1362422"/>
            <a:ext cx="1651513" cy="2227445"/>
          </a:xfrm>
          <a:prstGeom prst="rect">
            <a:avLst/>
          </a:prstGeom>
        </p:spPr>
      </p:pic>
      <p:sp>
        <p:nvSpPr>
          <p:cNvPr id="6" name="Arrow: Bent 5">
            <a:extLst>
              <a:ext uri="{FF2B5EF4-FFF2-40B4-BE49-F238E27FC236}">
                <a16:creationId xmlns:a16="http://schemas.microsoft.com/office/drawing/2014/main" id="{F5DE64AE-A13C-4CF2-B64D-1DBD05A43920}"/>
              </a:ext>
            </a:extLst>
          </p:cNvPr>
          <p:cNvSpPr/>
          <p:nvPr/>
        </p:nvSpPr>
        <p:spPr>
          <a:xfrm rot="5400000">
            <a:off x="2250568" y="2460928"/>
            <a:ext cx="1323975" cy="11906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CBC1FD-0BE4-41C5-93F4-D32B9BB61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09" y="3926048"/>
            <a:ext cx="4176000" cy="241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075AB9C7-E280-461D-893D-A42022AC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BE98502-ABB1-420C-9784-19160477F188}"/>
              </a:ext>
            </a:extLst>
          </p:cNvPr>
          <p:cNvSpPr txBox="1">
            <a:spLocks/>
          </p:cNvSpPr>
          <p:nvPr/>
        </p:nvSpPr>
        <p:spPr>
          <a:xfrm>
            <a:off x="-357737" y="29221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/>
              <a:t>Global Navigation - Calendar Option</a:t>
            </a:r>
          </a:p>
        </p:txBody>
      </p:sp>
      <p:pic>
        <p:nvPicPr>
          <p:cNvPr id="2050" name="Picture 2" descr="C:\Users\pwagner\AppData\Local\Temp\SNAGHTML1a7fd4b4.PNG">
            <a:extLst>
              <a:ext uri="{FF2B5EF4-FFF2-40B4-BE49-F238E27FC236}">
                <a16:creationId xmlns:a16="http://schemas.microsoft.com/office/drawing/2014/main" id="{3B0D968D-6FF3-4620-AAD6-CC6051504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57" y="3048000"/>
            <a:ext cx="7303716" cy="348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D3E3AF4-D4E1-4730-9F8F-F1F4CBE72CCC}"/>
              </a:ext>
            </a:extLst>
          </p:cNvPr>
          <p:cNvSpPr txBox="1"/>
          <p:nvPr/>
        </p:nvSpPr>
        <p:spPr>
          <a:xfrm>
            <a:off x="1201175" y="1814343"/>
            <a:ext cx="7861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courses represented on one calendar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color of event matches the color of the course</a:t>
            </a:r>
          </a:p>
        </p:txBody>
      </p:sp>
    </p:spTree>
    <p:extLst>
      <p:ext uri="{BB962C8B-B14F-4D97-AF65-F5344CB8AC3E}">
        <p14:creationId xmlns:p14="http://schemas.microsoft.com/office/powerpoint/2010/main" val="390938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075AB9C7-E280-461D-893D-A42022AC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BE98502-ABB1-420C-9784-19160477F188}"/>
              </a:ext>
            </a:extLst>
          </p:cNvPr>
          <p:cNvSpPr txBox="1">
            <a:spLocks/>
          </p:cNvSpPr>
          <p:nvPr/>
        </p:nvSpPr>
        <p:spPr>
          <a:xfrm>
            <a:off x="-325840" y="31092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/>
              <a:t>Global Navigation - Calendar Option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3E3AF4-D4E1-4730-9F8F-F1F4CBE72CCC}"/>
              </a:ext>
            </a:extLst>
          </p:cNvPr>
          <p:cNvSpPr txBox="1"/>
          <p:nvPr/>
        </p:nvSpPr>
        <p:spPr>
          <a:xfrm>
            <a:off x="429823" y="1789176"/>
            <a:ext cx="72732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Change the view of the calendar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Color in box = visible calendar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Change the color by clicking “…”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3F9BEA-903D-4363-82BC-B76942DB1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880" y="1776252"/>
            <a:ext cx="2980952" cy="5523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EEBE97-5F89-4ECB-84CD-A91CFB90A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368" y="2699313"/>
            <a:ext cx="1931684" cy="1781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9DCE5D-29ED-431E-9F1F-34A18E4B5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381" y="4795328"/>
            <a:ext cx="1143045" cy="177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2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075AB9C7-E280-461D-893D-A42022AC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BE98502-ABB1-420C-9784-19160477F188}"/>
              </a:ext>
            </a:extLst>
          </p:cNvPr>
          <p:cNvSpPr txBox="1">
            <a:spLocks/>
          </p:cNvSpPr>
          <p:nvPr/>
        </p:nvSpPr>
        <p:spPr>
          <a:xfrm>
            <a:off x="-778255" y="33424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/>
              <a:t>Global Navigation - Inbox Option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3E3AF4-D4E1-4730-9F8F-F1F4CBE72CCC}"/>
              </a:ext>
            </a:extLst>
          </p:cNvPr>
          <p:cNvSpPr txBox="1"/>
          <p:nvPr/>
        </p:nvSpPr>
        <p:spPr>
          <a:xfrm>
            <a:off x="953566" y="1700814"/>
            <a:ext cx="7273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Send to and/or receive messages from teachers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Works much like email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B50890-2565-4F41-89A9-3AF3E2889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130" y="3048000"/>
            <a:ext cx="5326126" cy="33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8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A8A35-DC4D-40E3-A282-292C16E77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2688939" cy="43518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Inside a Course</a:t>
            </a:r>
          </a:p>
        </p:txBody>
      </p: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29E75D7B-E1F2-48AA-B11B-C96A519C9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canvas">
            <a:extLst>
              <a:ext uri="{FF2B5EF4-FFF2-40B4-BE49-F238E27FC236}">
                <a16:creationId xmlns:a16="http://schemas.microsoft.com/office/drawing/2014/main" id="{3665205C-01E9-466F-A623-9C49A2B87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19" y="219327"/>
            <a:ext cx="1585585" cy="16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B0CEDEF-8A30-413A-A0BA-DEB425388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16" y="2425381"/>
            <a:ext cx="6831435" cy="34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5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D58734-3DBD-43E9-B71F-FEAD071BCE3C}"/>
              </a:ext>
            </a:extLst>
          </p:cNvPr>
          <p:cNvSpPr txBox="1"/>
          <p:nvPr/>
        </p:nvSpPr>
        <p:spPr>
          <a:xfrm>
            <a:off x="6510690" y="2298033"/>
            <a:ext cx="3336220" cy="3006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Syllabus page – This should be your course home page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Recent Announcements will display on top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Teacher Information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Course Navigation</a:t>
            </a:r>
          </a:p>
        </p:txBody>
      </p: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075AB9C7-E280-461D-893D-A42022AC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7D4EDD-A6CE-4B5D-9EDC-A5B406CC2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66" y="1896449"/>
            <a:ext cx="5965534" cy="439633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BE98502-ABB1-420C-9784-19160477F188}"/>
              </a:ext>
            </a:extLst>
          </p:cNvPr>
          <p:cNvSpPr txBox="1">
            <a:spLocks/>
          </p:cNvSpPr>
          <p:nvPr/>
        </p:nvSpPr>
        <p:spPr>
          <a:xfrm>
            <a:off x="930262" y="198967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Syllabus (Home) Page</a:t>
            </a:r>
          </a:p>
        </p:txBody>
      </p:sp>
    </p:spTree>
    <p:extLst>
      <p:ext uri="{BB962C8B-B14F-4D97-AF65-F5344CB8AC3E}">
        <p14:creationId xmlns:p14="http://schemas.microsoft.com/office/powerpoint/2010/main" val="30571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D58734-3DBD-43E9-B71F-FEAD071BCE3C}"/>
              </a:ext>
            </a:extLst>
          </p:cNvPr>
          <p:cNvSpPr txBox="1"/>
          <p:nvPr/>
        </p:nvSpPr>
        <p:spPr>
          <a:xfrm>
            <a:off x="5592376" y="1906203"/>
            <a:ext cx="3997748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Course navigation will look different for each course (teacher discretion)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Home page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Announcements – view all announcements, not just recent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Modules – like a table of contents. Use this to access learning experiences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Grades – NOT THE OFFICIAL GRADEBOOK – </a:t>
            </a:r>
            <a:r>
              <a:rPr lang="en-US" sz="2000" b="1" dirty="0">
                <a:solidFill>
                  <a:schemeClr val="accent6"/>
                </a:solidFill>
              </a:rPr>
              <a:t>Check Skyward</a:t>
            </a:r>
          </a:p>
        </p:txBody>
      </p: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075AB9C7-E280-461D-893D-A42022AC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BE98502-ABB1-420C-9784-19160477F188}"/>
              </a:ext>
            </a:extLst>
          </p:cNvPr>
          <p:cNvSpPr txBox="1">
            <a:spLocks/>
          </p:cNvSpPr>
          <p:nvPr/>
        </p:nvSpPr>
        <p:spPr>
          <a:xfrm>
            <a:off x="930262" y="55626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Course Navigation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F8E5A5-F4C3-4601-9EE7-EB48AFF60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" y="2541694"/>
            <a:ext cx="4974512" cy="227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43245-D2E0-4C2D-95F5-42F4EAF2B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407" y="1153676"/>
            <a:ext cx="6155266" cy="233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We recommend downloading the Canvas </a:t>
            </a:r>
            <a:r>
              <a:rPr lang="en-US" sz="2400" b="1" dirty="0">
                <a:solidFill>
                  <a:srgbClr val="C00000"/>
                </a:solidFill>
              </a:rPr>
              <a:t>Student app </a:t>
            </a:r>
            <a:r>
              <a:rPr lang="en-US" sz="2400" dirty="0"/>
              <a:t>from the app store on your device. </a:t>
            </a:r>
          </a:p>
          <a:p>
            <a:r>
              <a:rPr lang="en-US" sz="2400" dirty="0"/>
              <a:t>The student app offers many more options than the Parent app.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A8A35-DC4D-40E3-A282-292C16E77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2688939" cy="43518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Download the App</a:t>
            </a:r>
          </a:p>
        </p:txBody>
      </p: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29E75D7B-E1F2-48AA-B11B-C96A519C9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canvas">
            <a:extLst>
              <a:ext uri="{FF2B5EF4-FFF2-40B4-BE49-F238E27FC236}">
                <a16:creationId xmlns:a16="http://schemas.microsoft.com/office/drawing/2014/main" id="{92568791-AD45-4D56-BF86-15E1A81EB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8" y="3829302"/>
            <a:ext cx="1585585" cy="16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0FD7585-5889-40C4-B801-80C37FA96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379" y="4345618"/>
            <a:ext cx="1880978" cy="5765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BEF6CFE-87CA-441E-8D1B-E2A8815D4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81" y="4331332"/>
            <a:ext cx="1843170" cy="6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8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8A35-DC4D-40E3-A282-292C16E7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ACC47-3E07-4CA2-A005-30FCD4F76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9313" y="1524000"/>
            <a:ext cx="7254703" cy="3595688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Resources </a:t>
            </a:r>
          </a:p>
          <a:p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for Assistance </a:t>
            </a:r>
          </a:p>
          <a:p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with Canvas</a:t>
            </a:r>
          </a:p>
        </p:txBody>
      </p: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29E75D7B-E1F2-48AA-B11B-C96A519C9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C18D-72E8-466D-8F5A-850E1C8BA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logged into Skyward Family Access, parents/guardians can....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31A06-B389-4AC5-894B-30FC993DF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91069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/>
              <a:t> check grades </a:t>
            </a:r>
          </a:p>
          <a:p>
            <a:r>
              <a:rPr lang="en-US" sz="3200"/>
              <a:t> review assignments and due dates </a:t>
            </a:r>
          </a:p>
          <a:p>
            <a:r>
              <a:rPr lang="en-US" sz="3200"/>
              <a:t> check for missing assignments </a:t>
            </a:r>
          </a:p>
          <a:p>
            <a:r>
              <a:rPr lang="en-US" sz="3200"/>
              <a:t> review attendance </a:t>
            </a:r>
          </a:p>
          <a:p>
            <a:r>
              <a:rPr lang="en-US" sz="3200"/>
              <a:t> check messages </a:t>
            </a:r>
          </a:p>
          <a:p>
            <a:r>
              <a:rPr lang="en-US" sz="3200"/>
              <a:t> change notification settings </a:t>
            </a:r>
          </a:p>
        </p:txBody>
      </p:sp>
    </p:spTree>
    <p:extLst>
      <p:ext uri="{BB962C8B-B14F-4D97-AF65-F5344CB8AC3E}">
        <p14:creationId xmlns:p14="http://schemas.microsoft.com/office/powerpoint/2010/main" val="525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075AB9C7-E280-461D-893D-A42022AC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BE98502-ABB1-420C-9784-19160477F188}"/>
              </a:ext>
            </a:extLst>
          </p:cNvPr>
          <p:cNvSpPr txBox="1">
            <a:spLocks/>
          </p:cNvSpPr>
          <p:nvPr/>
        </p:nvSpPr>
        <p:spPr>
          <a:xfrm>
            <a:off x="711196" y="55308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The Canvas Toolbox </a:t>
            </a:r>
          </a:p>
          <a:p>
            <a:r>
              <a:rPr lang="en-US" dirty="0"/>
              <a:t>A Resource for Students and Observers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9901A8-32CB-4458-99D8-0F97B19BE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549" y="2538972"/>
            <a:ext cx="4100267" cy="22848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B65DC3-9086-45B6-A6BF-777A4CDAE256}"/>
              </a:ext>
            </a:extLst>
          </p:cNvPr>
          <p:cNvSpPr/>
          <p:nvPr/>
        </p:nvSpPr>
        <p:spPr>
          <a:xfrm>
            <a:off x="5594246" y="2391757"/>
            <a:ext cx="4100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resources to help with performing tasks and troubleshooting within Canvas</a:t>
            </a:r>
          </a:p>
        </p:txBody>
      </p:sp>
    </p:spTree>
    <p:extLst>
      <p:ext uri="{BB962C8B-B14F-4D97-AF65-F5344CB8AC3E}">
        <p14:creationId xmlns:p14="http://schemas.microsoft.com/office/powerpoint/2010/main" val="400767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075AB9C7-E280-461D-893D-A42022AC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BE98502-ABB1-420C-9784-19160477F188}"/>
              </a:ext>
            </a:extLst>
          </p:cNvPr>
          <p:cNvSpPr txBox="1">
            <a:spLocks/>
          </p:cNvSpPr>
          <p:nvPr/>
        </p:nvSpPr>
        <p:spPr>
          <a:xfrm>
            <a:off x="711196" y="55308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The Canvas Toolbox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4610A6-A6E2-43FF-827B-435CF6F2A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91" y="1295228"/>
            <a:ext cx="4869711" cy="54151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FF2957-1672-4C12-9114-55B3258CE911}"/>
              </a:ext>
            </a:extLst>
          </p:cNvPr>
          <p:cNvSpPr/>
          <p:nvPr/>
        </p:nvSpPr>
        <p:spPr>
          <a:xfrm>
            <a:off x="6180644" y="1250553"/>
            <a:ext cx="3280244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Categorized for easy navigation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“The Rich Content Editor” is for adding text, etc. to a response in Canvas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Changing settings and notifications is part of “What is Canvas”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Canvas Inbox and Calendar is under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0425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D58734-3DBD-43E9-B71F-FEAD071BCE3C}"/>
              </a:ext>
            </a:extLst>
          </p:cNvPr>
          <p:cNvSpPr txBox="1"/>
          <p:nvPr/>
        </p:nvSpPr>
        <p:spPr>
          <a:xfrm>
            <a:off x="5429924" y="2810644"/>
            <a:ext cx="4188209" cy="2405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Canvas Information 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Download a paper guide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Access the Canvas login page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Watch the video guides to review different features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Frequently Asked Questions (FAQs)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075AB9C7-E280-461D-893D-A42022AC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BE98502-ABB1-420C-9784-19160477F188}"/>
              </a:ext>
            </a:extLst>
          </p:cNvPr>
          <p:cNvSpPr txBox="1">
            <a:spLocks/>
          </p:cNvSpPr>
          <p:nvPr/>
        </p:nvSpPr>
        <p:spPr>
          <a:xfrm>
            <a:off x="872303" y="54062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The LCISD Website – More Information</a:t>
            </a:r>
          </a:p>
        </p:txBody>
      </p:sp>
      <p:pic>
        <p:nvPicPr>
          <p:cNvPr id="1026" name="Picture 2" descr="C:\Users\pwagner\AppData\Local\Temp\SNAGHTMLa50aab.PNG">
            <a:extLst>
              <a:ext uri="{FF2B5EF4-FFF2-40B4-BE49-F238E27FC236}">
                <a16:creationId xmlns:a16="http://schemas.microsoft.com/office/drawing/2014/main" id="{7CA5AEA9-B67B-41FF-9AD0-A49C315C0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4" y="2228317"/>
            <a:ext cx="4904640" cy="437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A38F69-1D34-4BAA-AC78-8836B8479227}"/>
              </a:ext>
            </a:extLst>
          </p:cNvPr>
          <p:cNvSpPr txBox="1"/>
          <p:nvPr/>
        </p:nvSpPr>
        <p:spPr>
          <a:xfrm>
            <a:off x="1012669" y="1213485"/>
            <a:ext cx="3745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Visit </a:t>
            </a:r>
            <a:r>
              <a:rPr lang="en-US" dirty="0">
                <a:hlinkClick r:id="rId4"/>
              </a:rPr>
              <a:t>www.LCISD.org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>
                <a:solidFill>
                  <a:srgbClr val="C00000"/>
                </a:solidFill>
              </a:rPr>
              <a:t>Students and Parents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Scroll down to </a:t>
            </a:r>
            <a:r>
              <a:rPr lang="en-US" b="1" dirty="0">
                <a:solidFill>
                  <a:srgbClr val="C00000"/>
                </a:solidFill>
              </a:rPr>
              <a:t>Canvas section</a:t>
            </a:r>
          </a:p>
        </p:txBody>
      </p:sp>
    </p:spTree>
    <p:extLst>
      <p:ext uri="{BB962C8B-B14F-4D97-AF65-F5344CB8AC3E}">
        <p14:creationId xmlns:p14="http://schemas.microsoft.com/office/powerpoint/2010/main" val="368331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12B4B-4006-49F4-89DD-512C5948E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553712"/>
            <a:ext cx="8288032" cy="1096316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Canvas Parent Access</a:t>
            </a:r>
          </a:p>
        </p:txBody>
      </p:sp>
      <p:pic>
        <p:nvPicPr>
          <p:cNvPr id="4" name="Picture 18" descr="Image result for canvas.com images">
            <a:extLst>
              <a:ext uri="{FF2B5EF4-FFF2-40B4-BE49-F238E27FC236}">
                <a16:creationId xmlns:a16="http://schemas.microsoft.com/office/drawing/2014/main" id="{80D57292-25BB-41DD-86AF-DB605B0FE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5968" y="2276512"/>
            <a:ext cx="8288033" cy="195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075AB9C7-E280-461D-893D-A42022AC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BE98502-ABB1-420C-9784-19160477F188}"/>
              </a:ext>
            </a:extLst>
          </p:cNvPr>
          <p:cNvSpPr txBox="1">
            <a:spLocks/>
          </p:cNvSpPr>
          <p:nvPr/>
        </p:nvSpPr>
        <p:spPr>
          <a:xfrm>
            <a:off x="872303" y="54062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The LCISD Website – More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38F69-1D34-4BAA-AC78-8836B8479227}"/>
              </a:ext>
            </a:extLst>
          </p:cNvPr>
          <p:cNvSpPr txBox="1"/>
          <p:nvPr/>
        </p:nvSpPr>
        <p:spPr>
          <a:xfrm>
            <a:off x="1012669" y="1213485"/>
            <a:ext cx="8326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Visit </a:t>
            </a:r>
            <a:r>
              <a:rPr lang="en-US">
                <a:hlinkClick r:id="rId3"/>
              </a:rPr>
              <a:t>www.LCISD.org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Select </a:t>
            </a:r>
            <a:r>
              <a:rPr lang="en-US" b="1">
                <a:solidFill>
                  <a:srgbClr val="C00000"/>
                </a:solidFill>
              </a:rPr>
              <a:t>Students and Parents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Scroll down and click </a:t>
            </a:r>
            <a:r>
              <a:rPr lang="en-US" b="1">
                <a:solidFill>
                  <a:srgbClr val="C00000"/>
                </a:solidFill>
              </a:rPr>
              <a:t>Family Access link </a:t>
            </a:r>
            <a:r>
              <a:rPr lang="en-US"/>
              <a:t>on the left navigation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FC77F0-5C01-48F5-B275-0BF6639CD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850" y="2500248"/>
            <a:ext cx="5613418" cy="3771965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65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D58734-3DBD-43E9-B71F-FEAD071BCE3C}"/>
              </a:ext>
            </a:extLst>
          </p:cNvPr>
          <p:cNvSpPr txBox="1"/>
          <p:nvPr/>
        </p:nvSpPr>
        <p:spPr>
          <a:xfrm>
            <a:off x="6697980" y="2307724"/>
            <a:ext cx="3238500" cy="3110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Family Access Information 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Login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Family Access Help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Download Family Access Apps onto devices</a:t>
            </a:r>
          </a:p>
        </p:txBody>
      </p:sp>
      <p:pic>
        <p:nvPicPr>
          <p:cNvPr id="4" name="Picture 2" descr="Image result for canvas">
            <a:extLst>
              <a:ext uri="{FF2B5EF4-FFF2-40B4-BE49-F238E27FC236}">
                <a16:creationId xmlns:a16="http://schemas.microsoft.com/office/drawing/2014/main" id="{075AB9C7-E280-461D-893D-A42022AC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60" y="142875"/>
            <a:ext cx="1060009" cy="1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BE98502-ABB1-420C-9784-19160477F188}"/>
              </a:ext>
            </a:extLst>
          </p:cNvPr>
          <p:cNvSpPr txBox="1">
            <a:spLocks/>
          </p:cNvSpPr>
          <p:nvPr/>
        </p:nvSpPr>
        <p:spPr>
          <a:xfrm>
            <a:off x="872303" y="54062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Family Access Assistance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38F69-1D34-4BAA-AC78-8836B8479227}"/>
              </a:ext>
            </a:extLst>
          </p:cNvPr>
          <p:cNvSpPr txBox="1"/>
          <p:nvPr/>
        </p:nvSpPr>
        <p:spPr>
          <a:xfrm>
            <a:off x="1012669" y="1213485"/>
            <a:ext cx="8326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Visit </a:t>
            </a:r>
            <a:r>
              <a:rPr lang="en-US">
                <a:hlinkClick r:id="rId3"/>
              </a:rPr>
              <a:t>www.LCISD.org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Select </a:t>
            </a:r>
            <a:r>
              <a:rPr lang="en-US" b="1">
                <a:solidFill>
                  <a:srgbClr val="C00000"/>
                </a:solidFill>
              </a:rPr>
              <a:t>Students and Parents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Scroll down and click </a:t>
            </a:r>
            <a:r>
              <a:rPr lang="en-US" b="1">
                <a:solidFill>
                  <a:srgbClr val="C00000"/>
                </a:solidFill>
              </a:rPr>
              <a:t>Family Access link </a:t>
            </a:r>
            <a:r>
              <a:rPr lang="en-US"/>
              <a:t>on the left navigation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8DCA3-F2D4-4729-824D-C36C107DB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09" y="2413313"/>
            <a:ext cx="5750166" cy="37378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493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971C-02A2-4C42-811D-8899D537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Additional Assistance?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E80B8-D803-4AF3-9A5A-523155CFF6FD}"/>
              </a:ext>
            </a:extLst>
          </p:cNvPr>
          <p:cNvSpPr txBox="1"/>
          <p:nvPr/>
        </p:nvSpPr>
        <p:spPr>
          <a:xfrm>
            <a:off x="558463" y="1396364"/>
            <a:ext cx="48868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/>
              <a:t>Visit </a:t>
            </a:r>
            <a:r>
              <a:rPr lang="en-US" sz="2000">
                <a:hlinkClick r:id="rId2"/>
              </a:rPr>
              <a:t>www.LCISD.org</a:t>
            </a:r>
            <a:endParaRPr lang="en-US" sz="2000"/>
          </a:p>
          <a:p>
            <a:pPr marL="342900" indent="-342900">
              <a:buFont typeface="+mj-lt"/>
              <a:buAutoNum type="arabicPeriod"/>
            </a:pPr>
            <a:r>
              <a:rPr lang="en-US" sz="2000"/>
              <a:t>Select </a:t>
            </a:r>
            <a:r>
              <a:rPr lang="en-US" sz="2000" b="1">
                <a:solidFill>
                  <a:srgbClr val="C00000"/>
                </a:solidFill>
              </a:rPr>
              <a:t>Students and Parents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/>
              <a:t>Scroll down and click </a:t>
            </a:r>
            <a:r>
              <a:rPr lang="en-US" sz="2000" b="1">
                <a:solidFill>
                  <a:srgbClr val="C00000"/>
                </a:solidFill>
              </a:rPr>
              <a:t>Family Access link </a:t>
            </a:r>
            <a:r>
              <a:rPr lang="en-US" sz="2000"/>
              <a:t>on the left navigation.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/>
              <a:t>Choose Forgot Username/Password </a:t>
            </a: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439D94CC-856E-469D-B78A-5CE4B9C6FE00}"/>
              </a:ext>
            </a:extLst>
          </p:cNvPr>
          <p:cNvSpPr/>
          <p:nvPr/>
        </p:nvSpPr>
        <p:spPr>
          <a:xfrm flipV="1">
            <a:off x="4122638" y="5265782"/>
            <a:ext cx="1098645" cy="1314409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4511C5-5DA6-4BB4-B2D6-8F355E869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03836"/>
            <a:ext cx="5167666" cy="1993418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B56837-FC47-4B27-98EE-036E4D585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208" y="1729522"/>
            <a:ext cx="6236417" cy="4892040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331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971C-02A2-4C42-811D-8899D537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Additional Assistance?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A5370-4518-4C49-8EA6-8D9E3BAA1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466" y="1653294"/>
            <a:ext cx="6865534" cy="5204706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6E80B8-D803-4AF3-9A5A-523155CFF6FD}"/>
              </a:ext>
            </a:extLst>
          </p:cNvPr>
          <p:cNvSpPr txBox="1"/>
          <p:nvPr/>
        </p:nvSpPr>
        <p:spPr>
          <a:xfrm>
            <a:off x="1012669" y="1213484"/>
            <a:ext cx="3747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Visit </a:t>
            </a:r>
            <a:r>
              <a:rPr lang="en-US">
                <a:hlinkClick r:id="rId3"/>
              </a:rPr>
              <a:t>www.LCISD.org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Select </a:t>
            </a:r>
            <a:r>
              <a:rPr lang="en-US" b="1">
                <a:solidFill>
                  <a:srgbClr val="C00000"/>
                </a:solidFill>
              </a:rPr>
              <a:t>Students and Parents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Scroll down and click </a:t>
            </a:r>
            <a:r>
              <a:rPr lang="en-US" b="1">
                <a:solidFill>
                  <a:srgbClr val="C00000"/>
                </a:solidFill>
              </a:rPr>
              <a:t>Family Access link </a:t>
            </a:r>
            <a:r>
              <a:rPr lang="en-US"/>
              <a:t>on the left navigation.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Choose </a:t>
            </a:r>
            <a:r>
              <a:rPr lang="en-US" b="1">
                <a:solidFill>
                  <a:srgbClr val="C00000"/>
                </a:solidFill>
              </a:rPr>
              <a:t>Other Family Access Issues</a:t>
            </a:r>
            <a:r>
              <a:rPr lang="en-US"/>
              <a:t> on the right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117479-72F1-4D49-94BD-46E731150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5868"/>
            <a:ext cx="5158582" cy="1989914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Arrow: Bent 8">
            <a:extLst>
              <a:ext uri="{FF2B5EF4-FFF2-40B4-BE49-F238E27FC236}">
                <a16:creationId xmlns:a16="http://schemas.microsoft.com/office/drawing/2014/main" id="{439D94CC-856E-469D-B78A-5CE4B9C6FE00}"/>
              </a:ext>
            </a:extLst>
          </p:cNvPr>
          <p:cNvSpPr/>
          <p:nvPr/>
        </p:nvSpPr>
        <p:spPr>
          <a:xfrm flipV="1">
            <a:off x="4122638" y="5265782"/>
            <a:ext cx="1098645" cy="1314409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12B4B-4006-49F4-89DD-512C5948E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042" y="4578833"/>
            <a:ext cx="8288032" cy="1096316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Skyward Family Access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5C818C0-7AB3-4D5B-9A33-879A6C035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387" y="1034980"/>
            <a:ext cx="60960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0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12B4B-4006-49F4-89DD-512C5948E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074" y="4462669"/>
            <a:ext cx="8965096" cy="930183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Canvas Parent/Guardian Access</a:t>
            </a:r>
            <a:br>
              <a:rPr lang="en-US" sz="4800" dirty="0"/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Presentation Developed by Paul Wagner, LCISD Digital Learning Team</a:t>
            </a:r>
          </a:p>
        </p:txBody>
      </p:sp>
      <p:pic>
        <p:nvPicPr>
          <p:cNvPr id="4" name="Picture 18" descr="Image result for canvas.com images">
            <a:extLst>
              <a:ext uri="{FF2B5EF4-FFF2-40B4-BE49-F238E27FC236}">
                <a16:creationId xmlns:a16="http://schemas.microsoft.com/office/drawing/2014/main" id="{80D57292-25BB-41DD-86AF-DB605B0FE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5968" y="2276512"/>
            <a:ext cx="8288033" cy="195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5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C47E2E5BE2444B484F58F474FAA3D" ma:contentTypeVersion="42" ma:contentTypeDescription="Create a new document." ma:contentTypeScope="" ma:versionID="b24b45219b3f3f827f77491e52fafa07">
  <xsd:schema xmlns:xsd="http://www.w3.org/2001/XMLSchema" xmlns:xs="http://www.w3.org/2001/XMLSchema" xmlns:p="http://schemas.microsoft.com/office/2006/metadata/properties" xmlns:ns3="a04a05ec-4fcf-49bf-a0a6-9279b631e0f6" xmlns:ns4="6b3cecc5-319a-4288-a8de-c03dae21ab05" targetNamespace="http://schemas.microsoft.com/office/2006/metadata/properties" ma:root="true" ma:fieldsID="094ad1417500fee0e42eba7ecb922c4b" ns3:_="" ns4:_="">
    <xsd:import namespace="a04a05ec-4fcf-49bf-a0a6-9279b631e0f6"/>
    <xsd:import namespace="6b3cecc5-319a-4288-a8de-c03dae21ab0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3:LastSharedByUser" minOccurs="0"/>
                <xsd:element ref="ns3:LastSharedByTime" minOccurs="0"/>
                <xsd:element ref="ns4:Templates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TeamsChannelId" minOccurs="0"/>
                <xsd:element ref="ns4:IsNotebookLocked" minOccurs="0"/>
                <xsd:element ref="ns4:MediaServiceOCR" minOccurs="0"/>
                <xsd:element ref="ns4:MediaServiceLocation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4a05ec-4fcf-49bf-a0a6-9279b631e0f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cecc5-319a-4288-a8de-c03dae21ab05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Leaders" ma:index="25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6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7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28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9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30" nillable="true" ma:displayName="Has Leaders Only SectionGroup" ma:internalName="Has_Leaders_Only_SectionGroup">
      <xsd:simpleType>
        <xsd:restriction base="dms:Boolean"/>
      </xsd:simpleType>
    </xsd:element>
    <xsd:element name="Templates" ma:index="33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34" nillable="true" ma:displayName="Self Registration Enabled" ma:internalName="Self_Registration_Enabled0">
      <xsd:simpleType>
        <xsd:restriction base="dms:Boolean"/>
      </xsd:simpleType>
    </xsd:element>
    <xsd:element name="MediaServiceMetadata" ma:index="3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8" nillable="true" ma:displayName="MediaServiceAutoTags" ma:description="" ma:internalName="MediaServiceAutoTags" ma:readOnly="true">
      <xsd:simpleType>
        <xsd:restriction base="dms:Text"/>
      </xsd:simpleType>
    </xsd:element>
    <xsd:element name="TeamsChannelId" ma:index="39" nillable="true" ma:displayName="Teams Channel Id" ma:internalName="TeamsChannelId">
      <xsd:simpleType>
        <xsd:restriction base="dms:Text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MediaServiceOCR" ma:index="4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2" nillable="true" ma:displayName="Location" ma:internalName="MediaServiceLocation" ma:readOnly="true">
      <xsd:simpleType>
        <xsd:restriction base="dms:Text"/>
      </xsd:simpleType>
    </xsd:element>
    <xsd:element name="Math_Settings" ma:index="43" nillable="true" ma:displayName="Math Settings" ma:internalName="Math_Settings">
      <xsd:simpleType>
        <xsd:restriction base="dms:Text"/>
      </xsd:simpleType>
    </xsd:element>
    <xsd:element name="Distribution_Groups" ma:index="4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5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GenerationTime" ma:index="4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6b3cecc5-319a-4288-a8de-c03dae21ab05" xsi:nil="true"/>
    <NotebookType xmlns="6b3cecc5-319a-4288-a8de-c03dae21ab05" xsi:nil="true"/>
    <Leaders xmlns="6b3cecc5-319a-4288-a8de-c03dae21ab05">
      <UserInfo>
        <DisplayName/>
        <AccountId xsi:nil="true"/>
        <AccountType/>
      </UserInfo>
    </Leaders>
    <Member_Groups xmlns="6b3cecc5-319a-4288-a8de-c03dae21ab05">
      <UserInfo>
        <DisplayName/>
        <AccountId xsi:nil="true"/>
        <AccountType/>
      </UserInfo>
    </Member_Groups>
    <Owner xmlns="6b3cecc5-319a-4288-a8de-c03dae21ab05">
      <UserInfo>
        <DisplayName/>
        <AccountId xsi:nil="true"/>
        <AccountType/>
      </UserInfo>
    </Owner>
    <Members xmlns="6b3cecc5-319a-4288-a8de-c03dae21ab05">
      <UserInfo>
        <DisplayName/>
        <AccountId xsi:nil="true"/>
        <AccountType/>
      </UserInfo>
    </Members>
    <AppVersion xmlns="6b3cecc5-319a-4288-a8de-c03dae21ab05" xsi:nil="true"/>
    <Invited_Students xmlns="6b3cecc5-319a-4288-a8de-c03dae21ab05" xsi:nil="true"/>
    <FolderType xmlns="6b3cecc5-319a-4288-a8de-c03dae21ab05" xsi:nil="true"/>
    <CultureName xmlns="6b3cecc5-319a-4288-a8de-c03dae21ab05" xsi:nil="true"/>
    <Distribution_Groups xmlns="6b3cecc5-319a-4288-a8de-c03dae21ab05" xsi:nil="true"/>
    <Self_Registration_Enabled0 xmlns="6b3cecc5-319a-4288-a8de-c03dae21ab05" xsi:nil="true"/>
    <DefaultSectionNames xmlns="6b3cecc5-319a-4288-a8de-c03dae21ab05" xsi:nil="true"/>
    <Invited_Members xmlns="6b3cecc5-319a-4288-a8de-c03dae21ab05" xsi:nil="true"/>
    <Invited_Leaders xmlns="6b3cecc5-319a-4288-a8de-c03dae21ab05" xsi:nil="true"/>
    <TeamsChannelId xmlns="6b3cecc5-319a-4288-a8de-c03dae21ab05" xsi:nil="true"/>
    <IsNotebookLocked xmlns="6b3cecc5-319a-4288-a8de-c03dae21ab05" xsi:nil="true"/>
    <Teachers xmlns="6b3cecc5-319a-4288-a8de-c03dae21ab05">
      <UserInfo>
        <DisplayName/>
        <AccountId xsi:nil="true"/>
        <AccountType/>
      </UserInfo>
    </Teachers>
    <Student_Groups xmlns="6b3cecc5-319a-4288-a8de-c03dae21ab05">
      <UserInfo>
        <DisplayName/>
        <AccountId xsi:nil="true"/>
        <AccountType/>
      </UserInfo>
    </Student_Groups>
    <Has_Leaders_Only_SectionGroup xmlns="6b3cecc5-319a-4288-a8de-c03dae21ab05" xsi:nil="true"/>
    <Templates xmlns="6b3cecc5-319a-4288-a8de-c03dae21ab05" xsi:nil="true"/>
    <Math_Settings xmlns="6b3cecc5-319a-4288-a8de-c03dae21ab05" xsi:nil="true"/>
    <Is_Collaboration_Space_Locked xmlns="6b3cecc5-319a-4288-a8de-c03dae21ab05" xsi:nil="true"/>
    <LMS_Mappings xmlns="6b3cecc5-319a-4288-a8de-c03dae21ab05" xsi:nil="true"/>
    <Students xmlns="6b3cecc5-319a-4288-a8de-c03dae21ab05">
      <UserInfo>
        <DisplayName/>
        <AccountId xsi:nil="true"/>
        <AccountType/>
      </UserInfo>
    </Students>
    <Self_Registration_Enabled xmlns="6b3cecc5-319a-4288-a8de-c03dae21ab05" xsi:nil="true"/>
    <Has_Teacher_Only_SectionGroup xmlns="6b3cecc5-319a-4288-a8de-c03dae21ab0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BC87C8-8B3F-48D7-9DC6-B92C431B5D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4a05ec-4fcf-49bf-a0a6-9279b631e0f6"/>
    <ds:schemaRef ds:uri="6b3cecc5-319a-4288-a8de-c03dae21ab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70D8E2-DD08-4CA8-9ED9-1551B96078B6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a04a05ec-4fcf-49bf-a0a6-9279b631e0f6"/>
    <ds:schemaRef ds:uri="http://purl.org/dc/terms/"/>
    <ds:schemaRef ds:uri="http://schemas.microsoft.com/office/infopath/2007/PartnerControls"/>
    <ds:schemaRef ds:uri="6b3cecc5-319a-4288-a8de-c03dae21ab05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7AC7B1A-8CD3-402F-8882-2A0E138D4B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934</Words>
  <Application>Microsoft Office PowerPoint</Application>
  <PresentationFormat>Widescreen</PresentationFormat>
  <Paragraphs>148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Aharoni</vt:lpstr>
      <vt:lpstr>Arial</vt:lpstr>
      <vt:lpstr>Calibri</vt:lpstr>
      <vt:lpstr>Trebuchet MS</vt:lpstr>
      <vt:lpstr>Wingdings 3</vt:lpstr>
      <vt:lpstr>Facet</vt:lpstr>
      <vt:lpstr>1_Facet</vt:lpstr>
      <vt:lpstr>Skyward Family Access</vt:lpstr>
      <vt:lpstr>Skyward Family Access</vt:lpstr>
      <vt:lpstr>When logged into Skyward Family Access, parents/guardians can.... </vt:lpstr>
      <vt:lpstr>PowerPoint Presentation</vt:lpstr>
      <vt:lpstr>PowerPoint Presentation</vt:lpstr>
      <vt:lpstr>Need Additional Assistance?</vt:lpstr>
      <vt:lpstr>Need Additional Assistance?</vt:lpstr>
      <vt:lpstr>Skyward Family Access</vt:lpstr>
      <vt:lpstr>Canvas Parent/Guardian Access Presentation Developed by Paul Wagner, LCISD Digital Learning Team</vt:lpstr>
      <vt:lpstr>What is Canvas?</vt:lpstr>
      <vt:lpstr>Accessing Canvas for the First Time</vt:lpstr>
      <vt:lpstr>Accessing Canvas for the First Time</vt:lpstr>
      <vt:lpstr>Accessing Canvas for the First Time</vt:lpstr>
      <vt:lpstr>Accessing Canvas for the First Time</vt:lpstr>
      <vt:lpstr>Accessing Canvas for the First Time</vt:lpstr>
      <vt:lpstr>Notifications</vt:lpstr>
      <vt:lpstr>PowerPoint Presentation</vt:lpstr>
      <vt:lpstr>PowerPoint Presentation</vt:lpstr>
      <vt:lpstr>Navigating Canvas</vt:lpstr>
      <vt:lpstr>Global Navigation - The Dashboard</vt:lpstr>
      <vt:lpstr>PowerPoint Presentation</vt:lpstr>
      <vt:lpstr>PowerPoint Presentation</vt:lpstr>
      <vt:lpstr>PowerPoint Presentation</vt:lpstr>
      <vt:lpstr>PowerPoint Presentation</vt:lpstr>
      <vt:lpstr>Inside a Course</vt:lpstr>
      <vt:lpstr>PowerPoint Presentation</vt:lpstr>
      <vt:lpstr>PowerPoint Presentation</vt:lpstr>
      <vt:lpstr>Download the App</vt:lpstr>
      <vt:lpstr>Resources</vt:lpstr>
      <vt:lpstr>PowerPoint Presentation</vt:lpstr>
      <vt:lpstr>PowerPoint Presentation</vt:lpstr>
      <vt:lpstr>PowerPoint Presentation</vt:lpstr>
      <vt:lpstr>Canvas Parent Access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 Parent Access</dc:title>
  <dc:creator>Paul Wagner</dc:creator>
  <cp:lastModifiedBy>Chamekia Fields</cp:lastModifiedBy>
  <cp:revision>4</cp:revision>
  <dcterms:created xsi:type="dcterms:W3CDTF">2019-10-15T17:03:52Z</dcterms:created>
  <dcterms:modified xsi:type="dcterms:W3CDTF">2022-02-08T20:29:53Z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0x0101003DDC47E2E5BE2444B484F58F474FAA3D</vt:lpwstr>
  </property>
</Properties>
</file>