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648" r:id="rId2"/>
  </p:sldMasterIdLst>
  <p:notesMasterIdLst>
    <p:notesMasterId r:id="rId33"/>
  </p:notesMasterIdLst>
  <p:sldIdLst>
    <p:sldId id="256" r:id="rId3"/>
    <p:sldId id="273" r:id="rId4"/>
    <p:sldId id="259" r:id="rId5"/>
    <p:sldId id="257" r:id="rId6"/>
    <p:sldId id="276" r:id="rId7"/>
    <p:sldId id="280" r:id="rId8"/>
    <p:sldId id="279" r:id="rId9"/>
    <p:sldId id="262" r:id="rId10"/>
    <p:sldId id="258" r:id="rId11"/>
    <p:sldId id="284" r:id="rId12"/>
    <p:sldId id="297" r:id="rId13"/>
    <p:sldId id="283" r:id="rId14"/>
    <p:sldId id="286" r:id="rId15"/>
    <p:sldId id="287" r:id="rId16"/>
    <p:sldId id="298" r:id="rId17"/>
    <p:sldId id="288" r:id="rId18"/>
    <p:sldId id="300" r:id="rId19"/>
    <p:sldId id="282" r:id="rId20"/>
    <p:sldId id="289" r:id="rId21"/>
    <p:sldId id="274" r:id="rId22"/>
    <p:sldId id="272" r:id="rId23"/>
    <p:sldId id="301" r:id="rId24"/>
    <p:sldId id="260" r:id="rId25"/>
    <p:sldId id="277" r:id="rId26"/>
    <p:sldId id="261" r:id="rId27"/>
    <p:sldId id="266" r:id="rId28"/>
    <p:sldId id="271" r:id="rId29"/>
    <p:sldId id="295" r:id="rId30"/>
    <p:sldId id="296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702C039-E326-4FBE-85AD-597CFDB71C60}">
          <p14:sldIdLst>
            <p14:sldId id="256"/>
            <p14:sldId id="273"/>
            <p14:sldId id="259"/>
            <p14:sldId id="257"/>
          </p14:sldIdLst>
        </p14:section>
        <p14:section name="Course Selection" id="{0B3325F4-EF25-4B4F-81E5-2806C026A578}">
          <p14:sldIdLst>
            <p14:sldId id="276"/>
            <p14:sldId id="280"/>
            <p14:sldId id="279"/>
            <p14:sldId id="262"/>
          </p14:sldIdLst>
        </p14:section>
        <p14:section name="Endorsements and Programs of Study" id="{E49304A2-C174-4165-B5FC-24D6A1F85971}">
          <p14:sldIdLst>
            <p14:sldId id="258"/>
            <p14:sldId id="284"/>
            <p14:sldId id="297"/>
            <p14:sldId id="283"/>
            <p14:sldId id="286"/>
            <p14:sldId id="287"/>
            <p14:sldId id="298"/>
            <p14:sldId id="288"/>
            <p14:sldId id="300"/>
            <p14:sldId id="282"/>
            <p14:sldId id="289"/>
          </p14:sldIdLst>
        </p14:section>
        <p14:section name="Advanced Academics" id="{95A811CA-A69D-42B6-91EF-FB1403C2606C}">
          <p14:sldIdLst>
            <p14:sldId id="274"/>
            <p14:sldId id="272"/>
            <p14:sldId id="301"/>
            <p14:sldId id="260"/>
          </p14:sldIdLst>
        </p14:section>
        <p14:section name="College and Career Planning" id="{DA82A4C5-575F-4625-8AC4-ADDE0FA73D27}">
          <p14:sldIdLst>
            <p14:sldId id="277"/>
            <p14:sldId id="261"/>
            <p14:sldId id="266"/>
          </p14:sldIdLst>
        </p14:section>
        <p14:section name="Blank/Additional Slides" id="{9FB1A06E-6DB3-4599-AF70-C6C81C6CF6B6}">
          <p14:sldIdLst>
            <p14:sldId id="271"/>
            <p14:sldId id="295"/>
            <p14:sldId id="296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7B806-7D1F-422F-9707-051FA77C3C1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D82FF-94C8-4445-9C47-B5FC2DB36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rooms and any additional sessions/topics as desired [by campus]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Kayse and Roberts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Website, resources, room for following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Pathways to be discussed in workshop and just note that this can be found in the course guide (Advanced Academics Section)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5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Workshop Room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9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Add Counselor and CCF Names, Alphas, pics., additional roles, etc. 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0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Admin info and 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Add Counselor and CCF Names, Alphas, pics., additional roles, etc. 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5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dates and campus specific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3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•</a:t>
            </a:r>
            <a:r>
              <a:rPr lang="en-US" b="1"/>
              <a:t>Languages Other Than English (LOTE):</a:t>
            </a:r>
            <a:endParaRPr lang="en-US"/>
          </a:p>
          <a:p>
            <a:r>
              <a:rPr lang="en-US"/>
              <a:t>   4 levels of the same language in a LOTE </a:t>
            </a:r>
            <a:r>
              <a:rPr lang="en-US" b="1" u="sng"/>
              <a:t>OR</a:t>
            </a:r>
            <a:endParaRPr lang="en-US">
              <a:cs typeface="Calibri" panose="020F0502020204030204"/>
            </a:endParaRPr>
          </a:p>
          <a:p>
            <a:r>
              <a:rPr lang="en-US"/>
              <a:t>   2 levels of the same language in a LOTE and 2 levels of a different language in a LOTE (ex. ASL 1, ASL 2, French 1, French 2)</a:t>
            </a:r>
            <a:endParaRPr lang="en-US">
              <a:cs typeface="Calibri"/>
            </a:endParaRPr>
          </a:p>
          <a:p>
            <a:r>
              <a:rPr lang="en-US"/>
              <a:t>•</a:t>
            </a:r>
            <a:r>
              <a:rPr lang="en-US" b="1"/>
              <a:t>Fine Arts:</a:t>
            </a:r>
            <a:endParaRPr lang="en-US"/>
          </a:p>
          <a:p>
            <a:r>
              <a:rPr lang="en-US"/>
              <a:t>   4 credits from 1 or 2 categories in Fine Arts (Art, Band, Choir, Dance, or Theatre)</a:t>
            </a:r>
            <a:endParaRPr lang="en-US">
              <a:cs typeface="Calibri"/>
            </a:endParaRPr>
          </a:p>
          <a:p>
            <a:r>
              <a:rPr lang="en-US"/>
              <a:t>•</a:t>
            </a:r>
            <a:r>
              <a:rPr lang="en-US" b="1"/>
              <a:t>English:</a:t>
            </a:r>
            <a:endParaRPr lang="en-US"/>
          </a:p>
          <a:p>
            <a:r>
              <a:rPr lang="en-US"/>
              <a:t>   3 English elective credits in addition to the 4 required credits (ex. Creative Writing, Literary Genres, Humanities)</a:t>
            </a:r>
            <a:endParaRPr lang="en-US">
              <a:cs typeface="Calibri"/>
            </a:endParaRPr>
          </a:p>
          <a:p>
            <a:r>
              <a:rPr lang="en-US"/>
              <a:t>•</a:t>
            </a:r>
            <a:r>
              <a:rPr lang="en-US" b="1"/>
              <a:t>Social Studies:</a:t>
            </a:r>
            <a:endParaRPr lang="en-US"/>
          </a:p>
          <a:p>
            <a:r>
              <a:rPr lang="en-US"/>
              <a:t>   2 Social Studies elective credits in addition to the 3 required credits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8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•</a:t>
            </a:r>
            <a:r>
              <a:rPr lang="en-US" b="1"/>
              <a:t>Career and Technical Education (CTE):</a:t>
            </a:r>
            <a:endParaRPr lang="en-US"/>
          </a:p>
          <a:p>
            <a:r>
              <a:rPr lang="en-US"/>
              <a:t>   There are many different pathway choices</a:t>
            </a:r>
            <a:endParaRPr lang="en-US">
              <a:cs typeface="Calibri"/>
            </a:endParaRPr>
          </a:p>
          <a:p>
            <a:r>
              <a:rPr lang="en-US"/>
              <a:t>   4 elective credits from the pathway of your choice such as Animal Science, Welding, Business Marketing, Culinary Arts, etc.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/>
              <a:t>•</a:t>
            </a:r>
            <a:r>
              <a:rPr lang="en-US" b="1"/>
              <a:t>English:</a:t>
            </a:r>
            <a:endParaRPr lang="en-US"/>
          </a:p>
          <a:p>
            <a:r>
              <a:rPr lang="en-US"/>
              <a:t>   3 English elective credits in Broadcast Journalism, Newspaper, Yearbook, or Debate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8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Kayse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•</a:t>
            </a:r>
            <a:r>
              <a:rPr lang="en-US" b="1"/>
              <a:t>Career and Technical Education (CTE):</a:t>
            </a:r>
            <a:endParaRPr lang="en-US"/>
          </a:p>
          <a:p>
            <a:r>
              <a:rPr lang="en-US"/>
              <a:t>• Pathway options include:</a:t>
            </a:r>
            <a:endParaRPr lang="en-US">
              <a:cs typeface="Calibri"/>
            </a:endParaRPr>
          </a:p>
          <a:p>
            <a:r>
              <a:rPr lang="en-US"/>
              <a:t>•Education and Training</a:t>
            </a:r>
            <a:endParaRPr lang="en-US">
              <a:cs typeface="Calibri"/>
            </a:endParaRPr>
          </a:p>
          <a:p>
            <a:r>
              <a:rPr lang="en-US"/>
              <a:t>•Health Science</a:t>
            </a:r>
            <a:endParaRPr lang="en-US">
              <a:cs typeface="Calibri"/>
            </a:endParaRPr>
          </a:p>
          <a:p>
            <a:r>
              <a:rPr lang="en-US"/>
              <a:t>•Law Enforcement (not currently offered on campus)</a:t>
            </a:r>
            <a:endParaRPr lang="en-US">
              <a:cs typeface="Calibri"/>
            </a:endParaRPr>
          </a:p>
          <a:p>
            <a:r>
              <a:rPr lang="en-US"/>
              <a:t>•</a:t>
            </a:r>
            <a:r>
              <a:rPr lang="en-US" b="1"/>
              <a:t>JROTC </a:t>
            </a:r>
            <a:r>
              <a:rPr lang="en-US"/>
              <a:t>(bus to Lamar)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/>
              <a:t>IMPORTANT:  Algebra 2, Chemistry and Physics are required</a:t>
            </a:r>
            <a:endParaRPr lang="en-US"/>
          </a:p>
          <a:p>
            <a:r>
              <a:rPr lang="en-US"/>
              <a:t>•</a:t>
            </a:r>
            <a:r>
              <a:rPr lang="en-US" b="1"/>
              <a:t>Engineering (Project Lead the Way): </a:t>
            </a:r>
            <a:endParaRPr lang="en-US"/>
          </a:p>
          <a:p>
            <a:r>
              <a:rPr lang="en-US"/>
              <a:t>   4 course sequence</a:t>
            </a:r>
            <a:endParaRPr lang="en-US">
              <a:cs typeface="Calibri"/>
            </a:endParaRPr>
          </a:p>
          <a:p>
            <a:r>
              <a:rPr lang="en-US"/>
              <a:t>•</a:t>
            </a:r>
            <a:r>
              <a:rPr lang="en-US" b="1"/>
              <a:t>Programming &amp; Software Development </a:t>
            </a:r>
            <a:endParaRPr lang="en-US"/>
          </a:p>
          <a:p>
            <a:r>
              <a:rPr lang="en-US"/>
              <a:t>  Computer Science</a:t>
            </a:r>
            <a:endParaRPr lang="en-US">
              <a:cs typeface="Calibri"/>
            </a:endParaRPr>
          </a:p>
          <a:p>
            <a:r>
              <a:rPr lang="en-US"/>
              <a:t>•</a:t>
            </a:r>
            <a:r>
              <a:rPr lang="en-US" b="1"/>
              <a:t>Math: </a:t>
            </a:r>
            <a:endParaRPr lang="en-US"/>
          </a:p>
          <a:p>
            <a:r>
              <a:rPr lang="en-US"/>
              <a:t>   A total of 5 credits in math</a:t>
            </a:r>
            <a:endParaRPr lang="en-US">
              <a:cs typeface="Calibri"/>
            </a:endParaRPr>
          </a:p>
          <a:p>
            <a:r>
              <a:rPr lang="en-US"/>
              <a:t>   Must include Algebra I, Geometry, Algebra II, and 2 additional math courses for which Algebra II is a prerequisite</a:t>
            </a:r>
            <a:endParaRPr lang="en-US">
              <a:cs typeface="Calibri"/>
            </a:endParaRPr>
          </a:p>
          <a:p>
            <a:r>
              <a:rPr lang="en-US"/>
              <a:t>•</a:t>
            </a:r>
            <a:r>
              <a:rPr lang="en-US" b="1"/>
              <a:t>Science: </a:t>
            </a:r>
            <a:endParaRPr lang="en-US"/>
          </a:p>
          <a:p>
            <a:r>
              <a:rPr lang="en-US"/>
              <a:t>   A total of 5 credits in science </a:t>
            </a:r>
            <a:endParaRPr lang="en-US">
              <a:cs typeface="Calibri"/>
            </a:endParaRPr>
          </a:p>
          <a:p>
            <a:r>
              <a:rPr lang="en-US"/>
              <a:t>   Must include Biology, Chemistry, Physics, and 2 additional science course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D82FF-94C8-4445-9C47-B5FC2DB366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7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8695-C743-CDBF-D09F-321E19D73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785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91CBF-FB44-0609-B3B8-A44DF6F23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A5E1-60BC-9E88-650E-14820BB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4F33-98AB-E263-4867-67A8A351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4259-B8F4-CA2E-5104-9AB3C3E5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2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BD30-1845-7F57-6236-486DF6F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55463"/>
            <a:ext cx="35936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7192-EC35-57B4-2BEC-837D586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55" y="581891"/>
            <a:ext cx="6548581" cy="553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70A3-64FC-2B4A-C884-87AE289E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99344"/>
            <a:ext cx="3593667" cy="18696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E2EC-BADF-53D9-F211-077EEFB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633A-D09F-A07F-8C3E-0EEC3F9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6866-9047-3212-8974-4ECB3E04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9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BD30-1845-7F57-6236-486DF6F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917"/>
            <a:ext cx="35936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7192-EC35-57B4-2BEC-837D586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55" y="581891"/>
            <a:ext cx="6548581" cy="553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70A3-64FC-2B4A-C884-87AE289E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352798"/>
            <a:ext cx="3593667" cy="18696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E2EC-BADF-53D9-F211-077EEFB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633A-D09F-A07F-8C3E-0EEC3F9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6866-9047-3212-8974-4ECB3E04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6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D964-B4B6-FA16-06B9-286B0AF6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D962E-B954-9048-5356-240E35D6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91B82-EEA9-3151-B6DC-B377D958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32D88-D2E0-2CB3-6D15-575F660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5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6C30-0342-0A04-59F9-24A8B143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75C0C-14F3-6FC8-4F4A-CECFC6A8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6A9D2-284E-9D93-6C15-11E74543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E3BDE-97AA-366E-7BF6-1A29B4D9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B396-A904-5D2C-EA7E-13293A4E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520BC-3EE8-93A6-BFA7-548B3F26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E6A82-9271-0B56-FAAC-124B41C5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828DC-004C-0877-15A9-AC0A3B8D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4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B6B3-DB2C-D933-3958-F81713FE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85A0B-60FE-FB99-57AA-BF3B94C9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175AB-C1FB-CB73-8E47-C917E616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2C9AC-2CC8-DF82-5730-C20B599A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9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BC61-5952-11BD-8D8C-EFF75EB6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FD754-7684-C9FC-2397-5113DAC8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5A85E-F331-8075-4E80-68BF7636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47043-DC25-A879-10F2-71CF217E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B131-3BFA-8916-B971-77C60F76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9E7C4-7DB2-B239-2FAA-6458AC6A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AA38F-CE96-21A6-CF96-16549E93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D4875-14C4-4837-7C05-D58BC491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03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Lorem Ipsum</a:t>
            </a:r>
            <a:br>
              <a:rPr lang="en-US"/>
            </a:br>
            <a:r>
              <a:rPr lang="en-US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Lorem Ipsum</a:t>
            </a:r>
            <a:br>
              <a:rPr lang="en-US"/>
            </a:br>
            <a:r>
              <a:rPr lang="en-US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A89A-47F7-9E0E-3AAD-6CA7CF34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4244-B676-04FC-1E1A-FCE6219DC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5" y="154853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294B-D996-DB3B-D5BF-0CEA03E3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3D995-18E4-33C8-7267-18FCDFDC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4CE5-62DE-281E-A794-DEFB9AA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1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1/9/2024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1/9/2024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1/9/2024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/>
              <a:t>CONTENT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3D7-565B-2B5A-5535-CF456308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522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DD3B2-7080-1028-B289-43645437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4611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8B66-BFD7-626A-2B23-056B2275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91BF8-0018-CF1B-92ED-B6530913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278B-9A19-E781-079D-5FD5D428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7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/>
              <a:t>SECTION</a:t>
            </a:r>
            <a:br>
              <a:rPr lang="en-US"/>
            </a:br>
            <a:r>
              <a:rPr lang="en-US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TWO CONTENT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TWO CONTENT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TWO CONTENT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TWO CONTENT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TWO CONTENT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EE46-8C31-D9E5-44FE-7425553A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153A-4C37-3259-F704-6EC491A0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62087"/>
            <a:ext cx="5181600" cy="470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E9049-F0D2-177C-E074-3506125C5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62087"/>
            <a:ext cx="5181600" cy="470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EF764-FAC9-5C51-68B9-0AF5887F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3B580-BACD-3835-9B2A-E67B251D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5A3A5-7C2F-3B6D-4BF4-8322EFC4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3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PICTURE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CHART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CHART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PICTURE</a:t>
            </a:r>
            <a:br>
              <a:rPr lang="en-US"/>
            </a:br>
            <a:r>
              <a:rPr lang="en-US"/>
              <a:t>WITH</a:t>
            </a:r>
            <a:br>
              <a:rPr lang="en-US"/>
            </a:br>
            <a:r>
              <a:rPr lang="en-US"/>
              <a:t>CAPTION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7F51-54D9-3308-076F-8D54EEBB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BC7F9-76E7-BFB8-B14F-AA0EBE240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7817"/>
            <a:ext cx="5157787" cy="939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19F87-8809-54F0-B921-DB0C3C4C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61729"/>
            <a:ext cx="5157787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12DE-E5A1-6193-24B9-436D5567E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37817"/>
            <a:ext cx="5183188" cy="939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A6AC3-A5A6-9D2E-4217-EB996FD36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061729"/>
            <a:ext cx="5183188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FF3A4-4BB7-91B2-B8D2-F151DE00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711AF-BB34-496B-0D4F-5395CC6B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7A67E-2F15-1D64-A641-037EA506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/>
              <a:t>PICTURE WITH</a:t>
            </a:r>
            <a:br>
              <a:rPr lang="en-US"/>
            </a:br>
            <a:r>
              <a:rPr lang="en-US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PICTURE</a:t>
            </a:r>
            <a:br>
              <a:rPr lang="en-US"/>
            </a:br>
            <a:r>
              <a:rPr lang="en-US"/>
              <a:t>WITH</a:t>
            </a:r>
            <a:br>
              <a:rPr lang="en-US"/>
            </a:br>
            <a:r>
              <a:rPr lang="en-US"/>
              <a:t>CAPTION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PICTURE</a:t>
            </a:r>
            <a:br>
              <a:rPr lang="en-US"/>
            </a:br>
            <a:r>
              <a:rPr lang="en-US"/>
              <a:t>WITH</a:t>
            </a:r>
            <a:br>
              <a:rPr lang="en-US"/>
            </a:br>
            <a:r>
              <a:rPr lang="en-US"/>
              <a:t>CAPTION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1/9/2024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OVERVIEW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OVERVIEW</a:t>
            </a:r>
            <a:br>
              <a:rPr lang="en-US"/>
            </a:br>
            <a:r>
              <a:rPr lang="en-US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/>
              <a:t>THANK</a:t>
            </a:r>
            <a:br>
              <a:rPr lang="en-US"/>
            </a:br>
            <a:r>
              <a:rPr lang="en-US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Lorem Ipsum</a:t>
            </a:r>
            <a:br>
              <a:rPr lang="en-US"/>
            </a:br>
            <a:r>
              <a:rPr lang="en-US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242-8318-548E-A74A-CC7ABEAC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EC31C-1C4D-7DA7-935A-0E8683FD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7AF6D-9E44-4102-E7B5-309F5BFA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69129-D628-ADFA-ED22-BFA5A0B5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1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</a:t>
            </a:r>
            <a:br>
              <a:rPr lang="en-US"/>
            </a:br>
            <a:r>
              <a:rPr lang="en-US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Lorem Ipsum</a:t>
            </a:r>
            <a:br>
              <a:rPr lang="en-US"/>
            </a:br>
            <a:r>
              <a:rPr lang="en-US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1/9/2024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</a:t>
            </a:r>
            <a:br>
              <a:rPr lang="en-US"/>
            </a:br>
            <a:r>
              <a:rPr lang="en-US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Lorem Ipsum</a:t>
            </a:r>
            <a:br>
              <a:rPr lang="en-US"/>
            </a:br>
            <a:r>
              <a:rPr lang="en-US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1/9/2024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9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F619-B58D-425C-AF2B-248F45EC5613}" type="datetime1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2D8B-EE5C-49FA-8697-BD3A8D968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18A37-5DE8-CA73-527B-1930B29D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002FF-B0EF-1621-BF51-B752955D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08B02-D507-EC1C-946C-083314CA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BD30-1845-7F57-6236-486DF6F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5546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7192-EC35-57B4-2BEC-837D586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0" y="581891"/>
            <a:ext cx="5495636" cy="553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70A3-64FC-2B4A-C884-87AE289E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99344"/>
            <a:ext cx="3932237" cy="18696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E2EC-BADF-53D9-F211-077EEFB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633A-D09F-A07F-8C3E-0EEC3F9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6866-9047-3212-8974-4ECB3E04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23DD-0E8B-A7EE-3206-72F5D1E4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0955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171CD-F71D-E660-818E-D10346E61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99200" y="987425"/>
            <a:ext cx="50561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F4C8D-6B7F-2DF0-5AA2-1CB269BF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DB897-5372-EA59-76A7-1780009D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E15E9-1948-DA21-1318-E5B8B7D0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0B116-6EB1-D61C-9D85-D737C2C4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0FBE6-265B-2ABC-580B-5F1F40E4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83282-5895-8F9A-EAD8-935AA2C6D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44937-3736-12B6-61F6-615FAC2AB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3BE0-5B0D-4B36-BA67-F408F939919B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6E79B-8A74-CC2A-BB62-1D258E95F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CF1E1-3807-C597-67D0-20A7AAAE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39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7" r:id="rId2"/>
    <p:sldLayoutId id="2147483711" r:id="rId3"/>
    <p:sldLayoutId id="2147483713" r:id="rId4"/>
    <p:sldLayoutId id="2147483712" r:id="rId5"/>
    <p:sldLayoutId id="2147483714" r:id="rId6"/>
    <p:sldLayoutId id="2147483655" r:id="rId7"/>
    <p:sldLayoutId id="2147483716" r:id="rId8"/>
    <p:sldLayoutId id="2147483715" r:id="rId9"/>
    <p:sldLayoutId id="2147483709" r:id="rId10"/>
    <p:sldLayoutId id="2147483710" r:id="rId11"/>
    <p:sldLayoutId id="2147483717" r:id="rId12"/>
    <p:sldLayoutId id="2147483703" r:id="rId13"/>
    <p:sldLayoutId id="2147483704" r:id="rId14"/>
    <p:sldLayoutId id="2147483705" r:id="rId15"/>
    <p:sldLayoutId id="2147483706" r:id="rId16"/>
    <p:sldLayoutId id="21474837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  <p:sldLayoutId id="2147483699" r:id="rId47"/>
    <p:sldLayoutId id="2147483700" r:id="rId4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E063-32BF-588D-EDA3-51A29D5DF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Course Selection 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E28D9-860C-1E3A-1086-2E0745BDB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the 2024 Course Selection Night</a:t>
            </a:r>
          </a:p>
        </p:txBody>
      </p:sp>
    </p:spTree>
    <p:extLst>
      <p:ext uri="{BB962C8B-B14F-4D97-AF65-F5344CB8AC3E}">
        <p14:creationId xmlns:p14="http://schemas.microsoft.com/office/powerpoint/2010/main" val="128415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389AF5D-CB0F-DEFF-763E-DA496357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1" y="237659"/>
            <a:ext cx="8648697" cy="63826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5F59FB5-D3D9-619B-C1BE-3E56C1D4851C}"/>
              </a:ext>
            </a:extLst>
          </p:cNvPr>
          <p:cNvSpPr/>
          <p:nvPr/>
        </p:nvSpPr>
        <p:spPr>
          <a:xfrm>
            <a:off x="1678781" y="5607842"/>
            <a:ext cx="8941593" cy="5357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5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A7F27-857E-584E-ED0B-5882D686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54" y="199482"/>
            <a:ext cx="9852763" cy="66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6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07E0-1517-714A-D9C5-9F628E68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 of Study by Endorsement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9C17-A149-7874-1412-493C8ABD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8194"/>
            <a:ext cx="9936749" cy="570188"/>
          </a:xfrm>
        </p:spPr>
        <p:txBody>
          <a:bodyPr/>
          <a:lstStyle/>
          <a:p>
            <a:r>
              <a:rPr lang="en-US" sz="3200">
                <a:cs typeface="Calibri"/>
              </a:rPr>
              <a:t>Arts &amp; Humanities    </a:t>
            </a:r>
            <a:r>
              <a:rPr lang="en-US">
                <a:cs typeface="Calibri"/>
              </a:rPr>
              <a:t>              </a:t>
            </a:r>
            <a:endParaRPr lang="en-US"/>
          </a:p>
        </p:txBody>
      </p:sp>
      <p:pic>
        <p:nvPicPr>
          <p:cNvPr id="9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20DF683-B6F3-0ABF-C6E2-C0E41B88E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57" y="2152683"/>
            <a:ext cx="8624886" cy="25526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A0ADEE-5A4F-6474-278B-1A27B34D24C9}"/>
              </a:ext>
            </a:extLst>
          </p:cNvPr>
          <p:cNvSpPr txBox="1"/>
          <p:nvPr/>
        </p:nvSpPr>
        <p:spPr>
          <a:xfrm>
            <a:off x="2286000" y="4929187"/>
            <a:ext cx="1905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cs typeface="Calibri"/>
              </a:rPr>
              <a:t>Fine 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0DDDC-1760-A894-868B-904427A5F4C6}"/>
              </a:ext>
            </a:extLst>
          </p:cNvPr>
          <p:cNvSpPr txBox="1"/>
          <p:nvPr/>
        </p:nvSpPr>
        <p:spPr>
          <a:xfrm>
            <a:off x="4941094" y="4702968"/>
            <a:ext cx="282178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cs typeface="Calibri"/>
              </a:rPr>
              <a:t>English </a:t>
            </a:r>
            <a:endParaRPr lang="en-US">
              <a:cs typeface="Calibri"/>
            </a:endParaRPr>
          </a:p>
          <a:p>
            <a:pPr algn="ctr"/>
            <a:r>
              <a:rPr lang="en-US" sz="3600" b="1">
                <a:cs typeface="Calibri"/>
              </a:rPr>
              <a:t>&amp;</a:t>
            </a:r>
            <a:endParaRPr lang="en-US">
              <a:cs typeface="Calibri"/>
            </a:endParaRPr>
          </a:p>
          <a:p>
            <a:pPr algn="ctr"/>
            <a:r>
              <a:rPr lang="en-US" sz="3600" b="1">
                <a:cs typeface="Calibri"/>
              </a:rPr>
              <a:t>Social Studies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19557-7F89-918B-2FF4-E0DFCC81AD0C}"/>
              </a:ext>
            </a:extLst>
          </p:cNvPr>
          <p:cNvSpPr txBox="1"/>
          <p:nvPr/>
        </p:nvSpPr>
        <p:spPr>
          <a:xfrm>
            <a:off x="8584406" y="4929187"/>
            <a:ext cx="11668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cs typeface="Calibri"/>
              </a:rPr>
              <a:t>LOTE</a:t>
            </a:r>
          </a:p>
        </p:txBody>
      </p:sp>
    </p:spTree>
    <p:extLst>
      <p:ext uri="{BB962C8B-B14F-4D97-AF65-F5344CB8AC3E}">
        <p14:creationId xmlns:p14="http://schemas.microsoft.com/office/powerpoint/2010/main" val="47015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07E0-1517-714A-D9C5-9F628E68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 of Study by Endorsement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9C17-A149-7874-1412-493C8ABD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89" y="921988"/>
            <a:ext cx="5157787" cy="939281"/>
          </a:xfrm>
        </p:spPr>
        <p:txBody>
          <a:bodyPr>
            <a:normAutofit/>
          </a:bodyPr>
          <a:lstStyle/>
          <a:p>
            <a:r>
              <a:rPr lang="en-US" sz="3200">
                <a:cs typeface="Calibri"/>
              </a:rPr>
              <a:t>Business &amp; Industry</a:t>
            </a:r>
            <a:endParaRPr lang="en-US" sz="320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CDFCDB7-BA9D-F9C0-1DE7-7F65D9878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9" y="1865055"/>
            <a:ext cx="3836182" cy="252055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FA0AA43-EDA6-A935-877A-F5BE56407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78" y="1865055"/>
            <a:ext cx="3836183" cy="2520555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A54C2C50-5FEB-B645-9935-5591F9699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874" y="4267800"/>
            <a:ext cx="3836182" cy="258654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A0BC7AE8-B6C7-B43F-6253-7690DA3B2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044" y="4131110"/>
            <a:ext cx="3836182" cy="25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07E0-1517-714A-D9C5-9F628E68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 of Study by Endorsement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9C17-A149-7874-1412-493C8ABD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94052"/>
            <a:ext cx="5157787" cy="939281"/>
          </a:xfrm>
        </p:spPr>
        <p:txBody>
          <a:bodyPr>
            <a:normAutofit/>
          </a:bodyPr>
          <a:lstStyle/>
          <a:p>
            <a:r>
              <a:rPr lang="en-US" sz="3200">
                <a:cs typeface="Calibri"/>
              </a:rPr>
              <a:t>Business &amp; Industry</a:t>
            </a:r>
            <a:endParaRPr lang="en-US" sz="320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D123BBA-A723-A346-AFED-AE8D9D33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12" y="2010363"/>
            <a:ext cx="3784313" cy="2586547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50EF6FF-F8EB-CBC3-87AE-54EF9F54E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025" y="2010362"/>
            <a:ext cx="4248448" cy="268681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07C71C51-BAFE-0D6D-64D3-0D3CE9152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003" y="3969147"/>
            <a:ext cx="3684200" cy="24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7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07E0-1517-714A-D9C5-9F628E68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 of Study by Endorsement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9C17-A149-7874-1412-493C8ABD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65489"/>
            <a:ext cx="5157787" cy="939281"/>
          </a:xfrm>
        </p:spPr>
        <p:txBody>
          <a:bodyPr>
            <a:normAutofit/>
          </a:bodyPr>
          <a:lstStyle/>
          <a:p>
            <a:r>
              <a:rPr lang="en-US" sz="3200">
                <a:cs typeface="Calibri"/>
              </a:rPr>
              <a:t>Public Service</a:t>
            </a:r>
            <a:endParaRPr lang="en-US"/>
          </a:p>
        </p:txBody>
      </p:sp>
      <p:pic>
        <p:nvPicPr>
          <p:cNvPr id="4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8AD132BC-EF46-4F5B-C9AD-D669AA2C2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6" y="1891226"/>
            <a:ext cx="8172447" cy="2694548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3EA708C-DE0A-CEE9-2E5B-6E9C69DC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619" y="4576127"/>
            <a:ext cx="3683793" cy="21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07E0-1517-714A-D9C5-9F628E68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 of Study by Endorsement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9C17-A149-7874-1412-493C8ABD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7817"/>
            <a:ext cx="5157787" cy="617813"/>
          </a:xfrm>
        </p:spPr>
        <p:txBody>
          <a:bodyPr>
            <a:normAutofit/>
          </a:bodyPr>
          <a:lstStyle/>
          <a:p>
            <a:r>
              <a:rPr lang="en-US" sz="3200">
                <a:cs typeface="Calibri"/>
              </a:rPr>
              <a:t>STEM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69051BA-6EA5-9A11-470C-4C94B3012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9" y="2316741"/>
            <a:ext cx="5083291" cy="31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67B7-5189-CB90-8F38-6CA821C2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Programs of Study by Endorsement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36055-8AA5-7B74-4164-FCCE450BC5E6}"/>
              </a:ext>
            </a:extLst>
          </p:cNvPr>
          <p:cNvSpPr txBox="1"/>
          <p:nvPr/>
        </p:nvSpPr>
        <p:spPr>
          <a:xfrm>
            <a:off x="693077" y="1379448"/>
            <a:ext cx="10795279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cs typeface="Calibri"/>
              </a:rPr>
              <a:t>Multidisciplinary</a:t>
            </a:r>
            <a:endParaRPr lang="en-US">
              <a:cs typeface="Calibri" panose="020F0502020204030204"/>
            </a:endParaRPr>
          </a:p>
          <a:p>
            <a:endParaRPr lang="en-US" sz="3200" b="1">
              <a:cs typeface="Calibri"/>
            </a:endParaRPr>
          </a:p>
          <a:p>
            <a:r>
              <a:rPr lang="en-US" sz="2200" b="1">
                <a:ea typeface="+mn-lt"/>
                <a:cs typeface="+mn-lt"/>
              </a:rPr>
              <a:t>Advanced Courses:</a:t>
            </a:r>
            <a:endParaRPr lang="en-US" sz="2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4 advanced courses (3</a:t>
            </a:r>
            <a:r>
              <a:rPr lang="en-US" sz="2200" baseline="30000">
                <a:ea typeface="+mn-lt"/>
                <a:cs typeface="+mn-lt"/>
              </a:rPr>
              <a:t>rd</a:t>
            </a:r>
            <a:r>
              <a:rPr lang="en-US" sz="2200">
                <a:ea typeface="+mn-lt"/>
                <a:cs typeface="+mn-lt"/>
              </a:rPr>
              <a:t> or 4</a:t>
            </a:r>
            <a:r>
              <a:rPr lang="en-US" sz="2200" baseline="30000">
                <a:ea typeface="+mn-lt"/>
                <a:cs typeface="+mn-lt"/>
              </a:rPr>
              <a:t>th</a:t>
            </a:r>
            <a:r>
              <a:rPr lang="en-US" sz="2200">
                <a:ea typeface="+mn-lt"/>
                <a:cs typeface="+mn-lt"/>
              </a:rPr>
              <a:t> course in a pathway) from within one or more endorsement areas</a:t>
            </a:r>
            <a:endParaRPr lang="en-US" sz="2200">
              <a:cs typeface="Calibri" panose="020F0502020204030204"/>
            </a:endParaRPr>
          </a:p>
          <a:p>
            <a:r>
              <a:rPr lang="en-US" sz="2200" b="1">
                <a:ea typeface="+mn-lt"/>
                <a:cs typeface="+mn-lt"/>
              </a:rPr>
              <a:t>Four by Four:</a:t>
            </a:r>
            <a:endParaRPr lang="en-US" sz="22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Four courses in each of the four foundation subjects </a:t>
            </a:r>
          </a:p>
          <a:p>
            <a:pPr marL="457200" indent="-45720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English (</a:t>
            </a:r>
            <a:r>
              <a:rPr lang="en-US" sz="2200" b="1">
                <a:ea typeface="+mn-lt"/>
                <a:cs typeface="+mn-lt"/>
              </a:rPr>
              <a:t>must include </a:t>
            </a:r>
            <a:r>
              <a:rPr lang="en-US" sz="2200">
                <a:ea typeface="+mn-lt"/>
                <a:cs typeface="+mn-lt"/>
              </a:rPr>
              <a:t>English IV) </a:t>
            </a:r>
            <a:endParaRPr lang="en-US" sz="2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Math</a:t>
            </a:r>
            <a:endParaRPr lang="en-US" sz="22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Science (</a:t>
            </a:r>
            <a:r>
              <a:rPr lang="en-US" sz="2200" b="1">
                <a:ea typeface="+mn-lt"/>
                <a:cs typeface="+mn-lt"/>
              </a:rPr>
              <a:t>must include </a:t>
            </a:r>
            <a:r>
              <a:rPr lang="en-US" sz="2200">
                <a:ea typeface="+mn-lt"/>
                <a:cs typeface="+mn-lt"/>
              </a:rPr>
              <a:t>Chemistry or Physics)</a:t>
            </a:r>
            <a:endParaRPr lang="en-US" sz="22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Social Studies</a:t>
            </a:r>
            <a:endParaRPr lang="en-US" sz="2200">
              <a:cs typeface="Calibri" panose="020F0502020204030204"/>
            </a:endParaRPr>
          </a:p>
          <a:p>
            <a:r>
              <a:rPr lang="en-US" sz="2200" b="1">
                <a:ea typeface="+mn-lt"/>
                <a:cs typeface="+mn-lt"/>
              </a:rPr>
              <a:t>AP or Dual Credit:</a:t>
            </a:r>
            <a:endParaRPr lang="en-US" sz="2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4 total credits of AP or Dual Credit courses from English, Math, Science, Social Studies, Economics, LOTE, or Fine Arts</a:t>
            </a:r>
            <a:endParaRPr lang="en-US" sz="2200">
              <a:cs typeface="Calibri" panose="020F0502020204030204"/>
            </a:endParaRPr>
          </a:p>
          <a:p>
            <a:pPr>
              <a:buFont typeface="Arial"/>
            </a:pPr>
            <a:endParaRPr lang="en-US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31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05D6-6BFE-D6A6-7AC4-111F17BB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/>
              <a:t>Endorsements MIPs (Most Important Points and Recommendations)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3438B-63F2-580F-67C4-3169B1CF0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A941B-49B1-0821-1FF5-6B7C67005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 Recommendations, FAQs)</a:t>
            </a:r>
          </a:p>
        </p:txBody>
      </p:sp>
    </p:spTree>
    <p:extLst>
      <p:ext uri="{BB962C8B-B14F-4D97-AF65-F5344CB8AC3E}">
        <p14:creationId xmlns:p14="http://schemas.microsoft.com/office/powerpoint/2010/main" val="426818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BCB9-5073-065D-E776-A88383BF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Need More Info?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A4FA-1B76-5109-76F8-7DB73FBD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Counselor Corner Room: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7ACD4-6737-1837-F1EC-F5DF91E1B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Counselor Corner and Resources</a:t>
            </a:r>
          </a:p>
        </p:txBody>
      </p:sp>
    </p:spTree>
    <p:extLst>
      <p:ext uri="{BB962C8B-B14F-4D97-AF65-F5344CB8AC3E}">
        <p14:creationId xmlns:p14="http://schemas.microsoft.com/office/powerpoint/2010/main" val="403982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B2CD-6DB1-600F-9C0E-8B9B9A58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Tonight’s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CEF9-BB28-6FF0-B0D7-54396D6AC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1462087"/>
            <a:ext cx="5439266" cy="5259388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/>
              <a:t>General Session:</a:t>
            </a:r>
          </a:p>
          <a:p>
            <a:pPr lvl="1"/>
            <a:endParaRPr lang="en-US" sz="2800" b="1"/>
          </a:p>
          <a:p>
            <a:pPr lvl="1"/>
            <a:r>
              <a:rPr lang="en-US" sz="4600"/>
              <a:t>Course Selection Information</a:t>
            </a:r>
          </a:p>
          <a:p>
            <a:pPr lvl="1"/>
            <a:r>
              <a:rPr lang="en-US" sz="4600"/>
              <a:t>Endorsements and Programs of Study Overview</a:t>
            </a:r>
          </a:p>
          <a:p>
            <a:pPr lvl="1"/>
            <a:r>
              <a:rPr lang="en-US" sz="4600"/>
              <a:t>Advanced Academics Overview</a:t>
            </a:r>
          </a:p>
          <a:p>
            <a:pPr lvl="1"/>
            <a:r>
              <a:rPr lang="en-US" sz="4600"/>
              <a:t>Career and College Planning Resources  [SchooLinks] Intro</a:t>
            </a:r>
          </a:p>
          <a:p>
            <a:pPr lvl="1"/>
            <a:r>
              <a:rPr lang="en-US" sz="4600"/>
              <a:t>Dismissal to Workshop Sessions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3E783-E7FE-C8F2-EAAF-BFB8F9760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62087"/>
            <a:ext cx="5181600" cy="525938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600" b="1"/>
              <a:t>Wanting more information? </a:t>
            </a:r>
            <a:r>
              <a:rPr lang="en-US" sz="3600"/>
              <a:t>Please attend this evening’s workshop sessions:</a:t>
            </a:r>
          </a:p>
          <a:p>
            <a:endParaRPr lang="en-US">
              <a:cs typeface="Calibri"/>
            </a:endParaRPr>
          </a:p>
          <a:p>
            <a:pPr lvl="1"/>
            <a:r>
              <a:rPr lang="en-US" sz="2800" b="1"/>
              <a:t>Programs of Study and CTE: </a:t>
            </a:r>
            <a:r>
              <a:rPr lang="en-US" sz="2800"/>
              <a:t>Room</a:t>
            </a:r>
            <a:endParaRPr lang="en-US" sz="2800">
              <a:cs typeface="Calibri"/>
            </a:endParaRPr>
          </a:p>
          <a:p>
            <a:pPr lvl="1"/>
            <a:r>
              <a:rPr lang="en-US" sz="2800" b="1"/>
              <a:t>Dual Credit: </a:t>
            </a:r>
            <a:r>
              <a:rPr lang="en-US" sz="2800"/>
              <a:t>Room</a:t>
            </a:r>
            <a:endParaRPr lang="en-US" sz="2800">
              <a:cs typeface="Calibri"/>
            </a:endParaRPr>
          </a:p>
          <a:p>
            <a:pPr lvl="1"/>
            <a:r>
              <a:rPr lang="en-US" sz="2800" b="1"/>
              <a:t>Advanced Academics (PAP, Pre-AP, AP, </a:t>
            </a:r>
            <a:r>
              <a:rPr lang="en-US" sz="2800" b="1" err="1"/>
              <a:t>OnRamps</a:t>
            </a:r>
            <a:r>
              <a:rPr lang="en-US" sz="2800" b="1"/>
              <a:t>): </a:t>
            </a:r>
            <a:r>
              <a:rPr lang="en-US" sz="2800"/>
              <a:t>Room</a:t>
            </a:r>
            <a:endParaRPr lang="en-US" sz="2800">
              <a:cs typeface="Calibri"/>
            </a:endParaRPr>
          </a:p>
          <a:p>
            <a:pPr lvl="1"/>
            <a:r>
              <a:rPr lang="en-US" sz="2800" b="1"/>
              <a:t>College and Career Planning (College Board, Khan Academy, SchooLinks): </a:t>
            </a:r>
            <a:r>
              <a:rPr lang="en-US" sz="2800"/>
              <a:t>Room</a:t>
            </a:r>
            <a:endParaRPr lang="en-US" sz="2800">
              <a:cs typeface="Calibri"/>
            </a:endParaRPr>
          </a:p>
          <a:p>
            <a:pPr lvl="1"/>
            <a:r>
              <a:rPr lang="en-US" sz="2800" b="1"/>
              <a:t>Explore</a:t>
            </a:r>
            <a:r>
              <a:rPr lang="en-US" sz="2800"/>
              <a:t> courses, contents, clubs, etc.: Hallways</a:t>
            </a:r>
            <a:endParaRPr lang="en-US" sz="2800">
              <a:cs typeface="Calibri"/>
            </a:endParaRPr>
          </a:p>
          <a:p>
            <a:pPr lvl="1"/>
            <a:r>
              <a:rPr lang="en-US" sz="2800" b="1"/>
              <a:t>Counselor Corner (endorsements, graduation plans, course selection): </a:t>
            </a:r>
            <a:r>
              <a:rPr lang="en-US" sz="2800"/>
              <a:t>Room</a:t>
            </a:r>
            <a:endParaRPr lang="en-US" sz="280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98E8-CAA9-D9E8-1670-76234471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Advanced Academics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BE59-85DB-31C0-809D-5F39A993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5996" y="4146118"/>
            <a:ext cx="9398524" cy="1500187"/>
          </a:xfrm>
        </p:spPr>
        <p:txBody>
          <a:bodyPr>
            <a:noAutofit/>
          </a:bodyPr>
          <a:lstStyle/>
          <a:p>
            <a:r>
              <a:rPr lang="en-US" sz="3200" b="1"/>
              <a:t>Overview: </a:t>
            </a:r>
          </a:p>
          <a:p>
            <a:r>
              <a:rPr lang="en-US" sz="3200"/>
              <a:t>For Additional Information Please Attend Workshop Session(s), directly after the General Session</a:t>
            </a:r>
          </a:p>
        </p:txBody>
      </p:sp>
    </p:spTree>
    <p:extLst>
      <p:ext uri="{BB962C8B-B14F-4D97-AF65-F5344CB8AC3E}">
        <p14:creationId xmlns:p14="http://schemas.microsoft.com/office/powerpoint/2010/main" val="131530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57DD-3CB5-DD6C-C19D-780AD8CE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Advanced Academics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F24E6-0C98-395D-8395-EF8004F00904}"/>
              </a:ext>
            </a:extLst>
          </p:cNvPr>
          <p:cNvSpPr txBox="1"/>
          <p:nvPr/>
        </p:nvSpPr>
        <p:spPr>
          <a:xfrm>
            <a:off x="1226506" y="1787568"/>
            <a:ext cx="279226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Advanced Placement (AP)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1.3 Multiplier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College Credit based on exam score 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HS gradebook only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Grades 9-12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288B9-40B8-64EF-A84E-F74682A4AE77}"/>
              </a:ext>
            </a:extLst>
          </p:cNvPr>
          <p:cNvSpPr txBox="1"/>
          <p:nvPr/>
        </p:nvSpPr>
        <p:spPr>
          <a:xfrm>
            <a:off x="4702479" y="1714499"/>
            <a:ext cx="279226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Dual Credit and Dual Enrollment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1.3 Multiplier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College credit based upon college grade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HS and College Gradebooks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Grades 11-12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28004-2215-B9BF-BEF3-5227F2975378}"/>
              </a:ext>
            </a:extLst>
          </p:cNvPr>
          <p:cNvSpPr txBox="1"/>
          <p:nvPr/>
        </p:nvSpPr>
        <p:spPr>
          <a:xfrm>
            <a:off x="8220205" y="1714498"/>
            <a:ext cx="2792260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Pre-AP and PAP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1.2 Multiplier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No college credit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College Board Pre-AP Algebra I 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PAP are Pre-Advanced Academics courses (non-College Board)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cs typeface="Calibri"/>
              </a:rPr>
              <a:t>Grades 6-12</a:t>
            </a:r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BB8409FE-3CE7-F750-4683-C031BFF9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84" y="5692074"/>
            <a:ext cx="5050664" cy="728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8771D2-DC90-4637-CCFB-DFB2AFEB1212}"/>
              </a:ext>
            </a:extLst>
          </p:cNvPr>
          <p:cNvSpPr txBox="1"/>
          <p:nvPr/>
        </p:nvSpPr>
        <p:spPr>
          <a:xfrm>
            <a:off x="6132534" y="5975958"/>
            <a:ext cx="43710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*for campus specific course questions please visit the Counselor Corner during workshops</a:t>
            </a:r>
          </a:p>
        </p:txBody>
      </p:sp>
    </p:spTree>
    <p:extLst>
      <p:ext uri="{BB962C8B-B14F-4D97-AF65-F5344CB8AC3E}">
        <p14:creationId xmlns:p14="http://schemas.microsoft.com/office/powerpoint/2010/main" val="360499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F04B03-D5FD-E546-5FB0-F1D2FAEC4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2" y="0"/>
            <a:ext cx="12094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11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07E0-1517-714A-D9C5-9F628E68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Join us in workshops for additional information.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9C17-A149-7874-1412-493C8ABD4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>
                <a:cs typeface="Calibri"/>
              </a:rPr>
              <a:t>Dual Credit</a:t>
            </a:r>
            <a:endParaRPr lang="en-US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F2383-2AFE-3E8B-BB18-CFF47EB2FE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cs typeface="Calibri"/>
              </a:rPr>
              <a:t>Workshop Room:</a:t>
            </a:r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07934-5C2E-2436-5997-B2DD5B111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>
                <a:cs typeface="Calibri"/>
              </a:rPr>
              <a:t>AP, Pre-AP, PAP</a:t>
            </a:r>
            <a:endParaRPr lang="en-US" sz="36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B0D3E-FCCA-47B2-1C1D-F1BF55825F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cs typeface="Calibri"/>
              </a:rPr>
              <a:t>Workshop Room: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0104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98E8-CAA9-D9E8-1670-76234471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SchooLinks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BE59-85DB-31C0-809D-5F39A993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472" y="4146118"/>
            <a:ext cx="9615340" cy="1500187"/>
          </a:xfrm>
        </p:spPr>
        <p:txBody>
          <a:bodyPr>
            <a:noAutofit/>
          </a:bodyPr>
          <a:lstStyle/>
          <a:p>
            <a:r>
              <a:rPr lang="en-US" sz="3200" b="1"/>
              <a:t>College and Career Planning Resources:</a:t>
            </a:r>
          </a:p>
          <a:p>
            <a:r>
              <a:rPr lang="en-US" sz="3200"/>
              <a:t>For Additional Information Please See Counselor Corner, directly after the General Session</a:t>
            </a:r>
          </a:p>
        </p:txBody>
      </p:sp>
    </p:spTree>
    <p:extLst>
      <p:ext uri="{BB962C8B-B14F-4D97-AF65-F5344CB8AC3E}">
        <p14:creationId xmlns:p14="http://schemas.microsoft.com/office/powerpoint/2010/main" val="1272012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67B7-5189-CB90-8F38-6CA821C2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Need Additional College and Career Readiness Information?</a:t>
            </a:r>
          </a:p>
        </p:txBody>
      </p:sp>
      <p:pic>
        <p:nvPicPr>
          <p:cNvPr id="4" name="Picture 4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8D76BC0E-4B4C-F95A-5D80-31F4D1ABA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41" y="1716505"/>
            <a:ext cx="4610636" cy="4380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36055-8AA5-7B74-4164-FCCE450BC5E6}"/>
              </a:ext>
            </a:extLst>
          </p:cNvPr>
          <p:cNvSpPr txBox="1"/>
          <p:nvPr/>
        </p:nvSpPr>
        <p:spPr>
          <a:xfrm>
            <a:off x="657358" y="1784260"/>
            <a:ext cx="7163873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cs typeface="Calibri"/>
              </a:rPr>
              <a:t>Workshop with College and Career Facilitator: Room </a:t>
            </a:r>
          </a:p>
          <a:p>
            <a:endParaRPr lang="en-US" sz="3200" b="1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>
                <a:cs typeface="Calibri"/>
              </a:rPr>
              <a:t>Assistance with </a:t>
            </a:r>
            <a:r>
              <a:rPr lang="en-US" sz="3200" b="1" err="1">
                <a:cs typeface="Calibri"/>
              </a:rPr>
              <a:t>SchooLinks</a:t>
            </a:r>
            <a:r>
              <a:rPr lang="en-US" sz="3200" b="1">
                <a:cs typeface="Calibri"/>
              </a:rPr>
              <a:t>, College Applications, Khan Academy and College Board, and much more.</a:t>
            </a:r>
          </a:p>
        </p:txBody>
      </p:sp>
    </p:spTree>
    <p:extLst>
      <p:ext uri="{BB962C8B-B14F-4D97-AF65-F5344CB8AC3E}">
        <p14:creationId xmlns:p14="http://schemas.microsoft.com/office/powerpoint/2010/main" val="629148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F5AF-83F3-19E1-94EB-0657744E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err="1">
                <a:cs typeface="Calibri Light"/>
              </a:rPr>
              <a:t>SchooLinks</a:t>
            </a:r>
            <a:endParaRPr lang="en-US" sz="4000" b="1" err="1"/>
          </a:p>
        </p:txBody>
      </p:sp>
      <p:pic>
        <p:nvPicPr>
          <p:cNvPr id="5" name="Picture 5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B526F915-86DC-94AD-0A05-785113769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453" y="5763035"/>
            <a:ext cx="1949406" cy="86919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33620-4BF3-FE3A-D7F5-69445AB70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College and Career Readiness Platform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61693-C021-136A-5FF6-B37BDD61E783}"/>
              </a:ext>
            </a:extLst>
          </p:cNvPr>
          <p:cNvSpPr txBox="1"/>
          <p:nvPr/>
        </p:nvSpPr>
        <p:spPr>
          <a:xfrm>
            <a:off x="5028126" y="174400"/>
            <a:ext cx="6176492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•</a:t>
            </a:r>
            <a:r>
              <a:rPr lang="en-US" sz="2800" b="1">
                <a:ea typeface="+mn-lt"/>
                <a:cs typeface="+mn-lt"/>
              </a:rPr>
              <a:t>LCISD’s College and Career Exploration Tool for grades 6-12</a:t>
            </a:r>
            <a:endParaRPr lang="en-US" sz="2800">
              <a:cs typeface="Calibri"/>
            </a:endParaRPr>
          </a:p>
          <a:p>
            <a:endParaRPr lang="en-US" sz="2800" b="1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•</a:t>
            </a:r>
            <a:r>
              <a:rPr lang="en-US" sz="2800" b="1">
                <a:ea typeface="+mn-lt"/>
                <a:cs typeface="+mn-lt"/>
              </a:rPr>
              <a:t>It is a modern College &amp; Career Readiness platform with over 80 experiences such as career interest inventory assessments, college and career search, internship matching, portfolio, scholarships and more</a:t>
            </a:r>
            <a:endParaRPr lang="en-US" sz="2800">
              <a:cs typeface="Calibri"/>
            </a:endParaRPr>
          </a:p>
          <a:p>
            <a:endParaRPr lang="en-US" sz="2800" b="1">
              <a:ea typeface="+mn-lt"/>
              <a:cs typeface="+mn-lt"/>
            </a:endParaRPr>
          </a:p>
          <a:p>
            <a:r>
              <a:rPr lang="en-US" sz="2800">
                <a:ea typeface="+mn-lt"/>
                <a:cs typeface="+mn-lt"/>
              </a:rPr>
              <a:t>•</a:t>
            </a:r>
            <a:r>
              <a:rPr lang="en-US" sz="2800" b="1">
                <a:ea typeface="+mn-lt"/>
                <a:cs typeface="+mn-lt"/>
              </a:rPr>
              <a:t>This can be accessed through the student’s Class Link account.</a:t>
            </a:r>
            <a:endParaRPr lang="en-US" sz="2800">
              <a:cs typeface="Calibri"/>
            </a:endParaRPr>
          </a:p>
          <a:p>
            <a:endParaRPr lang="en-US" sz="2800" b="1"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54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AD13-89DD-CBDE-CF19-D8DB51B3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Workshops: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F790F-86E5-F3A6-8694-5A8285B622AB}"/>
              </a:ext>
            </a:extLst>
          </p:cNvPr>
          <p:cNvSpPr txBox="1"/>
          <p:nvPr/>
        </p:nvSpPr>
        <p:spPr>
          <a:xfrm>
            <a:off x="1073937" y="1670357"/>
            <a:ext cx="2227816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CTE Workshop</a:t>
            </a:r>
            <a:r>
              <a:rPr lang="en-US" sz="2800">
                <a:cs typeface="Calibri"/>
              </a:rPr>
              <a:t>:</a:t>
            </a:r>
          </a:p>
          <a:p>
            <a:r>
              <a:rPr lang="en-US" b="1">
                <a:cs typeface="Calibri"/>
              </a:rPr>
              <a:t>Room: </a:t>
            </a:r>
            <a:endParaRPr lang="en-US"/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Learn more about the numerous courses within Lamar CISD's Programs of Study.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22B37-9D65-DA41-FAC3-FB961C62E22A}"/>
              </a:ext>
            </a:extLst>
          </p:cNvPr>
          <p:cNvSpPr txBox="1"/>
          <p:nvPr/>
        </p:nvSpPr>
        <p:spPr>
          <a:xfrm>
            <a:off x="3670440" y="1713286"/>
            <a:ext cx="2109760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Dual Credit: </a:t>
            </a:r>
          </a:p>
          <a:p>
            <a:r>
              <a:rPr lang="en-US" b="1">
                <a:cs typeface="Calibri"/>
              </a:rPr>
              <a:t>Room: </a:t>
            </a:r>
            <a:endParaRPr lang="en-US"/>
          </a:p>
          <a:p>
            <a:endParaRPr lang="en-US" b="1">
              <a:cs typeface="Calibri"/>
            </a:endParaRPr>
          </a:p>
          <a:p>
            <a:r>
              <a:rPr lang="en-US" sz="2400">
                <a:cs typeface="Calibri"/>
              </a:rPr>
              <a:t>Learn about enrollment, courses offered, and the benefits of Dual Credit Programming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F5A3A-EA00-7A7E-6A22-9AD6942FD27B}"/>
              </a:ext>
            </a:extLst>
          </p:cNvPr>
          <p:cNvSpPr txBox="1"/>
          <p:nvPr/>
        </p:nvSpPr>
        <p:spPr>
          <a:xfrm>
            <a:off x="6325605" y="1713286"/>
            <a:ext cx="197023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Advanced Academics</a:t>
            </a:r>
            <a:r>
              <a:rPr lang="en-US" sz="2800">
                <a:cs typeface="Calibri"/>
              </a:rPr>
              <a:t>:</a:t>
            </a:r>
          </a:p>
          <a:p>
            <a:r>
              <a:rPr lang="en-US" b="1">
                <a:cs typeface="Calibri"/>
              </a:rPr>
              <a:t>Room: </a:t>
            </a:r>
            <a:endParaRPr lang="en-US"/>
          </a:p>
          <a:p>
            <a:endParaRPr lang="en-US" b="1">
              <a:cs typeface="Calibri"/>
            </a:endParaRPr>
          </a:p>
          <a:p>
            <a:r>
              <a:rPr lang="en-US" sz="2400">
                <a:cs typeface="Calibri"/>
              </a:rPr>
              <a:t>Learn about courses, exams, and the benefits of Advanced Placement courses. </a:t>
            </a:r>
            <a:endParaRPr lang="en-US" sz="2400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FFC6B-EBC9-2357-4429-B54704590402}"/>
              </a:ext>
            </a:extLst>
          </p:cNvPr>
          <p:cNvSpPr txBox="1"/>
          <p:nvPr/>
        </p:nvSpPr>
        <p:spPr>
          <a:xfrm>
            <a:off x="8660894" y="1624207"/>
            <a:ext cx="256964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Counselor Corner: </a:t>
            </a:r>
          </a:p>
          <a:p>
            <a:r>
              <a:rPr lang="en-US" b="1">
                <a:ea typeface="+mn-lt"/>
                <a:cs typeface="+mn-lt"/>
              </a:rPr>
              <a:t>Room: </a:t>
            </a:r>
            <a:endParaRPr lang="en-US"/>
          </a:p>
          <a:p>
            <a:endParaRPr lang="en-US" b="1">
              <a:cs typeface="Calibri"/>
            </a:endParaRPr>
          </a:p>
          <a:p>
            <a:r>
              <a:rPr lang="en-US" sz="2400">
                <a:cs typeface="Calibri"/>
              </a:rPr>
              <a:t>Get your endorsement and course selection, as well as graduation planning </a:t>
            </a:r>
            <a:endParaRPr lang="en-US" sz="2400" b="1">
              <a:cs typeface="Calibri"/>
            </a:endParaRPr>
          </a:p>
          <a:p>
            <a:r>
              <a:rPr lang="en-US" sz="2400">
                <a:cs typeface="Calibri"/>
              </a:rPr>
              <a:t>questions answered. </a:t>
            </a:r>
            <a:endParaRPr lang="en-US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67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AD13-89DD-CBDE-CF19-D8DB51B3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Workshops: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F790F-86E5-F3A6-8694-5A8285B622AB}"/>
              </a:ext>
            </a:extLst>
          </p:cNvPr>
          <p:cNvSpPr txBox="1"/>
          <p:nvPr/>
        </p:nvSpPr>
        <p:spPr>
          <a:xfrm>
            <a:off x="1213458" y="1852808"/>
            <a:ext cx="1970239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[add]</a:t>
            </a:r>
            <a:r>
              <a:rPr lang="en-US" sz="2800">
                <a:cs typeface="Calibri"/>
              </a:rPr>
              <a:t>: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22B37-9D65-DA41-FAC3-FB961C62E22A}"/>
              </a:ext>
            </a:extLst>
          </p:cNvPr>
          <p:cNvSpPr txBox="1"/>
          <p:nvPr/>
        </p:nvSpPr>
        <p:spPr>
          <a:xfrm>
            <a:off x="3906553" y="1852807"/>
            <a:ext cx="19702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F5A3A-EA00-7A7E-6A22-9AD6942FD27B}"/>
              </a:ext>
            </a:extLst>
          </p:cNvPr>
          <p:cNvSpPr txBox="1"/>
          <p:nvPr/>
        </p:nvSpPr>
        <p:spPr>
          <a:xfrm>
            <a:off x="6422197" y="1852807"/>
            <a:ext cx="19702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FFC6B-EBC9-2357-4429-B54704590402}"/>
              </a:ext>
            </a:extLst>
          </p:cNvPr>
          <p:cNvSpPr txBox="1"/>
          <p:nvPr/>
        </p:nvSpPr>
        <p:spPr>
          <a:xfrm>
            <a:off x="8768217" y="1624207"/>
            <a:ext cx="22369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512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CCA0-EF61-58EB-888D-A5B9B7D7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Also, visit with teacher, clubs, and much more...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6B186-C732-DA14-B024-4D46BA331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[add pictures from last year or list]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B2CD-6DB1-600F-9C0E-8B9B9A58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[Add Admin Crew]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CEF9-BB28-6FF0-B0D7-54396D6AC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3E783-E7FE-C8F2-EAAF-BFB8F9760E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45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67B7-5189-CB90-8F38-6CA821C2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Course Selection Night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36055-8AA5-7B74-4164-FCCE450BC5E6}"/>
              </a:ext>
            </a:extLst>
          </p:cNvPr>
          <p:cNvSpPr txBox="1"/>
          <p:nvPr/>
        </p:nvSpPr>
        <p:spPr>
          <a:xfrm>
            <a:off x="4790947" y="3339575"/>
            <a:ext cx="33016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cs typeface="Calibri"/>
              </a:rPr>
              <a:t>Thank you!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20057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CCA0-EF61-58EB-888D-A5B9B7D7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[Add Counselor and CCF Crew]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6B186-C732-DA14-B024-4D46BA331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1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98E8-CAA9-D9E8-1670-76234471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BE59-85DB-31C0-809D-5F39A993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472" y="4146118"/>
            <a:ext cx="9615340" cy="1500187"/>
          </a:xfrm>
        </p:spPr>
        <p:txBody>
          <a:bodyPr>
            <a:noAutofit/>
          </a:bodyPr>
          <a:lstStyle/>
          <a:p>
            <a:r>
              <a:rPr lang="en-US" sz="3200" b="1"/>
              <a:t>Information:</a:t>
            </a:r>
          </a:p>
          <a:p>
            <a:r>
              <a:rPr lang="en-US" sz="3200"/>
              <a:t>For Additional Information Please See Counselor Corner, directly after the General Session</a:t>
            </a:r>
          </a:p>
        </p:txBody>
      </p:sp>
    </p:spTree>
    <p:extLst>
      <p:ext uri="{BB962C8B-B14F-4D97-AF65-F5344CB8AC3E}">
        <p14:creationId xmlns:p14="http://schemas.microsoft.com/office/powerpoint/2010/main" val="72365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05D6-6BFE-D6A6-7AC4-111F17BB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Course Selection 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8DEA73-684F-5091-686F-13656289A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462" y="4279770"/>
            <a:ext cx="1762812" cy="14384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DB87B-0C7B-5D6C-6CF8-EB8EF7C810A6}"/>
              </a:ext>
            </a:extLst>
          </p:cNvPr>
          <p:cNvSpPr txBox="1"/>
          <p:nvPr/>
        </p:nvSpPr>
        <p:spPr>
          <a:xfrm>
            <a:off x="584462" y="5872899"/>
            <a:ext cx="564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Course Selection Catalog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6CEDB-B489-CD65-9433-99C6463C8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870" y="428115"/>
            <a:ext cx="5060119" cy="55579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E3E785-6557-D145-702F-CAF6D2CFD5A7}"/>
              </a:ext>
            </a:extLst>
          </p:cNvPr>
          <p:cNvSpPr txBox="1"/>
          <p:nvPr/>
        </p:nvSpPr>
        <p:spPr>
          <a:xfrm>
            <a:off x="6231119" y="292230"/>
            <a:ext cx="5571240" cy="70480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/>
              <a:t>High School Timeline:</a:t>
            </a:r>
          </a:p>
          <a:p>
            <a:endParaRPr lang="en-US" sz="3600"/>
          </a:p>
          <a:p>
            <a:r>
              <a:rPr lang="en-US" sz="2800"/>
              <a:t>Course Selection in Skyward through “Career Plans”  begins Tuesday, January 17th and closes at 5:00 p.m. Friday, February 3rd.</a:t>
            </a:r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  <a:p>
            <a:endParaRPr lang="en-US" sz="2800"/>
          </a:p>
          <a:p>
            <a:r>
              <a:rPr lang="en-US" sz="2800"/>
              <a:t>Course Verification through Student one-on-ones begins Monday, February 6th and ends Friday, March 31st.</a:t>
            </a:r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  <a:p>
            <a:endParaRPr lang="en-US" sz="3600"/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3067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67B7-5189-CB90-8F38-6CA821C2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 Plan/Skyward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66773-8D6F-6508-0B91-72A195A769CC}"/>
              </a:ext>
            </a:extLst>
          </p:cNvPr>
          <p:cNvSpPr txBox="1"/>
          <p:nvPr/>
        </p:nvSpPr>
        <p:spPr>
          <a:xfrm>
            <a:off x="704850" y="1581150"/>
            <a:ext cx="9258300" cy="455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D51C3-C399-E226-81EB-095DA201C5B4}"/>
              </a:ext>
            </a:extLst>
          </p:cNvPr>
          <p:cNvSpPr txBox="1"/>
          <p:nvPr/>
        </p:nvSpPr>
        <p:spPr>
          <a:xfrm>
            <a:off x="9305715" y="5859096"/>
            <a:ext cx="25023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A4C05-364C-E632-2BC8-D988B6A5CEDA}"/>
              </a:ext>
            </a:extLst>
          </p:cNvPr>
          <p:cNvSpPr txBox="1"/>
          <p:nvPr/>
        </p:nvSpPr>
        <p:spPr>
          <a:xfrm>
            <a:off x="7354388" y="2024742"/>
            <a:ext cx="13566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432AB-93FA-4022-8F4B-5AB0BA857E5A}"/>
              </a:ext>
            </a:extLst>
          </p:cNvPr>
          <p:cNvSpPr txBox="1"/>
          <p:nvPr/>
        </p:nvSpPr>
        <p:spPr>
          <a:xfrm>
            <a:off x="625982" y="1716369"/>
            <a:ext cx="11274971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/>
              <a:t>The district Career Plan templates are intended to serve as a guide to families when planning for graduation. All courses except the required Endorsement course can be changed to accommodate academic level and interest.</a:t>
            </a:r>
            <a:endParaRPr lang="en-US" sz="22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2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cs typeface="Calibri"/>
              </a:rPr>
              <a:t>Written instructions can be found on each campus website under Counselor Corner. Look for </a:t>
            </a:r>
            <a:endParaRPr lang="en-US" sz="2200">
              <a:ea typeface="+mn-lt"/>
              <a:cs typeface="+mn-lt"/>
            </a:endParaRPr>
          </a:p>
          <a:p>
            <a:r>
              <a:rPr lang="en-US" sz="2200">
                <a:ea typeface="+mn-lt"/>
                <a:cs typeface="+mn-lt"/>
              </a:rPr>
              <a:t>      </a:t>
            </a:r>
            <a:r>
              <a:rPr lang="en-US" sz="2200" b="1">
                <a:ea typeface="+mn-lt"/>
                <a:cs typeface="+mn-lt"/>
              </a:rPr>
              <a:t>Career Plan Course Selection Instructions.</a:t>
            </a:r>
            <a:endParaRPr lang="en-US" sz="22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2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cs typeface="Calibri"/>
              </a:rPr>
              <a:t>The QR Code will take families to an informational step-by-step video on how to complete the process. This too will be available on each campus website under Counselors Corner.</a:t>
            </a:r>
          </a:p>
          <a:p>
            <a:pPr marL="285750" indent="-285750">
              <a:buFont typeface="Arial"/>
              <a:buChar char="•"/>
            </a:pPr>
            <a:endParaRPr lang="en-US" sz="22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cs typeface="Calibri"/>
              </a:rPr>
              <a:t>All choices will be verified and double checked by your child's counselor during the </a:t>
            </a:r>
          </a:p>
          <a:p>
            <a:r>
              <a:rPr lang="en-US" sz="2200">
                <a:cs typeface="Calibri"/>
              </a:rPr>
              <a:t>      course verification process to make sure they have the correct classes for that year.</a:t>
            </a:r>
          </a:p>
          <a:p>
            <a:endParaRPr lang="en-US" sz="22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cs typeface="Calibri"/>
              </a:rPr>
              <a:t>We are here to help! This is a very exciting time and LCISD has some amazing options</a:t>
            </a:r>
          </a:p>
          <a:p>
            <a:r>
              <a:rPr lang="en-US" sz="2200">
                <a:cs typeface="Calibri"/>
              </a:rPr>
              <a:t>      for your student.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4CE53-E038-98CD-D3B7-6DF38524AC4F}"/>
              </a:ext>
            </a:extLst>
          </p:cNvPr>
          <p:cNvSpPr txBox="1"/>
          <p:nvPr/>
        </p:nvSpPr>
        <p:spPr>
          <a:xfrm>
            <a:off x="5969725" y="3122022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6" name="Picture 9" descr="Qr code&#10;&#10;Description automatically generated">
            <a:extLst>
              <a:ext uri="{FF2B5EF4-FFF2-40B4-BE49-F238E27FC236}">
                <a16:creationId xmlns:a16="http://schemas.microsoft.com/office/drawing/2014/main" id="{57807D24-5BB4-8946-32D3-2DF2E73B6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363" y="114444"/>
            <a:ext cx="1431637" cy="1375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A1B4F-8C39-FD78-ADDA-DC3680A9E0A6}"/>
              </a:ext>
            </a:extLst>
          </p:cNvPr>
          <p:cNvSpPr txBox="1"/>
          <p:nvPr/>
        </p:nvSpPr>
        <p:spPr>
          <a:xfrm>
            <a:off x="7218218" y="66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Informational Video: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7DE296-BA78-5AC9-8C3C-6A41BE742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12" y="293755"/>
            <a:ext cx="2743200" cy="5261939"/>
          </a:xfrm>
          <a:prstGeom prst="rect">
            <a:avLst/>
          </a:prstGeom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821627-26C0-E202-301E-3893B312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302" y="1003957"/>
            <a:ext cx="8592354" cy="5139862"/>
          </a:xfrm>
          <a:prstGeom prst="rect">
            <a:avLst/>
          </a:prstGeom>
        </p:spPr>
      </p:pic>
      <p:pic>
        <p:nvPicPr>
          <p:cNvPr id="5" name="Picture 5" descr="Shape, arrow&#10;&#10;Description automatically generated">
            <a:extLst>
              <a:ext uri="{FF2B5EF4-FFF2-40B4-BE49-F238E27FC236}">
                <a16:creationId xmlns:a16="http://schemas.microsoft.com/office/drawing/2014/main" id="{D8795164-504F-7177-DCEA-13ABF70F0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514" y="240876"/>
            <a:ext cx="1838325" cy="752475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136FE9A1-D55B-DDEF-909F-916ED85EB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386" y="338544"/>
            <a:ext cx="3719847" cy="6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8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98E8-CAA9-D9E8-1670-76234471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Endorsements and Programs of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BE59-85DB-31C0-809D-5F39A993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178" y="4146118"/>
            <a:ext cx="10024621" cy="1500187"/>
          </a:xfrm>
        </p:spPr>
        <p:txBody>
          <a:bodyPr>
            <a:noAutofit/>
          </a:bodyPr>
          <a:lstStyle/>
          <a:p>
            <a:r>
              <a:rPr lang="en-US" sz="3200" b="1"/>
              <a:t>Overview: </a:t>
            </a:r>
          </a:p>
          <a:p>
            <a:r>
              <a:rPr lang="en-US" sz="3200"/>
              <a:t>For Additional Information Please Attend Workshop Session, directly after the General Session</a:t>
            </a:r>
          </a:p>
        </p:txBody>
      </p:sp>
    </p:spTree>
    <p:extLst>
      <p:ext uri="{BB962C8B-B14F-4D97-AF65-F5344CB8AC3E}">
        <p14:creationId xmlns:p14="http://schemas.microsoft.com/office/powerpoint/2010/main" val="20759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1282</Words>
  <Application>Microsoft Office PowerPoint</Application>
  <PresentationFormat>Widescreen</PresentationFormat>
  <Paragraphs>205</Paragraphs>
  <Slides>30</Slides>
  <Notes>14</Notes>
  <HiddenSlides>11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Avenir Next LT Pro</vt:lpstr>
      <vt:lpstr>Calibri</vt:lpstr>
      <vt:lpstr>Calibri Light</vt:lpstr>
      <vt:lpstr>Speak Pro</vt:lpstr>
      <vt:lpstr>Office Theme</vt:lpstr>
      <vt:lpstr>Office Theme</vt:lpstr>
      <vt:lpstr>Course Selection Night</vt:lpstr>
      <vt:lpstr>Tonight’s Agenda</vt:lpstr>
      <vt:lpstr>[Add Admin Crew]</vt:lpstr>
      <vt:lpstr>[Add Counselor and CCF Crew]</vt:lpstr>
      <vt:lpstr>Course Selection</vt:lpstr>
      <vt:lpstr>Course Selection Overview</vt:lpstr>
      <vt:lpstr>Career Plan/Skyward </vt:lpstr>
      <vt:lpstr>PowerPoint Presentation</vt:lpstr>
      <vt:lpstr>Endorsements and Programs of Study</vt:lpstr>
      <vt:lpstr>PowerPoint Presentation</vt:lpstr>
      <vt:lpstr>PowerPoint Presentation</vt:lpstr>
      <vt:lpstr>Programs of Study by Endorsement</vt:lpstr>
      <vt:lpstr>Programs of Study by Endorsement</vt:lpstr>
      <vt:lpstr>Programs of Study by Endorsement</vt:lpstr>
      <vt:lpstr>Programs of Study by Endorsement</vt:lpstr>
      <vt:lpstr>Programs of Study by Endorsement</vt:lpstr>
      <vt:lpstr>Programs of Study by Endorsement</vt:lpstr>
      <vt:lpstr>Endorsements MIPs (Most Important Points and Recommendations)</vt:lpstr>
      <vt:lpstr>Need More Info?</vt:lpstr>
      <vt:lpstr>Advanced Academics</vt:lpstr>
      <vt:lpstr>Advanced Academics</vt:lpstr>
      <vt:lpstr>PowerPoint Presentation</vt:lpstr>
      <vt:lpstr>Join us in workshops for additional information.</vt:lpstr>
      <vt:lpstr>SchooLinks</vt:lpstr>
      <vt:lpstr>Need Additional College and Career Readiness Information?</vt:lpstr>
      <vt:lpstr>SchooLinks</vt:lpstr>
      <vt:lpstr>Workshops:</vt:lpstr>
      <vt:lpstr>Workshops:</vt:lpstr>
      <vt:lpstr>Also, visit with teacher, clubs, and much more...</vt:lpstr>
      <vt:lpstr>Course Selection Night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Jones</dc:creator>
  <cp:lastModifiedBy>Anthony Yim</cp:lastModifiedBy>
  <cp:revision>6</cp:revision>
  <dcterms:created xsi:type="dcterms:W3CDTF">2022-08-23T14:43:44Z</dcterms:created>
  <dcterms:modified xsi:type="dcterms:W3CDTF">2024-01-10T01:41:33Z</dcterms:modified>
</cp:coreProperties>
</file>