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57" r:id="rId2"/>
    <p:sldId id="358" r:id="rId3"/>
    <p:sldId id="327" r:id="rId4"/>
    <p:sldId id="261" r:id="rId5"/>
    <p:sldId id="329" r:id="rId6"/>
    <p:sldId id="330" r:id="rId7"/>
    <p:sldId id="333" r:id="rId8"/>
    <p:sldId id="334" r:id="rId9"/>
    <p:sldId id="348" r:id="rId10"/>
    <p:sldId id="337" r:id="rId11"/>
    <p:sldId id="338" r:id="rId12"/>
    <p:sldId id="360" r:id="rId13"/>
    <p:sldId id="355" r:id="rId14"/>
    <p:sldId id="341" r:id="rId15"/>
    <p:sldId id="342" r:id="rId16"/>
    <p:sldId id="343" r:id="rId17"/>
    <p:sldId id="344" r:id="rId18"/>
    <p:sldId id="386" r:id="rId19"/>
    <p:sldId id="373" r:id="rId20"/>
    <p:sldId id="384" r:id="rId21"/>
    <p:sldId id="374" r:id="rId22"/>
    <p:sldId id="281" r:id="rId23"/>
    <p:sldId id="298" r:id="rId24"/>
    <p:sldId id="264" r:id="rId25"/>
    <p:sldId id="308" r:id="rId26"/>
    <p:sldId id="269" r:id="rId27"/>
    <p:sldId id="265" r:id="rId28"/>
    <p:sldId id="283" r:id="rId29"/>
    <p:sldId id="266" r:id="rId30"/>
    <p:sldId id="256" r:id="rId31"/>
    <p:sldId id="385" r:id="rId32"/>
    <p:sldId id="257" r:id="rId33"/>
    <p:sldId id="258" r:id="rId34"/>
    <p:sldId id="267" r:id="rId35"/>
    <p:sldId id="359" r:id="rId36"/>
    <p:sldId id="270" r:id="rId37"/>
    <p:sldId id="375" r:id="rId38"/>
    <p:sldId id="315" r:id="rId39"/>
    <p:sldId id="356" r:id="rId40"/>
    <p:sldId id="387" r:id="rId41"/>
    <p:sldId id="388" r:id="rId42"/>
    <p:sldId id="389" r:id="rId43"/>
    <p:sldId id="390" r:id="rId44"/>
    <p:sldId id="263" r:id="rId45"/>
    <p:sldId id="262" r:id="rId46"/>
    <p:sldId id="278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85A"/>
    <a:srgbClr val="69D969"/>
    <a:srgbClr val="47D147"/>
    <a:srgbClr val="7AF689"/>
    <a:srgbClr val="15E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369"/>
  </p:normalViewPr>
  <p:slideViewPr>
    <p:cSldViewPr>
      <p:cViewPr varScale="1">
        <p:scale>
          <a:sx n="67" d="100"/>
          <a:sy n="67" d="100"/>
        </p:scale>
        <p:origin x="12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FE5DA-AB41-9C4A-9C71-96CCB720AA1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9D9CC-3976-C644-AC9F-328841F2E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6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09DA-3CB6-4DD8-ABE3-8EE5863283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71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Play video to introduce families to </a:t>
            </a:r>
            <a:r>
              <a:rPr lang="en-US" dirty="0" err="1"/>
              <a:t>Raz</a:t>
            </a:r>
            <a:r>
              <a:rPr lang="en-US"/>
              <a:t> Kids.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09DA-3CB6-4DD8-ABE3-8EE5863283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9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641A-E4CA-41A3-B15A-A55372136E9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5D95-A6BA-4A2F-B78E-DD8BF0D2F1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641A-E4CA-41A3-B15A-A55372136E9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5D95-A6BA-4A2F-B78E-DD8BF0D2F1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641A-E4CA-41A3-B15A-A55372136E9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5D95-A6BA-4A2F-B78E-DD8BF0D2F1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641A-E4CA-41A3-B15A-A55372136E9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5D95-A6BA-4A2F-B78E-DD8BF0D2F1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641A-E4CA-41A3-B15A-A55372136E9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5D95-A6BA-4A2F-B78E-DD8BF0D2F1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641A-E4CA-41A3-B15A-A55372136E9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5D95-A6BA-4A2F-B78E-DD8BF0D2F1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641A-E4CA-41A3-B15A-A55372136E9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5D95-A6BA-4A2F-B78E-DD8BF0D2F1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641A-E4CA-41A3-B15A-A55372136E9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5D95-A6BA-4A2F-B78E-DD8BF0D2F1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641A-E4CA-41A3-B15A-A55372136E9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5D95-A6BA-4A2F-B78E-DD8BF0D2F1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641A-E4CA-41A3-B15A-A55372136E9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5D95-A6BA-4A2F-B78E-DD8BF0D2F1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641A-E4CA-41A3-B15A-A55372136E9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5D95-A6BA-4A2F-B78E-DD8BF0D2F1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D641A-E4CA-41A3-B15A-A55372136E9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45D95-A6BA-4A2F-B78E-DD8BF0D2F1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C85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C85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C8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C8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C8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C8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cisd.org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sabella.Gonzales@lcisd.org" TargetMode="External"/><Relationship Id="rId7" Type="http://schemas.openxmlformats.org/officeDocument/2006/relationships/hyperlink" Target="mailto:sasha.walker@lcisd.org" TargetMode="External"/><Relationship Id="rId2" Type="http://schemas.openxmlformats.org/officeDocument/2006/relationships/hyperlink" Target="mailto:Jeanette.baines@lcisd.or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whitney.garner@lcisd.org" TargetMode="External"/><Relationship Id="rId5" Type="http://schemas.openxmlformats.org/officeDocument/2006/relationships/hyperlink" Target="mailto:lindsey.dantesmith@lcisd.org" TargetMode="External"/><Relationship Id="rId4" Type="http://schemas.openxmlformats.org/officeDocument/2006/relationships/hyperlink" Target="mailto:claudia.larkin@lcisd.or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z-kids.com/main/VideoLibrary/id/67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38400" y="533400"/>
            <a:ext cx="4305300" cy="4305300"/>
          </a:xfrm>
          <a:prstGeom prst="ellipse">
            <a:avLst/>
          </a:prstGeom>
          <a:solidFill>
            <a:schemeClr val="bg1">
              <a:lumMod val="95000"/>
              <a:alpha val="72000"/>
            </a:schemeClr>
          </a:solidFill>
          <a:ln w="57150">
            <a:solidFill>
              <a:srgbClr val="69D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24559" y="614796"/>
            <a:ext cx="4138178" cy="4138178"/>
          </a:xfrm>
          <a:prstGeom prst="ellipse">
            <a:avLst/>
          </a:prstGeom>
          <a:solidFill>
            <a:srgbClr val="69D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B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2476500" y="1143000"/>
            <a:ext cx="42672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Curriculum Night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2020-21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n-US" sz="4800" b="1" baseline="30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st</a:t>
            </a:r>
            <a:r>
              <a:rPr lang="en-US" sz="4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Grade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6753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22960" y="381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Home Readers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1028700"/>
            <a:ext cx="7498080" cy="4800600"/>
          </a:xfrm>
          <a:prstGeom prst="rect">
            <a:avLst/>
          </a:prstGeom>
        </p:spPr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>
                <a:latin typeface="Candara" pitchFamily="34" charset="0"/>
              </a:rPr>
              <a:t>Home readers will be sent home with students beginning October 5</a:t>
            </a:r>
            <a:r>
              <a:rPr lang="en-US" sz="2400" baseline="30000" dirty="0">
                <a:latin typeface="Candara" pitchFamily="34" charset="0"/>
              </a:rPr>
              <a:t>th</a:t>
            </a:r>
            <a:r>
              <a:rPr lang="en-US" sz="2400" dirty="0">
                <a:latin typeface="Candara" pitchFamily="34" charset="0"/>
              </a:rPr>
              <a:t>.</a:t>
            </a:r>
          </a:p>
          <a:p>
            <a:r>
              <a:rPr lang="en-US" sz="2400" dirty="0">
                <a:latin typeface="Candara" pitchFamily="34" charset="0"/>
              </a:rPr>
              <a:t>Book bags will go home every night.  Please read the book with your child.  This is a book they have already read twice with their teacher in guided reading.  The book bag should be returned daily.</a:t>
            </a:r>
          </a:p>
          <a:p>
            <a:r>
              <a:rPr lang="en-US" sz="2400" dirty="0">
                <a:latin typeface="Candara" pitchFamily="34" charset="0"/>
              </a:rPr>
              <a:t>A $5.00 fee will be charged for all lost books.  It is a good idea to keep the book in the bag when your child is not reading it.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2400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Sight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447800"/>
            <a:ext cx="8229600" cy="30480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The newly revised Texas Essential Knowledge and Skills (TEKS) require that first graders identify and read at least 100 high-frequency words. We have added additional words to support their continued growth in reading and writing.</a:t>
            </a:r>
          </a:p>
          <a:p>
            <a:r>
              <a:rPr lang="en-US" dirty="0">
                <a:solidFill>
                  <a:schemeClr val="tx1"/>
                </a:solidFill>
              </a:rPr>
              <a:t>A folder with your child’s sight words for the year will come home soon.  The folder should be returned to school at the end of each nine weeks.</a:t>
            </a:r>
          </a:p>
          <a:p>
            <a:r>
              <a:rPr lang="en-US" dirty="0">
                <a:solidFill>
                  <a:schemeClr val="tx1"/>
                </a:solidFill>
              </a:rPr>
              <a:t>Students will be assessed </a:t>
            </a:r>
            <a:r>
              <a:rPr lang="en-US">
                <a:solidFill>
                  <a:schemeClr val="tx1"/>
                </a:solidFill>
              </a:rPr>
              <a:t>each nine weeks.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215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Writer’s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3048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400" b="1" u="sng" dirty="0">
                <a:solidFill>
                  <a:schemeClr val="tx1"/>
                </a:solidFill>
              </a:rPr>
              <a:t>Daily Writer’s Workshop Schedule</a:t>
            </a:r>
          </a:p>
          <a:p>
            <a:pPr algn="ctr"/>
            <a:endParaRPr lang="en-US" sz="2400" b="1" u="sng" dirty="0">
              <a:solidFill>
                <a:schemeClr val="tx1"/>
              </a:solidFill>
            </a:endParaRPr>
          </a:p>
          <a:p>
            <a:pPr algn="ctr"/>
            <a:r>
              <a:rPr lang="en-US" sz="2400" b="1" u="sng" dirty="0">
                <a:solidFill>
                  <a:schemeClr val="tx1"/>
                </a:solidFill>
              </a:rPr>
              <a:t>Shared/Modeled Writing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Teacher thinks aloud while modeling writing.</a:t>
            </a:r>
          </a:p>
          <a:p>
            <a:pPr algn="ctr"/>
            <a:r>
              <a:rPr lang="en-US" sz="2400" b="1" u="sng" dirty="0">
                <a:solidFill>
                  <a:schemeClr val="tx1"/>
                </a:solidFill>
              </a:rPr>
              <a:t>Conferring/Independent Writing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Student led. Conferring with teacher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and writing independently</a:t>
            </a:r>
          </a:p>
          <a:p>
            <a:pPr algn="ctr"/>
            <a:r>
              <a:rPr lang="en-US" sz="2400" b="1" u="sng" dirty="0">
                <a:solidFill>
                  <a:schemeClr val="tx1"/>
                </a:solidFill>
              </a:rPr>
              <a:t>Sharing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Reflect on process/ students share writing</a:t>
            </a:r>
          </a:p>
          <a:p>
            <a:pPr algn="ctr"/>
            <a:endParaRPr lang="en-US" sz="24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53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Reading Ninja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924800" cy="5181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First Grade students can participate in the Reading Ninja Incentive Program.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Complete reading homework at home every week and return it to school.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Earn brag sticks and a special treat.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Meet the goal 3 out of the 4 nine weeks and get a ticket to the end of </a:t>
            </a:r>
            <a:r>
              <a:rPr lang="en-US" sz="2000" dirty="0">
                <a:solidFill>
                  <a:schemeClr val="tx1"/>
                </a:solidFill>
              </a:rPr>
              <a:t>the year party!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7E7A10-F105-48F1-9058-8240085A4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933700"/>
            <a:ext cx="298633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97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Guided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714488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Implementation of guided math consists of: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300" dirty="0">
                <a:solidFill>
                  <a:schemeClr val="tx1"/>
                </a:solidFill>
              </a:rPr>
              <a:t>Whole group instruction: 3-4 days a week, primarily to introduce a new concept or topic</a:t>
            </a:r>
          </a:p>
          <a:p>
            <a:pPr lvl="1">
              <a:buFont typeface="Wingdings" pitchFamily="2" charset="2"/>
              <a:buChar char="q"/>
            </a:pPr>
            <a:r>
              <a:rPr lang="en-US" sz="2300" dirty="0">
                <a:solidFill>
                  <a:schemeClr val="tx1"/>
                </a:solidFill>
              </a:rPr>
              <a:t> Small group instruction:  3-4 days a week so that teachers can effectively monitor student understanding and tailor instruction to meet needs of all students</a:t>
            </a:r>
          </a:p>
          <a:p>
            <a:pPr lvl="1">
              <a:buFont typeface="Wingdings" pitchFamily="2" charset="2"/>
              <a:buChar char="q"/>
            </a:pPr>
            <a:r>
              <a:rPr lang="en-US" sz="2300" dirty="0">
                <a:solidFill>
                  <a:schemeClr val="tx1"/>
                </a:solidFill>
              </a:rPr>
              <a:t>Math workstations:  3-4 days a week during the guided math cycle</a:t>
            </a:r>
          </a:p>
          <a:p>
            <a:pPr lvl="1">
              <a:buFont typeface="Wingdings" pitchFamily="2" charset="2"/>
              <a:buChar char="q"/>
            </a:pPr>
            <a:r>
              <a:rPr lang="en-US" sz="2300" dirty="0">
                <a:solidFill>
                  <a:schemeClr val="tx1"/>
                </a:solidFill>
              </a:rPr>
              <a:t>Fact Fluency:  3-4 days a week during the guided math cycle</a:t>
            </a:r>
          </a:p>
        </p:txBody>
      </p:sp>
    </p:spTree>
    <p:extLst>
      <p:ext uri="{BB962C8B-B14F-4D97-AF65-F5344CB8AC3E}">
        <p14:creationId xmlns:p14="http://schemas.microsoft.com/office/powerpoint/2010/main" val="3446733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9949"/>
            <a:ext cx="7863840" cy="85930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LCISD Problem Solving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680" y="1143000"/>
            <a:ext cx="7406640" cy="50292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In mathematics, students continually use problem-solving, language and communication, and reasoning (justification and proof) to make connections within and outside mathematics.  The LCISD problem solving model is a method in which students can read a problem, rewrite it, decide who or what the problem is about, draw a model and then solve the problem.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83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0F11B6-956C-4149-9AEC-E71577F84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5090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69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"/>
            <a:ext cx="879348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Problem Solving at Frost Elementary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498080" cy="5181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At Frost, teachers will implement problem solving with fidelity.</a:t>
            </a:r>
          </a:p>
          <a:p>
            <a:r>
              <a:rPr lang="en-US" sz="2800" dirty="0">
                <a:solidFill>
                  <a:schemeClr val="tx1"/>
                </a:solidFill>
              </a:rPr>
              <a:t>Students will have time for guided and independent practice in the classroom.</a:t>
            </a:r>
          </a:p>
          <a:p>
            <a:r>
              <a:rPr lang="en-US" sz="2800" dirty="0">
                <a:solidFill>
                  <a:schemeClr val="tx1"/>
                </a:solidFill>
              </a:rPr>
              <a:t>For assessments, students will only be required to practice and master the sections of the LCISD problem solving method that have been taught previously by the classroom teacher.</a:t>
            </a:r>
          </a:p>
          <a:p>
            <a:pPr marL="82296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08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0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Prodigy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028700"/>
            <a:ext cx="7498080" cy="48006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Each child will have access to Prodigy, a math program that connects in-class learning to at-home math practice.</a:t>
            </a:r>
          </a:p>
          <a:p>
            <a:r>
              <a:rPr lang="en-US" sz="2200" dirty="0">
                <a:solidFill>
                  <a:schemeClr val="tx1"/>
                </a:solidFill>
              </a:rPr>
              <a:t>Students are engaged as they explore the math game world, where they answer questions to complete epic quests and earn in-game rewards.</a:t>
            </a:r>
          </a:p>
          <a:p>
            <a:r>
              <a:rPr lang="en-US" sz="2200" dirty="0">
                <a:solidFill>
                  <a:schemeClr val="tx1"/>
                </a:solidFill>
              </a:rPr>
              <a:t>Educators and parents can visualize student progress, align in game questions with current math skills and motivate math.</a:t>
            </a:r>
          </a:p>
          <a:p>
            <a:r>
              <a:rPr lang="en-US" sz="2200" dirty="0">
                <a:solidFill>
                  <a:schemeClr val="tx1"/>
                </a:solidFill>
              </a:rPr>
              <a:t>Prodigy tournaments will be held District-wide and campus-wide!</a:t>
            </a:r>
          </a:p>
          <a:p>
            <a:r>
              <a:rPr lang="en-US" sz="2200" dirty="0">
                <a:solidFill>
                  <a:schemeClr val="tx1"/>
                </a:solidFill>
              </a:rPr>
              <a:t>Prodigy log in information is coming soon!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54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A25D-20FC-6E4D-89D2-29953807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ea typeface="+mj-lt"/>
                <a:cs typeface="+mj-lt"/>
              </a:rPr>
              <a:t>ELEMENTARY Virtual Instruction</a:t>
            </a:r>
          </a:p>
          <a:p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97251-01DF-E64A-8D1C-15B66E792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990600"/>
            <a:ext cx="7696200" cy="4419600"/>
          </a:xfrm>
        </p:spPr>
        <p:txBody>
          <a:bodyPr vert="horz" lIns="68580" tIns="34290" rIns="68580" bIns="3429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u="sng" dirty="0">
                <a:solidFill>
                  <a:schemeClr val="tx1"/>
                </a:solidFill>
              </a:rPr>
              <a:t>Zoom Expectations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Background distractions should be limited</a:t>
            </a:r>
          </a:p>
          <a:p>
            <a:r>
              <a:rPr lang="en-US" dirty="0">
                <a:solidFill>
                  <a:schemeClr val="tx1"/>
                </a:solidFill>
              </a:rPr>
              <a:t>Students should be dressed appropriately (LCISD Dress Code)</a:t>
            </a:r>
          </a:p>
          <a:p>
            <a:r>
              <a:rPr lang="en-US" dirty="0">
                <a:solidFill>
                  <a:schemeClr val="tx1"/>
                </a:solidFill>
              </a:rPr>
              <a:t>Students should have a work space with needed materials and should be sitting up during Zoom lessons</a:t>
            </a:r>
          </a:p>
          <a:p>
            <a:r>
              <a:rPr lang="en-US" dirty="0">
                <a:solidFill>
                  <a:schemeClr val="tx1"/>
                </a:solidFill>
              </a:rPr>
              <a:t>No toys during Zoom lessons</a:t>
            </a:r>
          </a:p>
          <a:p>
            <a:r>
              <a:rPr lang="en-US" dirty="0">
                <a:solidFill>
                  <a:schemeClr val="tx1"/>
                </a:solidFill>
              </a:rPr>
              <a:t>Virtual students must have video on and be muted during Graded Assignments, as Teachers are required to monitor</a:t>
            </a:r>
          </a:p>
          <a:p>
            <a:r>
              <a:rPr lang="en-US" dirty="0">
                <a:solidFill>
                  <a:schemeClr val="tx1"/>
                </a:solidFill>
              </a:rPr>
              <a:t>On Campus and Virtual students have the same number of Minor and Major Grades</a:t>
            </a:r>
          </a:p>
          <a:p>
            <a:r>
              <a:rPr lang="en-US" dirty="0">
                <a:solidFill>
                  <a:schemeClr val="tx1"/>
                </a:solidFill>
              </a:rPr>
              <a:t>Daily Assignments are for practice and reinforcement (do not contribute to grades)</a:t>
            </a:r>
          </a:p>
          <a:p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50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1223"/>
            <a:ext cx="8229600" cy="1940923"/>
          </a:xfrm>
        </p:spPr>
        <p:txBody>
          <a:bodyPr>
            <a:normAutofit fontScale="92500" lnSpcReduction="20000"/>
          </a:bodyPr>
          <a:lstStyle/>
          <a:p>
            <a:pPr marL="82296" indent="0" algn="ctr">
              <a:buNone/>
            </a:pPr>
            <a:endParaRPr lang="en-US" sz="6600" b="1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  <a:p>
            <a:pPr marL="82296" indent="0" algn="ctr">
              <a:buNone/>
            </a:pPr>
            <a:r>
              <a:rPr lang="en-US" sz="6600" b="1" dirty="0">
                <a:solidFill>
                  <a:srgbClr val="002060"/>
                </a:solidFill>
                <a:latin typeface="Adobe Caslon Pro Bold" panose="0205070206050A020403" pitchFamily="18" charset="0"/>
              </a:rPr>
              <a:t>Better Together!</a:t>
            </a:r>
          </a:p>
          <a:p>
            <a:pPr marL="82296" indent="0" algn="ctr">
              <a:buNone/>
            </a:pPr>
            <a:endParaRPr lang="en-US" sz="6600" b="1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5" name="AutoShape 4" descr="Image result for Game Night"/>
          <p:cNvSpPr>
            <a:spLocks noChangeAspect="1" noChangeArrowheads="1"/>
          </p:cNvSpPr>
          <p:nvPr/>
        </p:nvSpPr>
        <p:spPr bwMode="auto">
          <a:xfrm>
            <a:off x="3810000" y="3850277"/>
            <a:ext cx="2743200" cy="194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94760" y="5955396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4</a:t>
            </a:r>
            <a:r>
              <a:rPr lang="en-US" sz="3600" b="1" baseline="30000" dirty="0"/>
              <a:t>th</a:t>
            </a:r>
            <a:r>
              <a:rPr lang="en-US" sz="3600" b="1" dirty="0"/>
              <a:t>  Grade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17E06D5-5AB3-8441-A61F-200B79C12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12916"/>
            <a:ext cx="8229600" cy="1688307"/>
          </a:xfrm>
        </p:spPr>
        <p:txBody>
          <a:bodyPr>
            <a:norm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FRIENDS</a:t>
            </a:r>
          </a:p>
        </p:txBody>
      </p:sp>
    </p:spTree>
    <p:extLst>
      <p:ext uri="{BB962C8B-B14F-4D97-AF65-F5344CB8AC3E}">
        <p14:creationId xmlns:p14="http://schemas.microsoft.com/office/powerpoint/2010/main" val="3374975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D84E2-E656-3544-9350-9BCFCF957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Virtual Tips for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8D798-6EC7-E94B-80C7-BCD0A6ED5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Technology issues such as printers not working, etc., should be reported to the Help Desk.</a:t>
            </a:r>
          </a:p>
          <a:p>
            <a:r>
              <a:rPr lang="en-US" dirty="0">
                <a:solidFill>
                  <a:schemeClr val="tx1"/>
                </a:solidFill>
              </a:rPr>
              <a:t>Please print everything from the print module prior to meeting on Monday. </a:t>
            </a:r>
          </a:p>
          <a:p>
            <a:r>
              <a:rPr lang="en-US" dirty="0">
                <a:solidFill>
                  <a:schemeClr val="tx1"/>
                </a:solidFill>
              </a:rPr>
              <a:t>Online behavior issues will be addressed the same way as in-person learning. </a:t>
            </a:r>
          </a:p>
          <a:p>
            <a:r>
              <a:rPr lang="en-US" dirty="0">
                <a:solidFill>
                  <a:schemeClr val="tx1"/>
                </a:solidFill>
              </a:rPr>
              <a:t>Assessments and assignments should be completed on the date they're available. Assessments must be completed over Zoom. 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201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AA775-382C-1D45-AD43-AC09080F6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429499" cy="1108928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Sample Daily Virtual Schedule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7F3736-BA9D-8342-B0D1-6CC9D97A5B5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528"/>
            <a:ext cx="9067800" cy="55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1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-152400"/>
            <a:ext cx="749808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>
                <a:solidFill>
                  <a:srgbClr val="002060"/>
                </a:solidFill>
              </a:rPr>
              <a:t>LCISD Grading Policy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990600"/>
            <a:ext cx="7498080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100" dirty="0">
                <a:solidFill>
                  <a:schemeClr val="tx1"/>
                </a:solidFill>
              </a:rPr>
              <a:t>All graded work must be completed at school.</a:t>
            </a:r>
          </a:p>
          <a:p>
            <a:pPr>
              <a:lnSpc>
                <a:spcPct val="90000"/>
              </a:lnSpc>
            </a:pPr>
            <a:r>
              <a:rPr lang="en-US" sz="2100" dirty="0">
                <a:solidFill>
                  <a:schemeClr val="tx1"/>
                </a:solidFill>
              </a:rPr>
              <a:t>Any work that is to be graded will not be sent home for completion.</a:t>
            </a:r>
          </a:p>
          <a:p>
            <a:pPr>
              <a:lnSpc>
                <a:spcPct val="90000"/>
              </a:lnSpc>
            </a:pPr>
            <a:r>
              <a:rPr lang="en-US" sz="2100" dirty="0">
                <a:solidFill>
                  <a:schemeClr val="tx1"/>
                </a:solidFill>
              </a:rPr>
              <a:t>Students will not be given make-up work ahead of time when parents remove their children for trips during school days.</a:t>
            </a:r>
          </a:p>
          <a:p>
            <a:pPr>
              <a:lnSpc>
                <a:spcPct val="90000"/>
              </a:lnSpc>
            </a:pPr>
            <a:r>
              <a:rPr lang="en-US" sz="2100" dirty="0">
                <a:solidFill>
                  <a:schemeClr val="tx1"/>
                </a:solidFill>
              </a:rPr>
              <a:t>Late Work Policy – classwork will be accepted late within the current grading period with these guidelines in place:</a:t>
            </a:r>
          </a:p>
          <a:p>
            <a:pPr>
              <a:lnSpc>
                <a:spcPct val="90000"/>
              </a:lnSpc>
              <a:buNone/>
            </a:pPr>
            <a:r>
              <a:rPr lang="en-US" sz="2100" dirty="0">
                <a:solidFill>
                  <a:schemeClr val="tx1"/>
                </a:solidFill>
              </a:rPr>
              <a:t>  One (1) day late = 0 points off     </a:t>
            </a:r>
          </a:p>
          <a:p>
            <a:pPr>
              <a:lnSpc>
                <a:spcPct val="90000"/>
              </a:lnSpc>
              <a:buNone/>
            </a:pPr>
            <a:r>
              <a:rPr lang="en-US" sz="2100" dirty="0">
                <a:solidFill>
                  <a:schemeClr val="tx1"/>
                </a:solidFill>
              </a:rPr>
              <a:t>  Two (2) days late = 10 points off</a:t>
            </a:r>
          </a:p>
          <a:p>
            <a:pPr>
              <a:lnSpc>
                <a:spcPct val="90000"/>
              </a:lnSpc>
              <a:buNone/>
            </a:pPr>
            <a:r>
              <a:rPr lang="en-US" sz="2100" dirty="0">
                <a:solidFill>
                  <a:schemeClr val="tx1"/>
                </a:solidFill>
              </a:rPr>
              <a:t>  Three (3) days late = highest grade possible is a 70</a:t>
            </a:r>
          </a:p>
          <a:p>
            <a:pPr>
              <a:lnSpc>
                <a:spcPct val="90000"/>
              </a:lnSpc>
              <a:buNone/>
            </a:pPr>
            <a:r>
              <a:rPr lang="en-US" sz="2100" dirty="0">
                <a:solidFill>
                  <a:schemeClr val="tx1"/>
                </a:solidFill>
              </a:rPr>
              <a:t>  Extenuating circumstances will be reviewed by campus policy.</a:t>
            </a:r>
          </a:p>
          <a:p>
            <a:pPr eaLnBrk="1" hangingPunct="1">
              <a:lnSpc>
                <a:spcPct val="90000"/>
              </a:lnSpc>
            </a:pPr>
            <a:endParaRPr lang="en-US"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3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83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Grading – Reading, Math, Science &amp; Social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371600"/>
            <a:ext cx="7498080" cy="5181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8 Minor Grades at 70%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2 Major Grades at 30%</a:t>
            </a:r>
          </a:p>
          <a:p>
            <a:pPr marL="402336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07592" y="2590800"/>
            <a:ext cx="749808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35608" y="5105399"/>
            <a:ext cx="7498080" cy="4685211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48318E-AFCE-BE49-A8C6-52C5B3598453}"/>
              </a:ext>
            </a:extLst>
          </p:cNvPr>
          <p:cNvSpPr txBox="1">
            <a:spLocks/>
          </p:cNvSpPr>
          <p:nvPr/>
        </p:nvSpPr>
        <p:spPr>
          <a:xfrm>
            <a:off x="609600" y="2679700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C85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2060"/>
                </a:solidFill>
              </a:rPr>
              <a:t>Grading – Language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8C9FE07-2BDC-A04C-AE70-EE44AD3A6126}"/>
              </a:ext>
            </a:extLst>
          </p:cNvPr>
          <p:cNvSpPr txBox="1">
            <a:spLocks/>
          </p:cNvSpPr>
          <p:nvPr/>
        </p:nvSpPr>
        <p:spPr>
          <a:xfrm>
            <a:off x="1905000" y="3822700"/>
            <a:ext cx="749808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C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C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C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C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C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5 Minor Grades at 70%</a:t>
            </a:r>
          </a:p>
          <a:p>
            <a:r>
              <a:rPr lang="en-US" dirty="0">
                <a:solidFill>
                  <a:schemeClr val="tx1"/>
                </a:solidFill>
              </a:rPr>
              <a:t>2 Major Grades at 30%</a:t>
            </a:r>
          </a:p>
          <a:p>
            <a:pPr marL="402336" lvl="1" indent="0">
              <a:buFont typeface="Arial" pitchFamily="34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31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Reassessment </a:t>
            </a:r>
            <a:r>
              <a:rPr lang="en-US" sz="3600" b="1" dirty="0">
                <a:solidFill>
                  <a:srgbClr val="002060"/>
                </a:solidFill>
              </a:rPr>
              <a:t>(Major Grades)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066800"/>
            <a:ext cx="7498080" cy="5334000"/>
          </a:xfrm>
        </p:spPr>
        <p:txBody>
          <a:bodyPr>
            <a:normAutofit/>
          </a:bodyPr>
          <a:lstStyle/>
          <a:p>
            <a:r>
              <a:rPr lang="en-US" sz="2100" dirty="0">
                <a:solidFill>
                  <a:schemeClr val="tx1"/>
                </a:solidFill>
              </a:rPr>
              <a:t>The teacher shall provide ONE reasonable opportunity to reassess failure to master the TEKS on each major grade.</a:t>
            </a:r>
          </a:p>
          <a:p>
            <a:r>
              <a:rPr lang="en-US" sz="2100" dirty="0">
                <a:solidFill>
                  <a:schemeClr val="tx1"/>
                </a:solidFill>
              </a:rPr>
              <a:t>The teacher will provide an alternate assignment for reassessment of major grades.</a:t>
            </a:r>
          </a:p>
          <a:p>
            <a:r>
              <a:rPr lang="en-US" sz="2100" dirty="0">
                <a:solidFill>
                  <a:schemeClr val="tx1"/>
                </a:solidFill>
              </a:rPr>
              <a:t>The highest possible grade that can be earned and recorded on the reassessment is a 70.</a:t>
            </a:r>
          </a:p>
          <a:p>
            <a:r>
              <a:rPr lang="en-US" sz="2100" dirty="0">
                <a:solidFill>
                  <a:schemeClr val="tx1"/>
                </a:solidFill>
              </a:rPr>
              <a:t>There will be no reassessment based on lack of effort.</a:t>
            </a:r>
          </a:p>
          <a:p>
            <a:r>
              <a:rPr lang="en-US" sz="2100" dirty="0">
                <a:solidFill>
                  <a:schemeClr val="tx1"/>
                </a:solidFill>
              </a:rPr>
              <a:t>The teacher will make a note in the electronic grade book of the date and grade of the reassessment.  Original grades will be recorded in the notes section.</a:t>
            </a:r>
          </a:p>
        </p:txBody>
      </p:sp>
    </p:spTree>
    <p:extLst>
      <p:ext uri="{BB962C8B-B14F-4D97-AF65-F5344CB8AC3E}">
        <p14:creationId xmlns:p14="http://schemas.microsoft.com/office/powerpoint/2010/main" val="244992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Skyward Family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93800"/>
            <a:ext cx="7498080" cy="4800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Allows parents to track student grades and progress</a:t>
            </a:r>
          </a:p>
          <a:p>
            <a:r>
              <a:rPr lang="en-US" sz="2800" dirty="0">
                <a:solidFill>
                  <a:schemeClr val="tx1"/>
                </a:solidFill>
              </a:rPr>
              <a:t>Go to </a:t>
            </a:r>
            <a:r>
              <a:rPr lang="en-US" sz="2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www.lcisd.org</a:t>
            </a:r>
            <a:r>
              <a:rPr lang="en-US" sz="2800" dirty="0">
                <a:solidFill>
                  <a:schemeClr val="tx1"/>
                </a:solidFill>
              </a:rPr>
              <a:t> and click on the Family Access button at the top of the page.</a:t>
            </a:r>
          </a:p>
          <a:p>
            <a:r>
              <a:rPr lang="en-US" sz="2800" dirty="0">
                <a:solidFill>
                  <a:schemeClr val="tx1"/>
                </a:solidFill>
              </a:rPr>
              <a:t>Sign in with your username and password.</a:t>
            </a:r>
          </a:p>
          <a:p>
            <a:r>
              <a:rPr lang="en-US" sz="2800" dirty="0">
                <a:solidFill>
                  <a:schemeClr val="tx1"/>
                </a:solidFill>
              </a:rPr>
              <a:t>Update all email addresses associated with your account.</a:t>
            </a:r>
          </a:p>
        </p:txBody>
      </p:sp>
    </p:spTree>
    <p:extLst>
      <p:ext uri="{BB962C8B-B14F-4D97-AF65-F5344CB8AC3E}">
        <p14:creationId xmlns:p14="http://schemas.microsoft.com/office/powerpoint/2010/main" val="3938437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Parent Conference Dates</a:t>
            </a:r>
            <a:r>
              <a:rPr lang="en-US" dirty="0"/>
              <a:t>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5105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Teachers will meet with parents to review student progress for the first nine weeks.</a:t>
            </a:r>
          </a:p>
          <a:p>
            <a:r>
              <a:rPr lang="en-US" dirty="0">
                <a:solidFill>
                  <a:schemeClr val="tx1"/>
                </a:solidFill>
              </a:rPr>
              <a:t>Conferences will be held on October 29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and 30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The first nine weeks report card will be distributed at the conference.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1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3721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500" b="1" dirty="0">
                <a:solidFill>
                  <a:srgbClr val="002060"/>
                </a:solidFill>
                <a:latin typeface="+mn-lt"/>
              </a:rPr>
              <a:t>Birthday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668" y="1295400"/>
            <a:ext cx="6904664" cy="3577541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 accordance with district policy, we discourage food being brought in by parents/grandparents for the following reasons: protect instructional time; student food allergies (peanut, gluten, eggs); student medical conditions (diabetes); liability assumed by person bringing in food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Foods brought in must be store purchased and individually wrapped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Flowers, balloons, pencils, invitations and any other treats in honor or recognition of a child’s birthday cannot be delivered or distributed at school.</a:t>
            </a:r>
          </a:p>
        </p:txBody>
      </p:sp>
    </p:spTree>
    <p:extLst>
      <p:ext uri="{BB962C8B-B14F-4D97-AF65-F5344CB8AC3E}">
        <p14:creationId xmlns:p14="http://schemas.microsoft.com/office/powerpoint/2010/main" val="2152798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Tardy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498080" cy="5181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Students are counted as tardy if they are not in the classroom by 7:30 a.m.</a:t>
            </a:r>
          </a:p>
          <a:p>
            <a:r>
              <a:rPr lang="en-US" sz="2800" dirty="0">
                <a:solidFill>
                  <a:schemeClr val="tx1"/>
                </a:solidFill>
              </a:rPr>
              <a:t>Students with excessive tardiness will be referred to the attendance committee for consideration of ISS and a home visit by the social worker.</a:t>
            </a:r>
          </a:p>
          <a:p>
            <a:r>
              <a:rPr lang="en-US" sz="2800" dirty="0">
                <a:solidFill>
                  <a:schemeClr val="tx1"/>
                </a:solidFill>
              </a:rPr>
              <a:t>Three or more </a:t>
            </a:r>
            <a:r>
              <a:rPr lang="en-US" sz="2800" dirty="0" err="1">
                <a:solidFill>
                  <a:schemeClr val="tx1"/>
                </a:solidFill>
              </a:rPr>
              <a:t>tardies</a:t>
            </a:r>
            <a:r>
              <a:rPr lang="en-US" sz="2800" dirty="0">
                <a:solidFill>
                  <a:schemeClr val="tx1"/>
                </a:solidFill>
              </a:rPr>
              <a:t> in a 9 week period will disqualify students from attendance awards.</a:t>
            </a:r>
          </a:p>
          <a:p>
            <a:pPr marL="82296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4327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500" b="1" dirty="0">
                <a:solidFill>
                  <a:srgbClr val="002060"/>
                </a:solidFill>
                <a:latin typeface="+mn-lt"/>
              </a:rPr>
              <a:t>Attendance Policy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273" y="1311274"/>
            <a:ext cx="6835454" cy="339914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Excused absences include Holy Days, death in the immediate family, medical appointments, and personal illness.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If absent, send a signed note on the day the child returns to school.  Medical verification from a doctor may be required.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Parents of students with excessive absences will attend a meeting with the Attendance Review Committee.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Three or more early check outs during the school year will disqualify students from receiving Attendance Awards.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55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762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Welcome to Curriculum Night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91732"/>
            <a:ext cx="8229600" cy="4474536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</a:t>
            </a:r>
            <a:r>
              <a:rPr lang="en-US" b="1" baseline="30000" dirty="0">
                <a:solidFill>
                  <a:schemeClr val="tx1"/>
                </a:solidFill>
              </a:rPr>
              <a:t>st</a:t>
            </a:r>
            <a:r>
              <a:rPr lang="en-US" b="1" dirty="0">
                <a:solidFill>
                  <a:schemeClr val="tx1"/>
                </a:solidFill>
              </a:rPr>
              <a:t> Grade Teachers </a:t>
            </a:r>
          </a:p>
          <a:p>
            <a:endParaRPr lang="en-US" dirty="0"/>
          </a:p>
          <a:p>
            <a:pPr algn="l"/>
            <a:r>
              <a:rPr lang="en-US" dirty="0">
                <a:solidFill>
                  <a:srgbClr val="C00000"/>
                </a:solidFill>
              </a:rPr>
              <a:t>Jeanette Baines</a:t>
            </a:r>
            <a:r>
              <a:rPr lang="en-US" dirty="0"/>
              <a:t>		</a:t>
            </a:r>
            <a:r>
              <a:rPr lang="en-US" u="sng" dirty="0" err="1">
                <a:solidFill>
                  <a:srgbClr val="002060"/>
                </a:solidFill>
              </a:rPr>
              <a:t>j</a:t>
            </a:r>
            <a:r>
              <a:rPr lang="en-US" u="sng" dirty="0" err="1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eanette.baines@lcisd.org</a:t>
            </a:r>
            <a:endParaRPr lang="en-US" u="sng" dirty="0">
              <a:solidFill>
                <a:srgbClr val="002060"/>
              </a:solidFill>
            </a:endParaRPr>
          </a:p>
          <a:p>
            <a:pPr algn="l"/>
            <a:r>
              <a:rPr lang="en-US" dirty="0">
                <a:solidFill>
                  <a:srgbClr val="C00000"/>
                </a:solidFill>
              </a:rPr>
              <a:t>Isabella Gonzales</a:t>
            </a:r>
            <a:r>
              <a:rPr lang="en-US" dirty="0">
                <a:solidFill>
                  <a:schemeClr val="tx1"/>
                </a:solidFill>
              </a:rPr>
              <a:t>		</a:t>
            </a:r>
            <a:r>
              <a:rPr lang="en-US" u="sng" dirty="0" err="1">
                <a:solidFill>
                  <a:srgbClr val="002060"/>
                </a:solidFill>
              </a:rPr>
              <a:t>i</a:t>
            </a:r>
            <a:r>
              <a:rPr lang="en-US" dirty="0" err="1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sabella.Gonzales@lcisd.org</a:t>
            </a:r>
            <a:endParaRPr lang="en-US" dirty="0">
              <a:solidFill>
                <a:srgbClr val="002060"/>
              </a:solidFill>
            </a:endParaRPr>
          </a:p>
          <a:p>
            <a:pPr algn="l"/>
            <a:r>
              <a:rPr lang="en-US" dirty="0">
                <a:solidFill>
                  <a:srgbClr val="C00000"/>
                </a:solidFill>
              </a:rPr>
              <a:t>Claudia Larkin</a:t>
            </a:r>
            <a:r>
              <a:rPr lang="en-US" dirty="0">
                <a:solidFill>
                  <a:schemeClr val="tx1"/>
                </a:solidFill>
              </a:rPr>
              <a:t>			</a:t>
            </a:r>
            <a:r>
              <a:rPr lang="en-US" u="sng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claudia.larkin@lcisd.org</a:t>
            </a:r>
            <a:endParaRPr lang="en-US" u="sng" dirty="0">
              <a:solidFill>
                <a:srgbClr val="002060"/>
              </a:solidFill>
            </a:endParaRPr>
          </a:p>
          <a:p>
            <a:pPr algn="l"/>
            <a:r>
              <a:rPr lang="en-US" dirty="0">
                <a:solidFill>
                  <a:srgbClr val="C00000"/>
                </a:solidFill>
              </a:rPr>
              <a:t>Lindsey Dante-Smith		</a:t>
            </a:r>
            <a:r>
              <a:rPr lang="en-US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lindsey.dantesmith@lcisd.org</a:t>
            </a:r>
            <a:endParaRPr lang="en-US" dirty="0">
              <a:solidFill>
                <a:srgbClr val="002060"/>
              </a:solidFill>
            </a:endParaRPr>
          </a:p>
          <a:p>
            <a:pPr algn="l"/>
            <a:r>
              <a:rPr lang="en-US" dirty="0">
                <a:solidFill>
                  <a:srgbClr val="C00000"/>
                </a:solidFill>
              </a:rPr>
              <a:t>Whitney Garner</a:t>
            </a:r>
            <a:r>
              <a:rPr lang="en-US" dirty="0">
                <a:solidFill>
                  <a:srgbClr val="002060"/>
                </a:solidFill>
              </a:rPr>
              <a:t>		</a:t>
            </a:r>
            <a:r>
              <a:rPr lang="en-US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whitney.garner@lcisd.org</a:t>
            </a:r>
            <a:endParaRPr lang="en-US" dirty="0">
              <a:solidFill>
                <a:srgbClr val="002060"/>
              </a:solidFill>
            </a:endParaRPr>
          </a:p>
          <a:p>
            <a:pPr algn="l"/>
            <a:r>
              <a:rPr lang="en-US" dirty="0">
                <a:solidFill>
                  <a:srgbClr val="C00000"/>
                </a:solidFill>
              </a:rPr>
              <a:t>Sasha Walker			</a:t>
            </a:r>
            <a:r>
              <a:rPr lang="en-US" dirty="0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sasha.walker@lcisd.org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915401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15C9AD6-C499-44E6-B2E9-595250748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52400"/>
            <a:ext cx="7581901" cy="510539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On Campus Attendance</a:t>
            </a:r>
            <a:endParaRPr lang="en-US" sz="2800" b="1" dirty="0">
              <a:solidFill>
                <a:srgbClr val="002060"/>
              </a:solidFill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Official attendance taking time is at 9:30 a.m. each day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When absent, a student must bring a note signed by parent or medical professional giving the date(s) of the absence(s) and describing the reasons for the absence. 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The absence will be documented as excused or unexcused. 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A student absent for more than five consecutive days because of personal illness, must bring a statement from a doctor.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A student is considered tardy if they are not in the building by the 7:30 bell.</a:t>
            </a:r>
          </a:p>
        </p:txBody>
      </p:sp>
    </p:spTree>
    <p:extLst>
      <p:ext uri="{BB962C8B-B14F-4D97-AF65-F5344CB8AC3E}">
        <p14:creationId xmlns:p14="http://schemas.microsoft.com/office/powerpoint/2010/main" val="2590822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15C9AD6-C499-44E6-B2E9-595250748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049" y="304800"/>
            <a:ext cx="7581901" cy="4296173"/>
          </a:xfrm>
        </p:spPr>
        <p:txBody>
          <a:bodyPr>
            <a:normAutofit fontScale="62500" lnSpcReduction="20000"/>
          </a:bodyPr>
          <a:lstStyle/>
          <a:p>
            <a:r>
              <a:rPr lang="en-US" sz="5800" b="1" dirty="0">
                <a:solidFill>
                  <a:srgbClr val="002060"/>
                </a:solidFill>
              </a:rPr>
              <a:t>Virtual Present (On Campus Absence)</a:t>
            </a:r>
          </a:p>
          <a:p>
            <a:endParaRPr lang="en-US" dirty="0"/>
          </a:p>
          <a:p>
            <a:pPr algn="l"/>
            <a:r>
              <a:rPr lang="en-US" dirty="0">
                <a:solidFill>
                  <a:schemeClr val="tx1"/>
                </a:solidFill>
              </a:rPr>
              <a:t>In the event a student is absent from On Campus instruction:  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student will complete asynchronous instruction in Canvas.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classroom teacher will monitor completed &amp; submitted in Canvas.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Upon completion of asynchronous instruction, the student’s absence will change to virtual present.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Note: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Major and minor assessments will be completed when the student returns to campus.</a:t>
            </a:r>
          </a:p>
        </p:txBody>
      </p:sp>
    </p:spTree>
    <p:extLst>
      <p:ext uri="{BB962C8B-B14F-4D97-AF65-F5344CB8AC3E}">
        <p14:creationId xmlns:p14="http://schemas.microsoft.com/office/powerpoint/2010/main" val="4131909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16614-F3EA-413B-A74E-47948D0DC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4007644" cy="99417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Response to On Campus Absences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9933F2-504A-4958-B457-7E7758990925}"/>
              </a:ext>
            </a:extLst>
          </p:cNvPr>
          <p:cNvSpPr/>
          <p:nvPr/>
        </p:nvSpPr>
        <p:spPr>
          <a:xfrm>
            <a:off x="304800" y="1053862"/>
            <a:ext cx="4572000" cy="36068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75" indent="-257175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1350" dirty="0">
                <a:ea typeface="Times New Roman" panose="02020603050405020304" pitchFamily="18" charset="0"/>
                <a:cs typeface="Times New Roman" panose="02020603050405020304" pitchFamily="18" charset="0"/>
              </a:rPr>
              <a:t>3 Unexcused absences </a:t>
            </a:r>
            <a:br>
              <a:rPr lang="en-US" sz="135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35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Skyward parent letter &amp; phone call</a:t>
            </a:r>
            <a:br>
              <a:rPr lang="en-US" sz="1350" b="1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1350" dirty="0">
                <a:ea typeface="Times New Roman" panose="02020603050405020304" pitchFamily="18" charset="0"/>
                <a:cs typeface="Times New Roman" panose="02020603050405020304" pitchFamily="18" charset="0"/>
              </a:rPr>
              <a:t>5 Unexcused absences </a:t>
            </a:r>
            <a:br>
              <a:rPr lang="en-US" sz="135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35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Parent meeting with Attendance</a:t>
            </a:r>
            <a:r>
              <a:rPr lang="en-US" sz="135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Review Committee</a:t>
            </a:r>
            <a:br>
              <a:rPr lang="en-US" sz="1350" b="1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1350" dirty="0">
                <a:ea typeface="Times New Roman" panose="02020603050405020304" pitchFamily="18" charset="0"/>
                <a:cs typeface="Times New Roman" panose="02020603050405020304" pitchFamily="18" charset="0"/>
              </a:rPr>
              <a:t>6 Unexcused absences</a:t>
            </a:r>
            <a:r>
              <a:rPr lang="en-US" sz="135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350" b="1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35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Social Worker visit</a:t>
            </a:r>
            <a:br>
              <a:rPr lang="en-US" sz="1350" b="1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1350" dirty="0">
                <a:ea typeface="Times New Roman" panose="02020603050405020304" pitchFamily="18" charset="0"/>
                <a:cs typeface="Times New Roman" panose="02020603050405020304" pitchFamily="18" charset="0"/>
              </a:rPr>
              <a:t>8 Unexcused absences </a:t>
            </a:r>
            <a:br>
              <a:rPr lang="en-US" sz="135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35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Parent meeting with Administrator </a:t>
            </a:r>
            <a:br>
              <a:rPr lang="en-US" sz="1350" b="1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35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(notification of truancy at 10 unexcused absences)</a:t>
            </a:r>
            <a:br>
              <a:rPr lang="en-US" sz="1350" b="1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ea typeface="Times New Roman" panose="02020603050405020304" pitchFamily="18" charset="0"/>
              </a:rPr>
              <a:t>10 Unexcused absences </a:t>
            </a:r>
            <a:br>
              <a:rPr lang="en-US" sz="1350" dirty="0">
                <a:ea typeface="Times New Roman" panose="02020603050405020304" pitchFamily="18" charset="0"/>
              </a:rPr>
            </a:br>
            <a:r>
              <a:rPr lang="en-US" sz="1350" b="1" dirty="0">
                <a:ea typeface="Times New Roman" panose="02020603050405020304" pitchFamily="18" charset="0"/>
              </a:rPr>
              <a:t>Truancy filed</a:t>
            </a:r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65AFF6-173C-406B-9EF3-C242F1897BBE}"/>
              </a:ext>
            </a:extLst>
          </p:cNvPr>
          <p:cNvSpPr txBox="1"/>
          <p:nvPr/>
        </p:nvSpPr>
        <p:spPr>
          <a:xfrm>
            <a:off x="4737893" y="235684"/>
            <a:ext cx="4279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+mj-lt"/>
              </a:rPr>
              <a:t>Response to On Campus 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Tardies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BF02FA-6297-4E7C-8739-A66E689263F7}"/>
              </a:ext>
            </a:extLst>
          </p:cNvPr>
          <p:cNvSpPr txBox="1"/>
          <p:nvPr/>
        </p:nvSpPr>
        <p:spPr>
          <a:xfrm>
            <a:off x="5029200" y="1053981"/>
            <a:ext cx="3610769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3</a:t>
            </a:r>
            <a:r>
              <a:rPr lang="en-US" sz="1350" baseline="30000" dirty="0"/>
              <a:t>rd</a:t>
            </a:r>
            <a:r>
              <a:rPr lang="en-US" sz="1350" dirty="0"/>
              <a:t> Tardy </a:t>
            </a:r>
            <a:br>
              <a:rPr lang="en-US" sz="1350" dirty="0"/>
            </a:br>
            <a:r>
              <a:rPr lang="en-US" sz="1350" b="1" dirty="0"/>
              <a:t>Parent phone call</a:t>
            </a:r>
            <a:br>
              <a:rPr lang="en-US" sz="1350" b="1" dirty="0"/>
            </a:b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4</a:t>
            </a:r>
            <a:r>
              <a:rPr lang="en-US" sz="1350" baseline="30000" dirty="0"/>
              <a:t>th </a:t>
            </a:r>
            <a:r>
              <a:rPr lang="en-US" sz="1350" dirty="0"/>
              <a:t>Tardy </a:t>
            </a:r>
            <a:br>
              <a:rPr lang="en-US" sz="1350" dirty="0"/>
            </a:br>
            <a:r>
              <a:rPr lang="en-US" sz="1350" b="1" dirty="0"/>
              <a:t>Detention at recess</a:t>
            </a:r>
            <a:br>
              <a:rPr lang="en-US" sz="1350" b="1" dirty="0"/>
            </a:br>
            <a:r>
              <a:rPr lang="en-US" sz="1350" i="1" dirty="0"/>
              <a:t>*Subsequent </a:t>
            </a:r>
            <a:r>
              <a:rPr lang="en-US" sz="1350" i="1" dirty="0" err="1"/>
              <a:t>tardies</a:t>
            </a:r>
            <a:r>
              <a:rPr lang="en-US" sz="1350" i="1" dirty="0"/>
              <a:t> will result in ongoing detention</a:t>
            </a:r>
            <a:br>
              <a:rPr lang="en-US" sz="1350" b="1" dirty="0"/>
            </a:b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5</a:t>
            </a:r>
            <a:r>
              <a:rPr lang="en-US" sz="1350" baseline="30000" dirty="0"/>
              <a:t>th</a:t>
            </a:r>
            <a:r>
              <a:rPr lang="en-US" sz="1350" dirty="0"/>
              <a:t> Tardy </a:t>
            </a:r>
            <a:br>
              <a:rPr lang="en-US" sz="1350" dirty="0"/>
            </a:br>
            <a:r>
              <a:rPr lang="en-US" sz="1350" b="1" dirty="0"/>
              <a:t>Parent meeting with Administrator</a:t>
            </a:r>
            <a:br>
              <a:rPr lang="en-US" sz="1350" b="1" dirty="0"/>
            </a:b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6</a:t>
            </a:r>
            <a:r>
              <a:rPr lang="en-US" sz="1350" baseline="30000" dirty="0"/>
              <a:t>th</a:t>
            </a:r>
            <a:r>
              <a:rPr lang="en-US" sz="1350" dirty="0"/>
              <a:t> Tardy </a:t>
            </a:r>
            <a:br>
              <a:rPr lang="en-US" sz="1350" dirty="0"/>
            </a:br>
            <a:r>
              <a:rPr lang="en-US" sz="1350" b="1" dirty="0"/>
              <a:t>Attendance Review Committee </a:t>
            </a:r>
            <a:br>
              <a:rPr lang="en-US" sz="1350" b="1" dirty="0"/>
            </a:b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7</a:t>
            </a:r>
            <a:r>
              <a:rPr lang="en-US" sz="1350" baseline="30000" dirty="0"/>
              <a:t>th</a:t>
            </a:r>
            <a:r>
              <a:rPr lang="en-US" sz="1350" dirty="0"/>
              <a:t> Tardy </a:t>
            </a:r>
            <a:br>
              <a:rPr lang="en-US" sz="1350" dirty="0"/>
            </a:br>
            <a:r>
              <a:rPr lang="en-US" sz="1350" b="1" dirty="0"/>
              <a:t>In-school suspension</a:t>
            </a:r>
            <a:br>
              <a:rPr lang="en-US" sz="1350" b="1" dirty="0"/>
            </a:b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8</a:t>
            </a:r>
            <a:r>
              <a:rPr lang="en-US" sz="1350" baseline="30000" dirty="0"/>
              <a:t>th</a:t>
            </a:r>
            <a:r>
              <a:rPr lang="en-US" sz="1350" dirty="0"/>
              <a:t> Tardy</a:t>
            </a:r>
            <a:br>
              <a:rPr lang="en-US" sz="1350" dirty="0"/>
            </a:br>
            <a:r>
              <a:rPr lang="en-US" sz="1350" b="1" dirty="0"/>
              <a:t>Social Worker Visit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6951572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2FC41-15CA-45BA-BFDC-E4FA7CB83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7011"/>
            <a:ext cx="7886700" cy="1233488"/>
          </a:xfrm>
        </p:spPr>
        <p:txBody>
          <a:bodyPr>
            <a:noAutofit/>
          </a:bodyPr>
          <a:lstStyle/>
          <a:p>
            <a:pPr lvl="0"/>
            <a:br>
              <a:rPr lang="en-US" sz="1600" dirty="0">
                <a:solidFill>
                  <a:srgbClr val="002060"/>
                </a:solidFill>
              </a:rPr>
            </a:b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*</a:t>
            </a:r>
            <a:r>
              <a:rPr lang="en-US" sz="2000" b="1" dirty="0">
                <a:solidFill>
                  <a:srgbClr val="002060"/>
                </a:solidFill>
              </a:rPr>
              <a:t>Virtual instruction students </a:t>
            </a:r>
            <a:r>
              <a:rPr lang="en-US" sz="2000" dirty="0">
                <a:solidFill>
                  <a:srgbClr val="002060"/>
                </a:solidFill>
              </a:rPr>
              <a:t>will be counted as present if they meet the 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criteria below for engagement.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*Otherwise students will be counted as absent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BE3004-C10A-42E0-B6C7-6AB5E20AE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219200"/>
            <a:ext cx="4953000" cy="38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246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43186"/>
            <a:ext cx="6858000" cy="839514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Uniform Dress Code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295400"/>
            <a:ext cx="6858000" cy="3471149"/>
          </a:xfrm>
        </p:spPr>
        <p:txBody>
          <a:bodyPr>
            <a:normAutofit fontScale="55000" lnSpcReduction="20000"/>
          </a:bodyPr>
          <a:lstStyle/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Red, white, light blue or navy blue collared shirts &amp; 2020-2021 Spirit shirts are allowed.  Tops may not have any visible logos.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Viewable undershirts should be one of the uniform shirt colors. 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Shirts purchased before 2020-2021 are not valid for the current school year.  This includes Field Day shirts, 2015-20 Spirit Shirts, 2015-20 Club Frost Shirts, etc. and are not in dress code.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Sweaters and jackets must be solid red, navy, black, khaki or white. 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Khaki, navy, black, blue denim slacks, shorts, skirts, </a:t>
            </a:r>
            <a:r>
              <a:rPr lang="en-US" dirty="0" err="1">
                <a:solidFill>
                  <a:schemeClr val="tx1"/>
                </a:solidFill>
              </a:rPr>
              <a:t>skorts</a:t>
            </a:r>
            <a:r>
              <a:rPr lang="en-US" dirty="0">
                <a:solidFill>
                  <a:schemeClr val="tx1"/>
                </a:solidFill>
              </a:rPr>
              <a:t> and jumpers are permitted. 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School shirts and sweatshirts are allowed. 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Leggings and tights should be red, black, blue, white or khaki. 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No backless shoes, flip flops, overalls, hats, caps, scarves, skate shoes, sweat pants, or rolling backpacks are allowed.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244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620000" cy="10668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+mn-lt"/>
              </a:rPr>
              <a:t>Transportation Changes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4791" y="1600200"/>
            <a:ext cx="6249618" cy="2283034"/>
          </a:xfrm>
        </p:spPr>
        <p:txBody>
          <a:bodyPr>
            <a:normAutofit lnSpcReduction="10000"/>
          </a:bodyPr>
          <a:lstStyle/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If your child requires a transportation change, please send a note to the classroom teacher.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Do not email the teacher regarding these changes.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You may also call the front office but no changes will be made after 2:00 p.m.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71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0"/>
            <a:ext cx="6858000" cy="815866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+mn-lt"/>
              </a:rPr>
              <a:t>Safety Awareness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0919" y="1066800"/>
            <a:ext cx="6339438" cy="4403834"/>
          </a:xfrm>
        </p:spPr>
        <p:txBody>
          <a:bodyPr>
            <a:normAutofit fontScale="775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1950" dirty="0">
                <a:solidFill>
                  <a:schemeClr val="tx1"/>
                </a:solidFill>
              </a:rPr>
              <a:t>A campus crisis team is in place at all campuses in the district.  The Frost team consists of administrators, office staff and facilitators/specialists.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1950" dirty="0">
                <a:solidFill>
                  <a:schemeClr val="tx1"/>
                </a:solidFill>
              </a:rPr>
              <a:t>Campus Emergency Procedures Training was completed with the staff on 9/2/20.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1950" dirty="0">
                <a:solidFill>
                  <a:schemeClr val="tx1"/>
                </a:solidFill>
              </a:rPr>
              <a:t>District staff training is underway </a:t>
            </a:r>
          </a:p>
          <a:p>
            <a:pPr marL="685800" lvl="1" indent="-342900" algn="l">
              <a:buFont typeface="Wingdings" panose="05000000000000000000" pitchFamily="2" charset="2"/>
              <a:buChar char="§"/>
            </a:pPr>
            <a:r>
              <a:rPr lang="en-US" sz="1950" dirty="0">
                <a:solidFill>
                  <a:schemeClr val="tx1"/>
                </a:solidFill>
              </a:rPr>
              <a:t>Staff will complete district training requirements by 9/30/20</a:t>
            </a:r>
          </a:p>
          <a:p>
            <a:pPr marL="1028700" lvl="2" indent="-342900" algn="l">
              <a:buFont typeface="Wingdings" panose="05000000000000000000" pitchFamily="2" charset="2"/>
              <a:buChar char="§"/>
            </a:pPr>
            <a:r>
              <a:rPr lang="en-US" sz="1950" dirty="0">
                <a:solidFill>
                  <a:schemeClr val="tx1"/>
                </a:solidFill>
              </a:rPr>
              <a:t>Blood Borne Pathogens</a:t>
            </a:r>
          </a:p>
          <a:p>
            <a:pPr marL="1028700" lvl="2" indent="-342900" algn="l">
              <a:buFont typeface="Wingdings" panose="05000000000000000000" pitchFamily="2" charset="2"/>
              <a:buChar char="§"/>
            </a:pPr>
            <a:r>
              <a:rPr lang="en-US" sz="1950" dirty="0">
                <a:solidFill>
                  <a:schemeClr val="tx1"/>
                </a:solidFill>
              </a:rPr>
              <a:t>Child Abuse</a:t>
            </a:r>
          </a:p>
          <a:p>
            <a:pPr marL="1028700" lvl="2" indent="-342900" algn="l">
              <a:buFont typeface="Wingdings" panose="05000000000000000000" pitchFamily="2" charset="2"/>
              <a:buChar char="§"/>
            </a:pPr>
            <a:r>
              <a:rPr lang="en-US" sz="1950" dirty="0">
                <a:solidFill>
                  <a:schemeClr val="tx1"/>
                </a:solidFill>
              </a:rPr>
              <a:t>Emergency Go Kit Training</a:t>
            </a:r>
          </a:p>
          <a:p>
            <a:pPr marL="1028700" lvl="2" indent="-342900" algn="l">
              <a:buFont typeface="Wingdings" panose="05000000000000000000" pitchFamily="2" charset="2"/>
              <a:buChar char="§"/>
            </a:pPr>
            <a:r>
              <a:rPr lang="en-US" sz="1950" dirty="0">
                <a:solidFill>
                  <a:schemeClr val="tx1"/>
                </a:solidFill>
              </a:rPr>
              <a:t>Suicide Prevention</a:t>
            </a:r>
          </a:p>
          <a:p>
            <a:pPr marL="1028700" lvl="2" indent="-342900" algn="l">
              <a:buFont typeface="Wingdings" panose="05000000000000000000" pitchFamily="2" charset="2"/>
              <a:buChar char="§"/>
            </a:pPr>
            <a:r>
              <a:rPr lang="en-US" sz="1950" dirty="0">
                <a:solidFill>
                  <a:schemeClr val="tx1"/>
                </a:solidFill>
              </a:rPr>
              <a:t>Bullying</a:t>
            </a:r>
          </a:p>
          <a:p>
            <a:pPr marL="1028700" lvl="2" indent="-342900" algn="l">
              <a:buFont typeface="Wingdings" panose="05000000000000000000" pitchFamily="2" charset="2"/>
              <a:buChar char="§"/>
            </a:pPr>
            <a:r>
              <a:rPr lang="en-US" sz="1950" dirty="0">
                <a:solidFill>
                  <a:schemeClr val="tx1"/>
                </a:solidFill>
              </a:rPr>
              <a:t>FERPA - Confidentiality of Records</a:t>
            </a:r>
          </a:p>
          <a:p>
            <a:pPr marL="1028700" lvl="2" indent="-342900" algn="l">
              <a:buFont typeface="Wingdings" panose="05000000000000000000" pitchFamily="2" charset="2"/>
              <a:buChar char="§"/>
            </a:pPr>
            <a:r>
              <a:rPr lang="en-US" sz="1950" dirty="0">
                <a:solidFill>
                  <a:schemeClr val="tx1"/>
                </a:solidFill>
              </a:rPr>
              <a:t>Texas Cybersecurity</a:t>
            </a:r>
          </a:p>
          <a:p>
            <a:pPr marL="1028700" lvl="2" indent="-342900" algn="l">
              <a:buFont typeface="Wingdings" panose="05000000000000000000" pitchFamily="2" charset="2"/>
              <a:buChar char="§"/>
            </a:pPr>
            <a:r>
              <a:rPr lang="en-US" sz="1950" dirty="0">
                <a:solidFill>
                  <a:schemeClr val="tx1"/>
                </a:solidFill>
              </a:rPr>
              <a:t>Health Emergencies</a:t>
            </a:r>
          </a:p>
          <a:p>
            <a:pPr marL="685800" lvl="1" indent="-342900" algn="l">
              <a:buFont typeface="Wingdings" panose="05000000000000000000" pitchFamily="2" charset="2"/>
              <a:buChar char="§"/>
            </a:pPr>
            <a:r>
              <a:rPr lang="en-US" sz="1950" dirty="0">
                <a:solidFill>
                  <a:schemeClr val="tx1"/>
                </a:solidFill>
              </a:rPr>
              <a:t>Fire Drills will take place monthly</a:t>
            </a:r>
          </a:p>
          <a:p>
            <a:pPr marL="685800" lvl="1" indent="-342900" algn="l">
              <a:buFont typeface="Wingdings" panose="05000000000000000000" pitchFamily="2" charset="2"/>
              <a:buChar char="§"/>
            </a:pPr>
            <a:r>
              <a:rPr lang="en-US" sz="1950" dirty="0">
                <a:solidFill>
                  <a:schemeClr val="tx1"/>
                </a:solidFill>
              </a:rPr>
              <a:t>Additional drills are conducted each semester such as Lockdown, Duck and Cover, Evacuation, &amp; Shelter-in-Place</a:t>
            </a:r>
          </a:p>
          <a:p>
            <a:pPr lvl="1" algn="l"/>
            <a:endParaRPr lang="en-US" sz="2550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666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620000" cy="10668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+mn-lt"/>
              </a:rPr>
              <a:t>Personal Items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4791" y="1600200"/>
            <a:ext cx="6249618" cy="22830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Please make sure your child's name is on all personal items, such as supplies, lunch kits, sweaters, jackets, etc.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929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End of Year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71600"/>
            <a:ext cx="7498080" cy="52578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Principal’s Award – must have an A in all subject areas (medal awarded)</a:t>
            </a:r>
          </a:p>
          <a:p>
            <a:r>
              <a:rPr lang="en-US" sz="2400" dirty="0">
                <a:solidFill>
                  <a:schemeClr val="tx1"/>
                </a:solidFill>
              </a:rPr>
              <a:t>A/B Honor Roll – must have an A or B in all subjects all year (medal awarded)</a:t>
            </a:r>
          </a:p>
          <a:p>
            <a:r>
              <a:rPr lang="en-US" sz="2400" dirty="0">
                <a:solidFill>
                  <a:schemeClr val="tx1"/>
                </a:solidFill>
              </a:rPr>
              <a:t>Citizenship – must have all S’s in conduct (medal awarded)</a:t>
            </a:r>
          </a:p>
          <a:p>
            <a:r>
              <a:rPr lang="en-US" sz="2400" dirty="0">
                <a:solidFill>
                  <a:schemeClr val="tx1"/>
                </a:solidFill>
              </a:rPr>
              <a:t>Science Expo Participant – Trophy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82296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266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Newsletters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914400"/>
            <a:ext cx="7924800" cy="53340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Newsletters can be accessed through Canvas this year.  Canvas is the Lamar CISD online learning portal. Newsletters will be uploaded to Canvas as an announcement for you to view.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2FFAD-1846-4AB0-8DEF-EB90F0860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07" y="2057400"/>
            <a:ext cx="3977293" cy="480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5A2B18-49C6-42C9-BDEF-1E6CE58DD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23953"/>
            <a:ext cx="3977293" cy="484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91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Nine Week Behavior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49808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		Infraction chart by grade level:</a:t>
            </a:r>
          </a:p>
          <a:p>
            <a:pPr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Conduct grades will include infractions received for no homework.  Office referrals will be counted as 9 infractions. Therefore, a student will receive no better than an “N” in conduct in nine weeks where behavior has resulted in an office referral.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631105"/>
              </p:ext>
            </p:extLst>
          </p:nvPr>
        </p:nvGraphicFramePr>
        <p:xfrm>
          <a:off x="1143000" y="1516380"/>
          <a:ext cx="6096000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Grade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Expectations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Kindergarten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 = 0-8 color</a:t>
                      </a:r>
                      <a:r>
                        <a:rPr lang="en-US" baseline="0" dirty="0"/>
                        <a:t> changes/</a:t>
                      </a:r>
                      <a:r>
                        <a:rPr lang="en-US" dirty="0"/>
                        <a:t>infractions</a:t>
                      </a:r>
                    </a:p>
                    <a:p>
                      <a:r>
                        <a:rPr lang="en-US" dirty="0"/>
                        <a:t>N =</a:t>
                      </a:r>
                      <a:r>
                        <a:rPr lang="en-US" baseline="0" dirty="0"/>
                        <a:t> 9+ color changes/infractions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</a:t>
                      </a:r>
                      <a:r>
                        <a:rPr lang="en-US" baseline="0" dirty="0"/>
                        <a:t> other grades</a:t>
                      </a:r>
                    </a:p>
                    <a:p>
                      <a:r>
                        <a:rPr lang="en-US" baseline="0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baseline="0" dirty="0"/>
                        <a:t>-5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 =</a:t>
                      </a:r>
                      <a:r>
                        <a:rPr lang="en-US" baseline="0" dirty="0"/>
                        <a:t> 0-8 color changes/infractions</a:t>
                      </a:r>
                    </a:p>
                    <a:p>
                      <a:r>
                        <a:rPr lang="en-US" baseline="0" dirty="0"/>
                        <a:t>N = 9-12 color changes/infractions </a:t>
                      </a:r>
                    </a:p>
                    <a:p>
                      <a:r>
                        <a:rPr lang="en-US" dirty="0"/>
                        <a:t>U = 13+ color changes/infractions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7185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6620F-F777-4B4A-84B4-1B609B1A7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609600"/>
            <a:ext cx="8458200" cy="1805731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School Health Guidelines</a:t>
            </a:r>
            <a:br>
              <a:rPr lang="en-US" sz="5400" b="1" dirty="0">
                <a:solidFill>
                  <a:srgbClr val="002060"/>
                </a:solidFill>
              </a:rPr>
            </a:br>
            <a:r>
              <a:rPr lang="en-US" sz="5400" b="1" dirty="0">
                <a:solidFill>
                  <a:srgbClr val="002060"/>
                </a:solidFill>
              </a:rPr>
              <a:t>Covid-19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9CF26-C7A3-45BF-9530-B4515A529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1100" y="304800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LCISD-Frost Elementary</a:t>
            </a:r>
          </a:p>
        </p:txBody>
      </p:sp>
    </p:spTree>
    <p:extLst>
      <p:ext uri="{BB962C8B-B14F-4D97-AF65-F5344CB8AC3E}">
        <p14:creationId xmlns:p14="http://schemas.microsoft.com/office/powerpoint/2010/main" val="27099124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E91C-90E9-4FCE-BD1D-C756AACEF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Symptoms of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9157C-15E6-49FA-BCF8-A99FC8A00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166018"/>
            <a:ext cx="40386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Feeling feverish or a measured temperature greater than or equal to 100.0 degrees Fahrenheit</a:t>
            </a:r>
          </a:p>
          <a:p>
            <a:r>
              <a:rPr lang="en-US" sz="2400" dirty="0">
                <a:solidFill>
                  <a:schemeClr val="tx1"/>
                </a:solidFill>
              </a:rPr>
              <a:t>Lose of taste or smell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Cough</a:t>
            </a:r>
          </a:p>
          <a:p>
            <a:r>
              <a:rPr lang="en-US" sz="2400" dirty="0">
                <a:solidFill>
                  <a:schemeClr val="tx1"/>
                </a:solidFill>
              </a:rPr>
              <a:t>Difficulty breathing or shortness of breath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DCA429-D0F3-42AE-A291-F27578B64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166017"/>
            <a:ext cx="40386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Headache</a:t>
            </a:r>
          </a:p>
          <a:p>
            <a:r>
              <a:rPr lang="en-US" sz="2400" dirty="0">
                <a:solidFill>
                  <a:schemeClr val="tx1"/>
                </a:solidFill>
              </a:rPr>
              <a:t>Chills</a:t>
            </a:r>
          </a:p>
          <a:p>
            <a:r>
              <a:rPr lang="en-US" sz="2400" dirty="0">
                <a:solidFill>
                  <a:schemeClr val="tx1"/>
                </a:solidFill>
              </a:rPr>
              <a:t>Sore Throat</a:t>
            </a:r>
          </a:p>
          <a:p>
            <a:r>
              <a:rPr lang="en-US" sz="2400" dirty="0">
                <a:solidFill>
                  <a:schemeClr val="tx1"/>
                </a:solidFill>
              </a:rPr>
              <a:t>Shaking, exaggerated shivering</a:t>
            </a:r>
          </a:p>
          <a:p>
            <a:r>
              <a:rPr lang="en-US" sz="2400" dirty="0">
                <a:solidFill>
                  <a:schemeClr val="tx1"/>
                </a:solidFill>
              </a:rPr>
              <a:t>Significant muscle pain or ache</a:t>
            </a:r>
          </a:p>
          <a:p>
            <a:r>
              <a:rPr lang="en-US" sz="2400" dirty="0">
                <a:solidFill>
                  <a:schemeClr val="tx1"/>
                </a:solidFill>
              </a:rPr>
              <a:t>Diarrhea</a:t>
            </a:r>
          </a:p>
        </p:txBody>
      </p:sp>
    </p:spTree>
    <p:extLst>
      <p:ext uri="{BB962C8B-B14F-4D97-AF65-F5344CB8AC3E}">
        <p14:creationId xmlns:p14="http://schemas.microsoft.com/office/powerpoint/2010/main" val="743759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E91C-90E9-4FCE-BD1D-C756AACEF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Parent/Guardian Expectations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600200" y="1490550"/>
            <a:ext cx="5793001" cy="270045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Parents/guardians are expected to screen their children each day for Covid-19 symptoms prior to sending their children to school.</a:t>
            </a:r>
          </a:p>
          <a:p>
            <a:r>
              <a:rPr lang="en-US" sz="2000" dirty="0">
                <a:solidFill>
                  <a:schemeClr val="tx1"/>
                </a:solidFill>
              </a:rPr>
              <a:t>If students display one or more symptoms, he/she should not attend school and must be evaluated by a medical provider. A letter of good health from a healthcare provider must be submitted to the School Nurse before the student returns to school.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4700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E91C-90E9-4FCE-BD1D-C756AACEF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44358"/>
            <a:ext cx="8839200" cy="53022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Acceptable Face Coverings In Lamar CISD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305800" cy="3276600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Non-medical and medical grade disposable face masks</a:t>
            </a:r>
          </a:p>
          <a:p>
            <a:r>
              <a:rPr lang="en-US" sz="1800" dirty="0">
                <a:solidFill>
                  <a:schemeClr val="tx1"/>
                </a:solidFill>
              </a:rPr>
              <a:t>Cloth face coverings (over the mouth and nose)</a:t>
            </a:r>
          </a:p>
          <a:p>
            <a:r>
              <a:rPr lang="en-US" sz="1800" dirty="0">
                <a:solidFill>
                  <a:schemeClr val="tx1"/>
                </a:solidFill>
              </a:rPr>
              <a:t>Neck gaiters that cover the nose, mouth, and neck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Students in Pre-K through 3</a:t>
            </a:r>
            <a:r>
              <a:rPr lang="en-US" sz="1800" baseline="30000" dirty="0">
                <a:solidFill>
                  <a:schemeClr val="tx1"/>
                </a:solidFill>
              </a:rPr>
              <a:t>rd</a:t>
            </a:r>
            <a:r>
              <a:rPr lang="en-US" sz="1800" dirty="0">
                <a:solidFill>
                  <a:schemeClr val="tx1"/>
                </a:solidFill>
              </a:rPr>
              <a:t> grade will wear a face covering in common areas and during arrival and dismissal during HIGH, MODERATE, and LOW risk levels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Students in 4</a:t>
            </a:r>
            <a:r>
              <a:rPr lang="en-US" sz="1800" baseline="30000" dirty="0">
                <a:solidFill>
                  <a:schemeClr val="tx1"/>
                </a:solidFill>
              </a:rPr>
              <a:t>th</a:t>
            </a:r>
            <a:r>
              <a:rPr lang="en-US" sz="1800" dirty="0">
                <a:solidFill>
                  <a:schemeClr val="tx1"/>
                </a:solidFill>
              </a:rPr>
              <a:t> and 5</a:t>
            </a:r>
            <a:r>
              <a:rPr lang="en-US" sz="1800" baseline="30000" dirty="0">
                <a:solidFill>
                  <a:schemeClr val="tx1"/>
                </a:solidFill>
              </a:rPr>
              <a:t>th</a:t>
            </a:r>
            <a:r>
              <a:rPr lang="en-US" sz="1800" dirty="0">
                <a:solidFill>
                  <a:schemeClr val="tx1"/>
                </a:solidFill>
              </a:rPr>
              <a:t> grade will wear face coverings, especially when social distancing is difficult, including in classrooms during HIGH, MODERATE, and LOW risk levels</a:t>
            </a:r>
          </a:p>
          <a:p>
            <a:r>
              <a:rPr lang="en-US" sz="1800" dirty="0">
                <a:solidFill>
                  <a:schemeClr val="tx1"/>
                </a:solidFill>
              </a:rPr>
              <a:t>Students’ individual needs will be addressed on a case-by-case basis. Parents who request an accommodation will need to submit a note from a physician to the School Nurse exempting the student from wearing a face covering</a:t>
            </a:r>
          </a:p>
          <a:p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142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E91C-90E9-4FCE-BD1D-C756AACEF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231" y="457200"/>
            <a:ext cx="7350617" cy="53022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COVID-19 Risk Levels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42" y="1143000"/>
            <a:ext cx="757059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389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E91C-90E9-4FCE-BD1D-C756AACEF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53022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Protect Yourself Against COVID-19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FFB4D10-B764-484C-A0E0-1F1F4BF18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906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5733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95F7-CDB9-4041-ABA7-C54E8F4E1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3886200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Thank you </a:t>
            </a:r>
            <a:br>
              <a:rPr lang="en-US" sz="8000" dirty="0">
                <a:solidFill>
                  <a:srgbClr val="002060"/>
                </a:solidFill>
                <a:latin typeface="Berlin Sans FB Demi" panose="020E0802020502020306" pitchFamily="34" charset="0"/>
              </a:rPr>
            </a:br>
            <a:r>
              <a:rPr lang="en-US" sz="8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for coming!</a:t>
            </a:r>
          </a:p>
        </p:txBody>
      </p:sp>
    </p:spTree>
    <p:extLst>
      <p:ext uri="{BB962C8B-B14F-4D97-AF65-F5344CB8AC3E}">
        <p14:creationId xmlns:p14="http://schemas.microsoft.com/office/powerpoint/2010/main" val="2595569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Daily Folder Conduct Chart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0480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Teachers will mark daily conduct in the Daily Folder.  Please check this each night, sign and return. </a:t>
            </a:r>
          </a:p>
          <a:p>
            <a:r>
              <a:rPr lang="en-US" dirty="0">
                <a:solidFill>
                  <a:schemeClr val="tx1"/>
                </a:solidFill>
              </a:rPr>
              <a:t>Students that are on green for the day will have a green dot, a sticker, or an empty box.  </a:t>
            </a:r>
          </a:p>
          <a:p>
            <a:r>
              <a:rPr lang="en-US" dirty="0">
                <a:solidFill>
                  <a:schemeClr val="tx1"/>
                </a:solidFill>
              </a:rPr>
              <a:t>Other color changes will be noted in the folder.</a:t>
            </a:r>
          </a:p>
          <a:p>
            <a:r>
              <a:rPr lang="en-US" dirty="0">
                <a:solidFill>
                  <a:schemeClr val="tx1"/>
                </a:solidFill>
              </a:rPr>
              <a:t>The behavior charts are stapled in each Daily Folder.</a:t>
            </a:r>
          </a:p>
        </p:txBody>
      </p:sp>
    </p:spTree>
    <p:extLst>
      <p:ext uri="{BB962C8B-B14F-4D97-AF65-F5344CB8AC3E}">
        <p14:creationId xmlns:p14="http://schemas.microsoft.com/office/powerpoint/2010/main" val="1419903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3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Consequences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287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GREEN</a:t>
            </a:r>
            <a:r>
              <a:rPr lang="en-US" sz="2400" dirty="0">
                <a:solidFill>
                  <a:schemeClr val="tx1"/>
                </a:solidFill>
              </a:rPr>
              <a:t> – Excellent Behavior…positive reinforcement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YELLOW</a:t>
            </a:r>
            <a:r>
              <a:rPr lang="en-US" sz="2400" dirty="0">
                <a:solidFill>
                  <a:schemeClr val="tx1"/>
                </a:solidFill>
              </a:rPr>
              <a:t> – a reminder to check behavior….will walk 2 laps during recess</a:t>
            </a:r>
          </a:p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BLUE</a:t>
            </a:r>
            <a:r>
              <a:rPr lang="en-US" sz="2400" dirty="0">
                <a:solidFill>
                  <a:schemeClr val="tx1"/>
                </a:solidFill>
              </a:rPr>
              <a:t> – will want to make behavior changes…..will walk 5 laps during recess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RED</a:t>
            </a:r>
            <a:r>
              <a:rPr lang="en-US" sz="2400" dirty="0">
                <a:solidFill>
                  <a:schemeClr val="tx1"/>
                </a:solidFill>
              </a:rPr>
              <a:t> – automatic office referral….will walk the track during all of recess</a:t>
            </a:r>
          </a:p>
          <a:p>
            <a:r>
              <a:rPr lang="en-US" sz="2400" dirty="0">
                <a:solidFill>
                  <a:schemeClr val="tx1"/>
                </a:solidFill>
              </a:rPr>
              <a:t>Students that receive a color change after recess will walk the track the following day.</a:t>
            </a:r>
          </a:p>
        </p:txBody>
      </p:sp>
    </p:spTree>
    <p:extLst>
      <p:ext uri="{BB962C8B-B14F-4D97-AF65-F5344CB8AC3E}">
        <p14:creationId xmlns:p14="http://schemas.microsoft.com/office/powerpoint/2010/main" val="2801984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7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Guided Reading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800"/>
            <a:ext cx="8229600" cy="3327400"/>
          </a:xfrm>
        </p:spPr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As part of our Balanced Literacy curriculum, teachers will differentiate reading instruction through Guided Reading. </a:t>
            </a:r>
          </a:p>
          <a:p>
            <a:pPr marL="82296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82296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Teachers will use assessment data to plan and adjust small group Guided Reading lessons. Groups will be flexible and will focus on specific strategies and skills needed by students. </a:t>
            </a:r>
          </a:p>
          <a:p>
            <a:pPr marL="82296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82296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Students will rotate between literacy-based activities, independent reading, and meeting with the teacher as part of our Reader’s Workshop approach. </a:t>
            </a:r>
          </a:p>
          <a:p>
            <a:pPr marL="82296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2904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1</a:t>
            </a:r>
            <a:r>
              <a:rPr lang="en-US" b="1" baseline="30000" dirty="0">
                <a:solidFill>
                  <a:srgbClr val="002060"/>
                </a:solidFill>
              </a:rPr>
              <a:t>st</a:t>
            </a:r>
            <a:r>
              <a:rPr lang="en-US" b="1" dirty="0">
                <a:solidFill>
                  <a:srgbClr val="002060"/>
                </a:solidFill>
              </a:rPr>
              <a:t> Grade GRA Reading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28700"/>
            <a:ext cx="7498080" cy="4800600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Teachers will administer the GRA reading assessment for the 1</a:t>
            </a:r>
            <a:r>
              <a:rPr lang="en-US" sz="2400" baseline="30000" dirty="0">
                <a:solidFill>
                  <a:schemeClr val="tx1"/>
                </a:solidFill>
                <a:latin typeface="Calibri"/>
              </a:rPr>
              <a:t>st</a:t>
            </a:r>
            <a:r>
              <a:rPr lang="en-US" sz="2400" dirty="0">
                <a:solidFill>
                  <a:schemeClr val="tx1"/>
                </a:solidFill>
                <a:latin typeface="Calibri"/>
              </a:rPr>
              <a:t>, 2</a:t>
            </a:r>
            <a:r>
              <a:rPr lang="en-US" sz="2400" baseline="30000" dirty="0">
                <a:solidFill>
                  <a:schemeClr val="tx1"/>
                </a:solidFill>
                <a:latin typeface="Calibri"/>
              </a:rPr>
              <a:t>nd</a:t>
            </a:r>
            <a:r>
              <a:rPr lang="en-US" sz="2400" dirty="0">
                <a:solidFill>
                  <a:schemeClr val="tx1"/>
                </a:solidFill>
                <a:latin typeface="Calibri"/>
              </a:rPr>
              <a:t> and 4</a:t>
            </a:r>
            <a:r>
              <a:rPr lang="en-US" sz="2400" baseline="30000" dirty="0">
                <a:solidFill>
                  <a:schemeClr val="tx1"/>
                </a:solidFill>
                <a:latin typeface="Calibri"/>
              </a:rPr>
              <a:t>th</a:t>
            </a:r>
            <a:r>
              <a:rPr lang="en-US" sz="2400" dirty="0">
                <a:solidFill>
                  <a:schemeClr val="tx1"/>
                </a:solidFill>
                <a:latin typeface="Calibri"/>
              </a:rPr>
              <a:t> nine weeks. </a:t>
            </a:r>
          </a:p>
          <a:p>
            <a:pPr marL="342900" lvl="0" indent="-3429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Reading levels will be recorded on the report card.</a:t>
            </a:r>
            <a:endParaRPr lang="en-US" sz="2400" b="1" dirty="0">
              <a:solidFill>
                <a:schemeClr val="tx1"/>
              </a:solidFill>
              <a:latin typeface="Calibri"/>
            </a:endParaRPr>
          </a:p>
          <a:p>
            <a:pPr marL="0" lvl="0" indent="0" algn="ctr">
              <a:spcBef>
                <a:spcPct val="20000"/>
              </a:spcBef>
              <a:buClrTx/>
              <a:buSzTx/>
              <a:buNone/>
            </a:pPr>
            <a:endParaRPr lang="en-US" sz="2400" b="1">
              <a:solidFill>
                <a:schemeClr val="tx1"/>
              </a:solidFill>
              <a:latin typeface="Calibri"/>
            </a:endParaRPr>
          </a:p>
          <a:p>
            <a:pPr marL="0" lvl="0" indent="0" algn="ctr">
              <a:spcBef>
                <a:spcPct val="20000"/>
              </a:spcBef>
              <a:buClrTx/>
              <a:buSzTx/>
              <a:buNone/>
            </a:pPr>
            <a:r>
              <a:rPr lang="en-US" sz="2400" b="1">
                <a:solidFill>
                  <a:schemeClr val="tx1"/>
                </a:solidFill>
                <a:latin typeface="Calibri"/>
              </a:rPr>
              <a:t>Minimum </a:t>
            </a:r>
            <a:r>
              <a:rPr lang="en-US" sz="2400" b="1" dirty="0">
                <a:solidFill>
                  <a:schemeClr val="tx1"/>
                </a:solidFill>
                <a:latin typeface="Calibri"/>
              </a:rPr>
              <a:t>Reading Levels for First Grade</a:t>
            </a:r>
          </a:p>
          <a:p>
            <a:pPr marL="0" lvl="0" indent="0" algn="ctr">
              <a:spcBef>
                <a:spcPct val="20000"/>
              </a:spcBef>
              <a:buClrTx/>
              <a:buSzTx/>
              <a:buNone/>
            </a:pPr>
            <a:endParaRPr lang="en-US" dirty="0">
              <a:solidFill>
                <a:schemeClr val="tx1"/>
              </a:solidFill>
              <a:latin typeface="Calibri"/>
            </a:endParaRPr>
          </a:p>
          <a:p>
            <a:pPr marL="82296" indent="0" algn="ctr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489030-33A5-42F0-ABA9-AA38951C4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10812"/>
              </p:ext>
            </p:extLst>
          </p:nvPr>
        </p:nvGraphicFramePr>
        <p:xfrm>
          <a:off x="1043940" y="3581400"/>
          <a:ext cx="6781797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5088">
                  <a:extLst>
                    <a:ext uri="{9D8B030D-6E8A-4147-A177-3AD203B41FA5}">
                      <a16:colId xmlns:a16="http://schemas.microsoft.com/office/drawing/2014/main" val="2396110821"/>
                    </a:ext>
                  </a:extLst>
                </a:gridCol>
                <a:gridCol w="1695087">
                  <a:extLst>
                    <a:ext uri="{9D8B030D-6E8A-4147-A177-3AD203B41FA5}">
                      <a16:colId xmlns:a16="http://schemas.microsoft.com/office/drawing/2014/main" val="206749275"/>
                    </a:ext>
                  </a:extLst>
                </a:gridCol>
                <a:gridCol w="1695811">
                  <a:extLst>
                    <a:ext uri="{9D8B030D-6E8A-4147-A177-3AD203B41FA5}">
                      <a16:colId xmlns:a16="http://schemas.microsoft.com/office/drawing/2014/main" val="3966129648"/>
                    </a:ext>
                  </a:extLst>
                </a:gridCol>
                <a:gridCol w="1695811">
                  <a:extLst>
                    <a:ext uri="{9D8B030D-6E8A-4147-A177-3AD203B41FA5}">
                      <a16:colId xmlns:a16="http://schemas.microsoft.com/office/drawing/2014/main" val="2042320278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r>
                        <a:rPr lang="en-US" sz="1600" baseline="30000" dirty="0">
                          <a:effectLst/>
                        </a:rPr>
                        <a:t>st</a:t>
                      </a:r>
                      <a:r>
                        <a:rPr lang="en-US" sz="1600" dirty="0">
                          <a:effectLst/>
                        </a:rPr>
                        <a:t> Nine Weeks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r>
                        <a:rPr lang="en-US" sz="1600" baseline="30000" dirty="0">
                          <a:effectLst/>
                        </a:rPr>
                        <a:t>nd</a:t>
                      </a:r>
                      <a:r>
                        <a:rPr lang="en-US" sz="1600" dirty="0">
                          <a:effectLst/>
                        </a:rPr>
                        <a:t> Nine Weeks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r>
                        <a:rPr lang="en-US" sz="1600" baseline="30000" dirty="0">
                          <a:effectLst/>
                        </a:rPr>
                        <a:t>rd</a:t>
                      </a:r>
                      <a:r>
                        <a:rPr lang="en-US" sz="1600" dirty="0">
                          <a:effectLst/>
                        </a:rPr>
                        <a:t> Nine Weeks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r>
                        <a:rPr lang="en-US" sz="1600" baseline="30000" dirty="0">
                          <a:effectLst/>
                        </a:rPr>
                        <a:t>th</a:t>
                      </a:r>
                      <a:r>
                        <a:rPr lang="en-US" sz="1600" dirty="0">
                          <a:effectLst/>
                        </a:rPr>
                        <a:t> Nine Weeks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88204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(E)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10 (F)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14 (H)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Running Record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16 (I)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6681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596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</a:rPr>
              <a:t>Raz</a:t>
            </a:r>
            <a:r>
              <a:rPr lang="en-US" sz="4800" b="1" dirty="0">
                <a:solidFill>
                  <a:srgbClr val="002060"/>
                </a:solidFill>
              </a:rPr>
              <a:t>-Kids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0480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https://www.raz-kids.com/main/VideoLibrary/id/670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Soon all Frost students will have access to </a:t>
            </a:r>
            <a:r>
              <a:rPr lang="en-US" dirty="0" err="1">
                <a:solidFill>
                  <a:srgbClr val="000000"/>
                </a:solidFill>
              </a:rPr>
              <a:t>Raz</a:t>
            </a:r>
            <a:r>
              <a:rPr lang="en-US" dirty="0">
                <a:solidFill>
                  <a:srgbClr val="000000"/>
                </a:solidFill>
              </a:rPr>
              <a:t> Kids at school and at home.</a:t>
            </a:r>
          </a:p>
          <a:p>
            <a:r>
              <a:rPr lang="en-US" dirty="0">
                <a:solidFill>
                  <a:srgbClr val="000000"/>
                </a:solidFill>
              </a:rPr>
              <a:t>Keep an eye out for log-in information in your child’s Tuesday folder. </a:t>
            </a:r>
          </a:p>
        </p:txBody>
      </p:sp>
    </p:spTree>
    <p:extLst>
      <p:ext uri="{BB962C8B-B14F-4D97-AF65-F5344CB8AC3E}">
        <p14:creationId xmlns:p14="http://schemas.microsoft.com/office/powerpoint/2010/main" val="3086978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2509</Words>
  <Application>Microsoft Office PowerPoint</Application>
  <PresentationFormat>On-screen Show (4:3)</PresentationFormat>
  <Paragraphs>276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Adobe Caslon Pro Bold</vt:lpstr>
      <vt:lpstr>Arial</vt:lpstr>
      <vt:lpstr>Berlin Sans FB Demi</vt:lpstr>
      <vt:lpstr>Calibri</vt:lpstr>
      <vt:lpstr>Candara</vt:lpstr>
      <vt:lpstr>Symbol</vt:lpstr>
      <vt:lpstr>Verdana</vt:lpstr>
      <vt:lpstr>Wingdings</vt:lpstr>
      <vt:lpstr>Wingdings 2</vt:lpstr>
      <vt:lpstr>Office Theme</vt:lpstr>
      <vt:lpstr>PowerPoint Presentation</vt:lpstr>
      <vt:lpstr>FRIENDS</vt:lpstr>
      <vt:lpstr>Welcome to Curriculum Night</vt:lpstr>
      <vt:lpstr>Nine Week Behavior Expectations</vt:lpstr>
      <vt:lpstr>Daily Folder Conduct Chart </vt:lpstr>
      <vt:lpstr>Consequences</vt:lpstr>
      <vt:lpstr>Guided Reading </vt:lpstr>
      <vt:lpstr>1st Grade GRA Reading Assessment</vt:lpstr>
      <vt:lpstr>Raz-Kids </vt:lpstr>
      <vt:lpstr>Home Readers </vt:lpstr>
      <vt:lpstr>Sight Words</vt:lpstr>
      <vt:lpstr>Writer’s Workshop</vt:lpstr>
      <vt:lpstr>Reading Ninja Program</vt:lpstr>
      <vt:lpstr>Guided Math</vt:lpstr>
      <vt:lpstr>LCISD Problem Solving Model</vt:lpstr>
      <vt:lpstr>PowerPoint Presentation</vt:lpstr>
      <vt:lpstr>Problem Solving at Frost Elementary</vt:lpstr>
      <vt:lpstr>Prodigy</vt:lpstr>
      <vt:lpstr>ELEMENTARY Virtual Instruction </vt:lpstr>
      <vt:lpstr>Virtual Tips for Success</vt:lpstr>
      <vt:lpstr>Sample Daily Virtual Schedule</vt:lpstr>
      <vt:lpstr>LCISD Grading Policy</vt:lpstr>
      <vt:lpstr>Grading – Reading, Math, Science &amp; Social Studies</vt:lpstr>
      <vt:lpstr>Reassessment (Major Grades)</vt:lpstr>
      <vt:lpstr>Skyward Family Access</vt:lpstr>
      <vt:lpstr>Parent Conference Dates  </vt:lpstr>
      <vt:lpstr>Birthday Guidelines</vt:lpstr>
      <vt:lpstr>Tardy Policy</vt:lpstr>
      <vt:lpstr>Attendance Policy </vt:lpstr>
      <vt:lpstr>PowerPoint Presentation</vt:lpstr>
      <vt:lpstr>PowerPoint Presentation</vt:lpstr>
      <vt:lpstr>Response to On Campus Absences</vt:lpstr>
      <vt:lpstr>  *Virtual instruction students will be counted as present if they meet the  criteria below for engagement. *Otherwise students will be counted as absent </vt:lpstr>
      <vt:lpstr>Uniform Dress Code</vt:lpstr>
      <vt:lpstr>Transportation Changes </vt:lpstr>
      <vt:lpstr>Safety Awareness </vt:lpstr>
      <vt:lpstr>Personal Items</vt:lpstr>
      <vt:lpstr>End of Year Awards</vt:lpstr>
      <vt:lpstr>Newsletters</vt:lpstr>
      <vt:lpstr>School Health Guidelines Covid-19</vt:lpstr>
      <vt:lpstr>Symptoms of Covid-19</vt:lpstr>
      <vt:lpstr>Parent/Guardian Expectations</vt:lpstr>
      <vt:lpstr>Acceptable Face Coverings In Lamar CISD</vt:lpstr>
      <vt:lpstr>COVID-19 Risk Levels</vt:lpstr>
      <vt:lpstr>Protect Yourself Against COVID-19</vt:lpstr>
      <vt:lpstr>Thank you  for coming!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M. Polk</dc:creator>
  <cp:lastModifiedBy>Shannon Hood</cp:lastModifiedBy>
  <cp:revision>26</cp:revision>
  <dcterms:created xsi:type="dcterms:W3CDTF">2020-09-08T20:05:42Z</dcterms:created>
  <dcterms:modified xsi:type="dcterms:W3CDTF">2020-09-15T12:51:28Z</dcterms:modified>
</cp:coreProperties>
</file>