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8" r:id="rId5"/>
  </p:sldMasterIdLst>
  <p:notesMasterIdLst>
    <p:notesMasterId r:id="rId53"/>
  </p:notesMasterIdLst>
  <p:sldIdLst>
    <p:sldId id="304" r:id="rId6"/>
    <p:sldId id="303" r:id="rId7"/>
    <p:sldId id="302" r:id="rId8"/>
    <p:sldId id="301" r:id="rId9"/>
    <p:sldId id="300" r:id="rId10"/>
    <p:sldId id="299" r:id="rId11"/>
    <p:sldId id="298" r:id="rId12"/>
    <p:sldId id="297" r:id="rId13"/>
    <p:sldId id="296" r:id="rId14"/>
    <p:sldId id="295" r:id="rId15"/>
    <p:sldId id="294" r:id="rId16"/>
    <p:sldId id="293" r:id="rId17"/>
    <p:sldId id="292" r:id="rId18"/>
    <p:sldId id="291" r:id="rId19"/>
    <p:sldId id="290" r:id="rId20"/>
    <p:sldId id="289" r:id="rId21"/>
    <p:sldId id="288" r:id="rId22"/>
    <p:sldId id="287" r:id="rId23"/>
    <p:sldId id="286" r:id="rId24"/>
    <p:sldId id="283" r:id="rId25"/>
    <p:sldId id="305" r:id="rId26"/>
    <p:sldId id="282" r:id="rId27"/>
    <p:sldId id="281" r:id="rId28"/>
    <p:sldId id="280" r:id="rId29"/>
    <p:sldId id="279" r:id="rId30"/>
    <p:sldId id="278" r:id="rId31"/>
    <p:sldId id="277" r:id="rId32"/>
    <p:sldId id="276" r:id="rId33"/>
    <p:sldId id="275" r:id="rId34"/>
    <p:sldId id="274" r:id="rId35"/>
    <p:sldId id="273" r:id="rId36"/>
    <p:sldId id="272" r:id="rId37"/>
    <p:sldId id="271" r:id="rId38"/>
    <p:sldId id="270" r:id="rId39"/>
    <p:sldId id="269" r:id="rId40"/>
    <p:sldId id="268" r:id="rId41"/>
    <p:sldId id="267" r:id="rId42"/>
    <p:sldId id="266" r:id="rId43"/>
    <p:sldId id="265" r:id="rId44"/>
    <p:sldId id="264" r:id="rId45"/>
    <p:sldId id="263" r:id="rId46"/>
    <p:sldId id="262" r:id="rId47"/>
    <p:sldId id="261" r:id="rId48"/>
    <p:sldId id="260" r:id="rId49"/>
    <p:sldId id="259" r:id="rId50"/>
    <p:sldId id="258" r:id="rId51"/>
    <p:sldId id="25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EC775-02A3-B81D-EF01-5D0D291055CA}" v="1" dt="2023-08-29T14:35:19.623"/>
    <p1510:client id="{8D089FD8-5820-4096-B794-E578E70B7678}" v="751" dt="2023-08-28T14:38:34.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a:t>Collared solid navy blue, light blue, red or white short or long-sleeved shirt with no logo.</a:t>
          </a:r>
        </a:p>
        <a:p>
          <a:r>
            <a:rPr lang="en-US" b="0" i="0"/>
            <a:t>School spirit shirts and denim-type clothing will be permitted on Fridays</a:t>
          </a:r>
          <a:r>
            <a:rPr lang="en-US"/>
            <a:t>:</a:t>
          </a:r>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r>
            <a:rPr lang="en-US"/>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a:t>Hair:  Clean, well groomed, out of eyes, and non-distracting</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71BA707B-59E1-4650-AB17-9E6B6FB5D19B}" type="pres">
      <dgm:prSet presAssocID="{BC9AF147-5794-4A17-9656-560016821C40}" presName="diagram" presStyleCnt="0">
        <dgm:presLayoutVars>
          <dgm:dir/>
          <dgm:resizeHandles val="exact"/>
        </dgm:presLayoutVars>
      </dgm:prSet>
      <dgm:spPr/>
    </dgm:pt>
    <dgm:pt modelId="{A88C7E42-D73D-4DEA-9169-3342F170ADCB}" type="pres">
      <dgm:prSet presAssocID="{3C160D3D-86BA-4C41-A137-81CE8E86821B}" presName="node" presStyleLbl="node1" presStyleIdx="0" presStyleCnt="5">
        <dgm:presLayoutVars>
          <dgm:bulletEnabled val="1"/>
        </dgm:presLayoutVars>
      </dgm:prSet>
      <dgm:spPr/>
    </dgm:pt>
    <dgm:pt modelId="{E66AF0D3-7594-4512-9413-DBED30C63442}" type="pres">
      <dgm:prSet presAssocID="{833B7DF2-73B5-46DF-9749-E3CE20A536DD}" presName="sibTrans" presStyleCnt="0"/>
      <dgm:spPr/>
    </dgm:pt>
    <dgm:pt modelId="{EE9A8D32-CA9F-4F09-B701-231D1C0838EC}" type="pres">
      <dgm:prSet presAssocID="{D764CB76-4EAF-4219-B2AB-65EB75C6B1DC}" presName="node" presStyleLbl="node1" presStyleIdx="1" presStyleCnt="5">
        <dgm:presLayoutVars>
          <dgm:bulletEnabled val="1"/>
        </dgm:presLayoutVars>
      </dgm:prSet>
      <dgm:spPr/>
    </dgm:pt>
    <dgm:pt modelId="{60E15BB9-AF58-4668-AFAC-A2DC8EA64C23}" type="pres">
      <dgm:prSet presAssocID="{B318F3B4-74B8-4A84-AF3A-FF157D38D2BC}" presName="sibTrans" presStyleCnt="0"/>
      <dgm:spPr/>
    </dgm:pt>
    <dgm:pt modelId="{C06C0569-F330-4470-AD5F-EE69FD4DF08A}" type="pres">
      <dgm:prSet presAssocID="{C6502656-087A-4F16-9AF7-A00F8B4A2715}" presName="node" presStyleLbl="node1" presStyleIdx="2" presStyleCnt="5">
        <dgm:presLayoutVars>
          <dgm:bulletEnabled val="1"/>
        </dgm:presLayoutVars>
      </dgm:prSet>
      <dgm:spPr/>
    </dgm:pt>
    <dgm:pt modelId="{C969A5FA-948B-4ABC-927E-D2A74E96CF1C}" type="pres">
      <dgm:prSet presAssocID="{E7D2ED3A-5FA5-4C3C-9892-F978F4B7CE60}" presName="sibTrans" presStyleCnt="0"/>
      <dgm:spPr/>
    </dgm:pt>
    <dgm:pt modelId="{C3BFD168-0F3A-4FD7-85A3-4B881E80DFD9}" type="pres">
      <dgm:prSet presAssocID="{7F9735A0-421F-45D7-98FF-C5E42D38B485}" presName="node" presStyleLbl="node1" presStyleIdx="3" presStyleCnt="5">
        <dgm:presLayoutVars>
          <dgm:bulletEnabled val="1"/>
        </dgm:presLayoutVars>
      </dgm:prSet>
      <dgm:spPr/>
    </dgm:pt>
    <dgm:pt modelId="{B5EBFDD4-E158-4D4F-96C4-BCA6A771DAD0}" type="pres">
      <dgm:prSet presAssocID="{B1BCFDA3-F2D2-43F3-B529-7E6F9C094E2D}" presName="sibTrans" presStyleCnt="0"/>
      <dgm:spPr/>
    </dgm:pt>
    <dgm:pt modelId="{69EBF762-F9AC-49EF-84BA-71B6744F9BF8}" type="pres">
      <dgm:prSet presAssocID="{DFDBE648-08A0-4DB2-91BF-B65D397272EF}" presName="node" presStyleLbl="node1" presStyleIdx="4" presStyleCnt="5">
        <dgm:presLayoutVars>
          <dgm:bulletEnabled val="1"/>
        </dgm:presLayoutVars>
      </dgm:prSet>
      <dgm:spPr/>
    </dgm:pt>
  </dgm:ptLst>
  <dgm:cxnLst>
    <dgm:cxn modelId="{96E8DA6A-4DC2-4500-B249-9A4B9AEB704A}" srcId="{BC9AF147-5794-4A17-9656-560016821C40}" destId="{7F9735A0-421F-45D7-98FF-C5E42D38B485}" srcOrd="3" destOrd="0" parTransId="{0D11CD34-76CB-4FA6-90FE-15D363C796BB}" sibTransId="{B1BCFDA3-F2D2-43F3-B529-7E6F9C094E2D}"/>
    <dgm:cxn modelId="{8B99717B-6670-4FD5-AC3C-3C3BD487984F}" type="presOf" srcId="{BC9AF147-5794-4A17-9656-560016821C40}" destId="{71BA707B-59E1-4650-AB17-9E6B6FB5D19B}" srcOrd="0" destOrd="0" presId="urn:microsoft.com/office/officeart/2005/8/layout/default"/>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8540A9B6-434D-4C94-8888-1477ECF18897}" type="presOf" srcId="{7F9735A0-421F-45D7-98FF-C5E42D38B485}" destId="{C3BFD168-0F3A-4FD7-85A3-4B881E80DFD9}" srcOrd="0" destOrd="0" presId="urn:microsoft.com/office/officeart/2005/8/layout/default"/>
    <dgm:cxn modelId="{F3E0A9BF-C22C-4B1D-805D-771B4D74C98A}" type="presOf" srcId="{C6502656-087A-4F16-9AF7-A00F8B4A2715}" destId="{C06C0569-F330-4470-AD5F-EE69FD4DF08A}" srcOrd="0" destOrd="0" presId="urn:microsoft.com/office/officeart/2005/8/layout/default"/>
    <dgm:cxn modelId="{DB0B11C0-E453-4E85-B65F-4A519D6CE30B}" type="presOf" srcId="{D764CB76-4EAF-4219-B2AB-65EB75C6B1DC}" destId="{EE9A8D32-CA9F-4F09-B701-231D1C0838EC}" srcOrd="0" destOrd="0" presId="urn:microsoft.com/office/officeart/2005/8/layout/default"/>
    <dgm:cxn modelId="{9E98FDDB-414A-4272-B852-9EE432C60E39}" srcId="{BC9AF147-5794-4A17-9656-560016821C40}" destId="{D764CB76-4EAF-4219-B2AB-65EB75C6B1DC}" srcOrd="1" destOrd="0" parTransId="{7E9FF584-7367-4DFD-BE31-A2FE424C8CBC}" sibTransId="{B318F3B4-74B8-4A84-AF3A-FF157D38D2BC}"/>
    <dgm:cxn modelId="{282770E6-0C11-4CAC-84A9-7FDE23A4705C}" type="presOf" srcId="{3C160D3D-86BA-4C41-A137-81CE8E86821B}" destId="{A88C7E42-D73D-4DEA-9169-3342F170ADCB}" srcOrd="0" destOrd="0" presId="urn:microsoft.com/office/officeart/2005/8/layout/default"/>
    <dgm:cxn modelId="{494630F8-1A59-4533-99F9-B6BF40713B0F}" type="presOf" srcId="{DFDBE648-08A0-4DB2-91BF-B65D397272EF}" destId="{69EBF762-F9AC-49EF-84BA-71B6744F9BF8}" srcOrd="0" destOrd="0" presId="urn:microsoft.com/office/officeart/2005/8/layout/default"/>
    <dgm:cxn modelId="{CE364EF2-509E-434C-BB04-0D77B3F554A3}" type="presParOf" srcId="{71BA707B-59E1-4650-AB17-9E6B6FB5D19B}" destId="{A88C7E42-D73D-4DEA-9169-3342F170ADCB}" srcOrd="0" destOrd="0" presId="urn:microsoft.com/office/officeart/2005/8/layout/default"/>
    <dgm:cxn modelId="{0167A882-A98A-4A84-B3B2-7EC716F42C1F}" type="presParOf" srcId="{71BA707B-59E1-4650-AB17-9E6B6FB5D19B}" destId="{E66AF0D3-7594-4512-9413-DBED30C63442}" srcOrd="1" destOrd="0" presId="urn:microsoft.com/office/officeart/2005/8/layout/default"/>
    <dgm:cxn modelId="{D1FDF9CF-7344-481B-82F7-7BDFC82F21AE}" type="presParOf" srcId="{71BA707B-59E1-4650-AB17-9E6B6FB5D19B}" destId="{EE9A8D32-CA9F-4F09-B701-231D1C0838EC}" srcOrd="2" destOrd="0" presId="urn:microsoft.com/office/officeart/2005/8/layout/default"/>
    <dgm:cxn modelId="{1412157C-B5E2-4359-AC8E-2D76E9311088}" type="presParOf" srcId="{71BA707B-59E1-4650-AB17-9E6B6FB5D19B}" destId="{60E15BB9-AF58-4668-AFAC-A2DC8EA64C23}" srcOrd="3" destOrd="0" presId="urn:microsoft.com/office/officeart/2005/8/layout/default"/>
    <dgm:cxn modelId="{6A9879E1-645C-4242-A475-EB915139995E}" type="presParOf" srcId="{71BA707B-59E1-4650-AB17-9E6B6FB5D19B}" destId="{C06C0569-F330-4470-AD5F-EE69FD4DF08A}" srcOrd="4" destOrd="0" presId="urn:microsoft.com/office/officeart/2005/8/layout/default"/>
    <dgm:cxn modelId="{0B327B26-F7C3-46A8-9013-C133B524FDF5}" type="presParOf" srcId="{71BA707B-59E1-4650-AB17-9E6B6FB5D19B}" destId="{C969A5FA-948B-4ABC-927E-D2A74E96CF1C}" srcOrd="5" destOrd="0" presId="urn:microsoft.com/office/officeart/2005/8/layout/default"/>
    <dgm:cxn modelId="{2A78F669-0D8C-40F0-81C1-ADFFEC878322}" type="presParOf" srcId="{71BA707B-59E1-4650-AB17-9E6B6FB5D19B}" destId="{C3BFD168-0F3A-4FD7-85A3-4B881E80DFD9}" srcOrd="6" destOrd="0" presId="urn:microsoft.com/office/officeart/2005/8/layout/default"/>
    <dgm:cxn modelId="{6CA651CA-E101-42F4-981B-FB23C12299BD}" type="presParOf" srcId="{71BA707B-59E1-4650-AB17-9E6B6FB5D19B}" destId="{B5EBFDD4-E158-4D4F-96C4-BCA6A771DAD0}" srcOrd="7" destOrd="0" presId="urn:microsoft.com/office/officeart/2005/8/layout/default"/>
    <dgm:cxn modelId="{120C74C3-58A4-414F-9EC8-60281DFA2170}" type="presParOf" srcId="{71BA707B-59E1-4650-AB17-9E6B6FB5D19B}" destId="{69EBF762-F9AC-49EF-84BA-71B6744F9B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a:t>School spirit shirts and denim-type clothing will be permitted on Fridays</a:t>
          </a:r>
          <a:r>
            <a:rPr lang="en-US" sz="1400" kern="1200"/>
            <a:t>:</a:t>
          </a:r>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Hair:  Clean, well groomed, out of eyes, and non-distracting</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7E42-D73D-4DEA-9169-3342F170ADCB}">
      <dsp:nvSpPr>
        <dsp:cNvPr id="0" name=""/>
        <dsp:cNvSpPr/>
      </dsp:nvSpPr>
      <dsp:spPr>
        <a:xfrm>
          <a:off x="682836" y="2397"/>
          <a:ext cx="1722909" cy="103374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are picked up at the front ONLY.</a:t>
          </a:r>
        </a:p>
      </dsp:txBody>
      <dsp:txXfrm>
        <a:off x="682836" y="2397"/>
        <a:ext cx="1722909" cy="1033745"/>
      </dsp:txXfrm>
    </dsp:sp>
    <dsp:sp modelId="{EE9A8D32-CA9F-4F09-B701-231D1C0838EC}">
      <dsp:nvSpPr>
        <dsp:cNvPr id="0" name=""/>
        <dsp:cNvSpPr/>
      </dsp:nvSpPr>
      <dsp:spPr>
        <a:xfrm>
          <a:off x="2578036" y="2397"/>
          <a:ext cx="1722909" cy="103374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lines may be long, so pack your patience and cooperative spirit.</a:t>
          </a:r>
        </a:p>
      </dsp:txBody>
      <dsp:txXfrm>
        <a:off x="2578036" y="2397"/>
        <a:ext cx="1722909" cy="1033745"/>
      </dsp:txXfrm>
    </dsp:sp>
    <dsp:sp modelId="{C06C0569-F330-4470-AD5F-EE69FD4DF08A}">
      <dsp:nvSpPr>
        <dsp:cNvPr id="0" name=""/>
        <dsp:cNvSpPr/>
      </dsp:nvSpPr>
      <dsp:spPr>
        <a:xfrm>
          <a:off x="682836" y="1208433"/>
          <a:ext cx="1722909" cy="103374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 the safety of the children, you may not park and walk up to get your child. </a:t>
          </a:r>
        </a:p>
      </dsp:txBody>
      <dsp:txXfrm>
        <a:off x="682836" y="1208433"/>
        <a:ext cx="1722909" cy="1033745"/>
      </dsp:txXfrm>
    </dsp:sp>
    <dsp:sp modelId="{C3BFD168-0F3A-4FD7-85A3-4B881E80DFD9}">
      <dsp:nvSpPr>
        <dsp:cNvPr id="0" name=""/>
        <dsp:cNvSpPr/>
      </dsp:nvSpPr>
      <dsp:spPr>
        <a:xfrm>
          <a:off x="2578036" y="1208433"/>
          <a:ext cx="1722909" cy="103374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 Tag-display your student number where it can easily be seen</a:t>
          </a:r>
        </a:p>
      </dsp:txBody>
      <dsp:txXfrm>
        <a:off x="2578036" y="1208433"/>
        <a:ext cx="1722909" cy="1033745"/>
      </dsp:txXfrm>
    </dsp:sp>
    <dsp:sp modelId="{69EBF762-F9AC-49EF-84BA-71B6744F9BF8}">
      <dsp:nvSpPr>
        <dsp:cNvPr id="0" name=""/>
        <dsp:cNvSpPr/>
      </dsp:nvSpPr>
      <dsp:spPr>
        <a:xfrm>
          <a:off x="1630436" y="2414470"/>
          <a:ext cx="1722909" cy="103374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Child needs to enter on the passenger side of car </a:t>
          </a:r>
        </a:p>
      </dsp:txBody>
      <dsp:txXfrm>
        <a:off x="1630436" y="2414470"/>
        <a:ext cx="1722909" cy="1033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912D9-DA8A-4D68-923E-20F9290FC94B}" type="datetimeFigureOut">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3479F-749E-4243-AB15-0F0437A0DC16}" type="slidenum">
              <a:t>‹#›</a:t>
            </a:fld>
            <a:endParaRPr lang="en-US"/>
          </a:p>
        </p:txBody>
      </p:sp>
    </p:spTree>
    <p:extLst>
      <p:ext uri="{BB962C8B-B14F-4D97-AF65-F5344CB8AC3E}">
        <p14:creationId xmlns:p14="http://schemas.microsoft.com/office/powerpoint/2010/main" val="393062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7</a:t>
            </a:fld>
            <a:endParaRPr lang="en-US"/>
          </a:p>
        </p:txBody>
      </p:sp>
    </p:spTree>
    <p:extLst>
      <p:ext uri="{BB962C8B-B14F-4D97-AF65-F5344CB8AC3E}">
        <p14:creationId xmlns:p14="http://schemas.microsoft.com/office/powerpoint/2010/main" val="366620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8</a:t>
            </a:fld>
            <a:endParaRPr lang="en-US"/>
          </a:p>
        </p:txBody>
      </p:sp>
    </p:spTree>
    <p:extLst>
      <p:ext uri="{BB962C8B-B14F-4D97-AF65-F5344CB8AC3E}">
        <p14:creationId xmlns:p14="http://schemas.microsoft.com/office/powerpoint/2010/main" val="27200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is one of the recommendations indicated in RED to be added  </a:t>
            </a:r>
            <a:endParaRPr lang="en-US" b="0" i="0" u="none" strike="noStrike">
              <a:effectLst/>
            </a:endParaRP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9</a:t>
            </a:fld>
            <a:endParaRPr lang="en-US"/>
          </a:p>
        </p:txBody>
      </p:sp>
    </p:spTree>
    <p:extLst>
      <p:ext uri="{BB962C8B-B14F-4D97-AF65-F5344CB8AC3E}">
        <p14:creationId xmlns:p14="http://schemas.microsoft.com/office/powerpoint/2010/main" val="2702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r>
              <a:rPr lang="en-US" b="1" i="0" u="none" strike="noStrike">
                <a:effectLst/>
              </a:rPr>
              <a:t>Click Twice </a:t>
            </a:r>
            <a:r>
              <a:rPr lang="en-US" b="0" i="0" u="none" strike="noStrike">
                <a:effectLst/>
              </a:rPr>
              <a:t>This next slide is a list of additional updates that we are recommending since the May meeting.  </a:t>
            </a: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10</a:t>
            </a:fld>
            <a:endParaRPr lang="en-US"/>
          </a:p>
        </p:txBody>
      </p:sp>
    </p:spTree>
    <p:extLst>
      <p:ext uri="{BB962C8B-B14F-4D97-AF65-F5344CB8AC3E}">
        <p14:creationId xmlns:p14="http://schemas.microsoft.com/office/powerpoint/2010/main" val="20226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41</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43</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45</a:t>
            </a:fld>
            <a:endParaRPr lang="en-US"/>
          </a:p>
        </p:txBody>
      </p:sp>
    </p:spTree>
    <p:extLst>
      <p:ext uri="{BB962C8B-B14F-4D97-AF65-F5344CB8AC3E}">
        <p14:creationId xmlns:p14="http://schemas.microsoft.com/office/powerpoint/2010/main" val="232446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46</a:t>
            </a:fld>
            <a:endParaRPr lang="en-US"/>
          </a:p>
        </p:txBody>
      </p:sp>
    </p:spTree>
    <p:extLst>
      <p:ext uri="{BB962C8B-B14F-4D97-AF65-F5344CB8AC3E}">
        <p14:creationId xmlns:p14="http://schemas.microsoft.com/office/powerpoint/2010/main" val="126775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80" y="802300"/>
            <a:ext cx="8637073"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780" y="3531206"/>
            <a:ext cx="8637072"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a:p>
        </p:txBody>
      </p:sp>
      <p:sp>
        <p:nvSpPr>
          <p:cNvPr id="5" name="Footer Placeholder 4"/>
          <p:cNvSpPr>
            <a:spLocks noGrp="1"/>
          </p:cNvSpPr>
          <p:nvPr>
            <p:ph type="ftr" sz="quarter" idx="11"/>
          </p:nvPr>
        </p:nvSpPr>
        <p:spPr>
          <a:xfrm>
            <a:off x="2416500" y="329309"/>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4239" y="3806197"/>
            <a:ext cx="8630446"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8" y="804891"/>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9"/>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5"/>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51"/>
            <a:ext cx="464515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71"/>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5"/>
            <a:ext cx="464515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2" y="798973"/>
            <a:ext cx="3273099"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3"/>
            <a:ext cx="3275013"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8281"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2"/>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4390" y="1122544"/>
            <a:ext cx="2791171"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8"/>
            <a:ext cx="5527351" cy="320123"/>
          </a:xfrm>
        </p:spPr>
        <p:txBody>
          <a:bodyPr/>
          <a:lstStyle>
            <a:lvl1pPr algn="l">
              <a:defRPr/>
            </a:lvl1p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a:xfrm>
            <a:off x="1447382" y="318642"/>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5"/>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3" y="798975"/>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9111" y="798975"/>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1" y="2019478"/>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1" y="6126480"/>
            <a:ext cx="12192000" cy="742950"/>
          </a:xfrm>
          <a:prstGeom prst="rect">
            <a:avLst/>
          </a:prstGeom>
        </p:spPr>
      </p:pic>
      <p:sp>
        <p:nvSpPr>
          <p:cNvPr id="2" name="Title Placeholder 1"/>
          <p:cNvSpPr>
            <a:spLocks noGrp="1"/>
          </p:cNvSpPr>
          <p:nvPr>
            <p:ph type="title"/>
          </p:nvPr>
        </p:nvSpPr>
        <p:spPr>
          <a:xfrm>
            <a:off x="1451580" y="804521"/>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80" y="2015734"/>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9/6/2023</a:t>
            </a:fld>
            <a:endParaRPr lang="en-US"/>
          </a:p>
        </p:txBody>
      </p:sp>
      <p:sp>
        <p:nvSpPr>
          <p:cNvPr id="5" name="Footer Placeholder 4"/>
          <p:cNvSpPr>
            <a:spLocks noGrp="1"/>
          </p:cNvSpPr>
          <p:nvPr>
            <p:ph type="ftr" sz="quarter" idx="3"/>
          </p:nvPr>
        </p:nvSpPr>
        <p:spPr>
          <a:xfrm>
            <a:off x="1451579" y="329309"/>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1"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nva.com/DESIGN/DAFTDO6_TLY/B2T2JH0O9H-KANWT1IKJZQ/EDIT?UTM_CONTENT=DAFTDO6_TLY&amp;UTM_CAMPAIGN=DESIGNSHARE&amp;UTM_MEDIUM=LINK2&amp;UTM_SOURCE=SHAREBUTTON" TargetMode="Externa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lay.dreambox.com/" TargetMode="Externa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5.jpeg"/><Relationship Id="rId9" Type="http://schemas.microsoft.com/office/2007/relationships/diagramDrawing" Target="../diagrams/drawing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hyperlink" Target="http://www.schoolcafe.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3826" y="976509"/>
            <a:ext cx="5523866" cy="2367221"/>
          </a:xfrm>
        </p:spPr>
        <p:txBody>
          <a:bodyPr>
            <a:normAutofit/>
          </a:bodyPr>
          <a:lstStyle/>
          <a:p>
            <a:r>
              <a:rPr lang="en-US" sz="5300"/>
              <a:t>Welcome to dickinson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3827" y="3531204"/>
            <a:ext cx="5529479" cy="1606576"/>
          </a:xfrm>
        </p:spPr>
        <p:txBody>
          <a:bodyPr>
            <a:normAutofit fontScale="77500" lnSpcReduction="20000"/>
          </a:bodyPr>
          <a:lstStyle/>
          <a:p>
            <a:r>
              <a:rPr lang="en-US" b="1" dirty="0"/>
              <a:t>2023-2024</a:t>
            </a:r>
          </a:p>
          <a:p>
            <a:r>
              <a:rPr lang="en-US" sz="1800" b="0" i="0" u="sng" strike="noStrike" cap="all" dirty="0">
                <a:solidFill>
                  <a:srgbClr val="F49100"/>
                </a:solidFill>
                <a:effectLst/>
                <a:latin typeface="Gill Sans MT" panose="020B0502020104020203" pitchFamily="34" charset="0"/>
                <a:hlinkClick r:id="rId2"/>
              </a:rPr>
              <a:t>HTTPS://WWW.CANVA.COM/DESIGN/DAFTDO6_TLY/B2T2JH0O9H-KANWT1IKJZQ/EDIT?UTM_CONTENT=DAFTDO6_TLY&amp;UTM_CAMPAIGN=DESIGNSHARE&amp;UTM_MEDIUM=LINK2&amp;UTM_SOURCE=SHAREBUTTON</a:t>
            </a:r>
            <a:r>
              <a:rPr lang="en-US" sz="1800" b="0" i="0" u="sng" strike="noStrike" cap="all" dirty="0">
                <a:solidFill>
                  <a:srgbClr val="F49100"/>
                </a:solidFill>
                <a:effectLst/>
                <a:latin typeface="Gill Sans MT" panose="020B0502020104020203" pitchFamily="34" charset="0"/>
              </a:rPr>
              <a:t> </a:t>
            </a:r>
            <a:r>
              <a:rPr lang="en-US" b="1" dirty="0"/>
              <a:t> </a:t>
            </a:r>
          </a:p>
        </p:txBody>
      </p:sp>
      <p:cxnSp>
        <p:nvCxnSpPr>
          <p:cNvPr id="58" name="Straight Connector 5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27"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028" y="482172"/>
            <a:ext cx="4073472" cy="5149101"/>
            <a:chOff x="7477388" y="482171"/>
            <a:chExt cx="4074533" cy="5149101"/>
          </a:xfrm>
        </p:grpSpPr>
        <p:sp>
          <p:nvSpPr>
            <p:cNvPr id="61" name="Rectangle 6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142" y="977966"/>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text and animals&#10;&#10;Description automatically generated">
            <a:extLst>
              <a:ext uri="{FF2B5EF4-FFF2-40B4-BE49-F238E27FC236}">
                <a16:creationId xmlns:a16="http://schemas.microsoft.com/office/drawing/2014/main" id="{2A4E7C2D-E31A-70EF-3BA3-89FDF1B1B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847" y="1628937"/>
            <a:ext cx="2798374" cy="2840988"/>
          </a:xfrm>
          <a:prstGeom prst="rect">
            <a:avLst/>
          </a:prstGeom>
        </p:spPr>
      </p:pic>
      <p:pic>
        <p:nvPicPr>
          <p:cNvPr id="66" name="Picture 6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68" name="Straight Connector 6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5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5507"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163470" y="146425"/>
            <a:ext cx="6932394" cy="1325218"/>
          </a:xfrm>
        </p:spPr>
        <p:txBody>
          <a:bodyPr/>
          <a:lstStyle/>
          <a:p>
            <a:r>
              <a:rPr lang="en-US" b="1">
                <a:solidFill>
                  <a:schemeClr val="bg1"/>
                </a:solidFill>
              </a:rPr>
              <a:t>Inappropriate Use of Cell Phone Practice</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3" descr="A close-up of a phone practice&#10;&#10;Description automatically generated">
            <a:extLst>
              <a:ext uri="{FF2B5EF4-FFF2-40B4-BE49-F238E27FC236}">
                <a16:creationId xmlns:a16="http://schemas.microsoft.com/office/drawing/2014/main" id="{D1622C4B-24D6-7E3C-2FB9-1A8B63F1821D}"/>
              </a:ext>
            </a:extLst>
          </p:cNvPr>
          <p:cNvPicPr>
            <a:picLocks noChangeAspect="1"/>
          </p:cNvPicPr>
          <p:nvPr/>
        </p:nvPicPr>
        <p:blipFill>
          <a:blip r:embed="rId5"/>
          <a:stretch>
            <a:fillRect/>
          </a:stretch>
        </p:blipFill>
        <p:spPr>
          <a:xfrm>
            <a:off x="2169704" y="1872512"/>
            <a:ext cx="8530569" cy="4622520"/>
          </a:xfrm>
          <a:prstGeom prst="rect">
            <a:avLst/>
          </a:prstGeom>
        </p:spPr>
      </p:pic>
    </p:spTree>
    <p:extLst>
      <p:ext uri="{BB962C8B-B14F-4D97-AF65-F5344CB8AC3E}">
        <p14:creationId xmlns:p14="http://schemas.microsoft.com/office/powerpoint/2010/main" val="336903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Can Smartwatches Replace Phones? - I Tried for 7 Days - YouTube">
            <a:extLst>
              <a:ext uri="{FF2B5EF4-FFF2-40B4-BE49-F238E27FC236}">
                <a16:creationId xmlns:a16="http://schemas.microsoft.com/office/drawing/2014/main" id="{CFA86B35-1DC6-AB73-78A0-E129A6843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1" r="-1" b="9957"/>
          <a:stretch/>
        </p:blipFill>
        <p:spPr bwMode="auto">
          <a:xfrm>
            <a:off x="1590" y="10"/>
            <a:ext cx="121885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359"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B36DD-64F5-1C1E-DAFD-B24F3A2679F7}"/>
              </a:ext>
            </a:extLst>
          </p:cNvPr>
          <p:cNvSpPr>
            <a:spLocks noGrp="1"/>
          </p:cNvSpPr>
          <p:nvPr>
            <p:ph type="ctrTitle"/>
          </p:nvPr>
        </p:nvSpPr>
        <p:spPr>
          <a:xfrm>
            <a:off x="4066040" y="3236471"/>
            <a:ext cx="6830720" cy="1252601"/>
          </a:xfrm>
        </p:spPr>
        <p:txBody>
          <a:bodyPr>
            <a:normAutofit/>
          </a:bodyPr>
          <a:lstStyle/>
          <a:p>
            <a:r>
              <a:rPr lang="en-US" sz="2800">
                <a:solidFill>
                  <a:srgbClr val="FFFFFE"/>
                </a:solidFill>
              </a:rPr>
              <a:t>Please keep cell phones and smart watches in backpacks turned off. </a:t>
            </a:r>
          </a:p>
        </p:txBody>
      </p:sp>
      <p:sp>
        <p:nvSpPr>
          <p:cNvPr id="3" name="Subtitle 2">
            <a:extLst>
              <a:ext uri="{FF2B5EF4-FFF2-40B4-BE49-F238E27FC236}">
                <a16:creationId xmlns:a16="http://schemas.microsoft.com/office/drawing/2014/main" id="{3AF72C25-376E-C57D-75F1-0184890CF46F}"/>
              </a:ext>
            </a:extLst>
          </p:cNvPr>
          <p:cNvSpPr>
            <a:spLocks noGrp="1"/>
          </p:cNvSpPr>
          <p:nvPr>
            <p:ph type="subTitle" idx="1"/>
          </p:nvPr>
        </p:nvSpPr>
        <p:spPr>
          <a:xfrm>
            <a:off x="4066041" y="4669145"/>
            <a:ext cx="6830719" cy="716529"/>
          </a:xfrm>
        </p:spPr>
        <p:txBody>
          <a:bodyPr>
            <a:normAutofit/>
          </a:bodyPr>
          <a:lstStyle/>
          <a:p>
            <a:pPr>
              <a:lnSpc>
                <a:spcPct val="110000"/>
              </a:lnSpc>
            </a:pPr>
            <a:r>
              <a:rPr lang="en-US" sz="1600">
                <a:solidFill>
                  <a:srgbClr val="FFFFFE"/>
                </a:solidFill>
                <a:latin typeface="Saira"/>
              </a:rPr>
              <a:t>“Technology will never replace great teachers, but in the hands of great teachers, it’s transformational.” – George Couros</a:t>
            </a:r>
            <a:endParaRPr lang="en-US" sz="1600">
              <a:solidFill>
                <a:srgbClr val="FFFFFE"/>
              </a:solidFill>
            </a:endParaRPr>
          </a:p>
        </p:txBody>
      </p:sp>
      <p:cxnSp>
        <p:nvCxnSpPr>
          <p:cNvPr id="2057" name="Straight Connector 2056">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6039" y="4666480"/>
            <a:ext cx="6830719" cy="0"/>
          </a:xfrm>
          <a:prstGeom prst="line">
            <a:avLst/>
          </a:prstGeom>
          <a:ln w="31750">
            <a:solidFill>
              <a:srgbClr val="E930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4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5105"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680288" y="1474970"/>
            <a:ext cx="2852535" cy="3151679"/>
          </a:xfrm>
        </p:spPr>
        <p:txBody>
          <a:bodyPr vert="horz" lIns="91440" tIns="45720" rIns="91440" bIns="45720" rtlCol="0" anchor="ctr">
            <a:normAutofit/>
          </a:bodyPr>
          <a:lstStyle/>
          <a:p>
            <a:pPr defTabSz="914400"/>
            <a:r>
              <a:rPr lang="en-US" sz="3000"/>
              <a:t>Dickinson's Expectations</a:t>
            </a: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0" y="482171"/>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61396"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2401" y="984736"/>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88592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86" name="Straight Connector 308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788" y="4183161"/>
            <a:ext cx="32712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A1F845-8437-6D6F-69A1-8E9D67A6BDF2}"/>
              </a:ext>
            </a:extLst>
          </p:cNvPr>
          <p:cNvSpPr>
            <a:spLocks noGrp="1"/>
          </p:cNvSpPr>
          <p:nvPr>
            <p:ph type="title"/>
          </p:nvPr>
        </p:nvSpPr>
        <p:spPr>
          <a:xfrm>
            <a:off x="1452790" y="2082800"/>
            <a:ext cx="3271242" cy="2085578"/>
          </a:xfrm>
        </p:spPr>
        <p:txBody>
          <a:bodyPr anchor="b">
            <a:normAutofit/>
          </a:bodyPr>
          <a:lstStyle/>
          <a:p>
            <a:r>
              <a:rPr lang="en-US"/>
              <a:t>Ron Clark House System</a:t>
            </a:r>
          </a:p>
        </p:txBody>
      </p:sp>
      <p:sp>
        <p:nvSpPr>
          <p:cNvPr id="3" name="Content Placeholder 2">
            <a:extLst>
              <a:ext uri="{FF2B5EF4-FFF2-40B4-BE49-F238E27FC236}">
                <a16:creationId xmlns:a16="http://schemas.microsoft.com/office/drawing/2014/main" id="{898C62BD-5F16-B8DB-B283-DEB3AEA5E762}"/>
              </a:ext>
            </a:extLst>
          </p:cNvPr>
          <p:cNvSpPr>
            <a:spLocks noGrp="1"/>
          </p:cNvSpPr>
          <p:nvPr>
            <p:ph idx="1"/>
          </p:nvPr>
        </p:nvSpPr>
        <p:spPr>
          <a:xfrm>
            <a:off x="5040499" y="798974"/>
            <a:ext cx="6013065" cy="2544048"/>
          </a:xfrm>
        </p:spPr>
        <p:txBody>
          <a:bodyPr>
            <a:normAutofit/>
          </a:bodyPr>
          <a:lstStyle/>
          <a:p>
            <a:pPr marL="227965" indent="-227965">
              <a:lnSpc>
                <a:spcPct val="110000"/>
              </a:lnSpc>
            </a:pPr>
            <a:r>
              <a:rPr lang="en-US" sz="1400"/>
              <a:t>This school year we will sort our students and staff into four different houses. They will remain in the same house throughout their elementary school experience. The goal is to build community within the school.</a:t>
            </a:r>
            <a:endParaRPr lang="en-US"/>
          </a:p>
          <a:p>
            <a:pPr marL="227965" indent="-227965">
              <a:lnSpc>
                <a:spcPct val="110000"/>
              </a:lnSpc>
            </a:pPr>
            <a:r>
              <a:rPr lang="en-US" sz="1400"/>
              <a:t>Each nine weeks we will have a school pep rally to celebrate good character and review high expectations for learning. At the pep rally, we will share who the winning house is for the nine weeks. PTO will be sponsoring the shirts this first year. </a:t>
            </a:r>
          </a:p>
          <a:p>
            <a:pPr marL="227965" indent="-227965">
              <a:lnSpc>
                <a:spcPct val="110000"/>
              </a:lnSpc>
            </a:pPr>
            <a:r>
              <a:rPr lang="en-US" sz="1400"/>
              <a:t>Our first House Pep Rally will be on October 4</a:t>
            </a:r>
            <a:r>
              <a:rPr lang="en-US" sz="1400" baseline="30000"/>
              <a:t>th</a:t>
            </a:r>
            <a:r>
              <a:rPr lang="en-US" sz="1400"/>
              <a:t>. Parents will be able to participate through Facebook Live.</a:t>
            </a:r>
          </a:p>
          <a:p>
            <a:pPr marL="227965" indent="-227965">
              <a:lnSpc>
                <a:spcPct val="110000"/>
              </a:lnSpc>
            </a:pPr>
            <a:endParaRPr lang="en-US" sz="1400"/>
          </a:p>
        </p:txBody>
      </p:sp>
      <p:pic>
        <p:nvPicPr>
          <p:cNvPr id="3074" name="Picture 2" descr="Houses - Billings Public Schools">
            <a:extLst>
              <a:ext uri="{FF2B5EF4-FFF2-40B4-BE49-F238E27FC236}">
                <a16:creationId xmlns:a16="http://schemas.microsoft.com/office/drawing/2014/main" id="{FD64345F-5654-B705-B373-63F46C6C8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2243" y="3771720"/>
            <a:ext cx="6011320" cy="15929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08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3090" name="Straight Connector 308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5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2232892" y="674256"/>
            <a:ext cx="7940962" cy="1151965"/>
          </a:xfrm>
        </p:spPr>
        <p:txBody>
          <a:bodyPr vert="horz" lIns="91440" tIns="45720" rIns="91440" bIns="45720" rtlCol="0" anchor="ctr">
            <a:noAutofit/>
          </a:bodyPr>
          <a:lstStyle/>
          <a:p>
            <a:pPr defTabSz="914400"/>
            <a:r>
              <a:rPr lang="en-US" sz="4800" dirty="0">
                <a:solidFill>
                  <a:srgbClr val="0070C0"/>
                </a:solidFill>
                <a:latin typeface="Amasis MT Pro Black"/>
              </a:rPr>
              <a:t>Classroom Rewards</a:t>
            </a:r>
          </a:p>
        </p:txBody>
      </p:sp>
      <p:graphicFrame>
        <p:nvGraphicFramePr>
          <p:cNvPr id="4" name="Table 3">
            <a:extLst>
              <a:ext uri="{FF2B5EF4-FFF2-40B4-BE49-F238E27FC236}">
                <a16:creationId xmlns:a16="http://schemas.microsoft.com/office/drawing/2014/main" id="{9399AE08-E877-5168-BA00-73E891894002}"/>
              </a:ext>
            </a:extLst>
          </p:cNvPr>
          <p:cNvGraphicFramePr>
            <a:graphicFrameLocks noGrp="1"/>
          </p:cNvGraphicFramePr>
          <p:nvPr>
            <p:extLst>
              <p:ext uri="{D42A27DB-BD31-4B8C-83A1-F6EECF244321}">
                <p14:modId xmlns:p14="http://schemas.microsoft.com/office/powerpoint/2010/main" val="2138669527"/>
              </p:ext>
            </p:extLst>
          </p:nvPr>
        </p:nvGraphicFramePr>
        <p:xfrm>
          <a:off x="2008909" y="2239818"/>
          <a:ext cx="8168640" cy="249936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4241704327"/>
                    </a:ext>
                  </a:extLst>
                </a:gridCol>
                <a:gridCol w="4084320">
                  <a:extLst>
                    <a:ext uri="{9D8B030D-6E8A-4147-A177-3AD203B41FA5}">
                      <a16:colId xmlns:a16="http://schemas.microsoft.com/office/drawing/2014/main" val="1705097482"/>
                    </a:ext>
                  </a:extLst>
                </a:gridCol>
              </a:tblGrid>
              <a:tr h="360795">
                <a:tc>
                  <a:txBody>
                    <a:bodyPr/>
                    <a:lstStyle/>
                    <a:p>
                      <a:r>
                        <a:rPr lang="en-US" sz="2800" dirty="0"/>
                        <a:t>Behavior</a:t>
                      </a:r>
                    </a:p>
                  </a:txBody>
                  <a:tcPr/>
                </a:tc>
                <a:tc>
                  <a:txBody>
                    <a:bodyPr/>
                    <a:lstStyle/>
                    <a:p>
                      <a:r>
                        <a:rPr lang="en-US" sz="2800" dirty="0"/>
                        <a:t>Reward</a:t>
                      </a:r>
                    </a:p>
                  </a:txBody>
                  <a:tcPr/>
                </a:tc>
                <a:extLst>
                  <a:ext uri="{0D108BD9-81ED-4DB2-BD59-A6C34878D82A}">
                    <a16:rowId xmlns:a16="http://schemas.microsoft.com/office/drawing/2014/main" val="3788746283"/>
                  </a:ext>
                </a:extLst>
              </a:tr>
              <a:tr h="370840">
                <a:tc>
                  <a:txBody>
                    <a:bodyPr/>
                    <a:lstStyle/>
                    <a:p>
                      <a:r>
                        <a:rPr lang="en-US" sz="2800" dirty="0"/>
                        <a:t>Individual</a:t>
                      </a:r>
                    </a:p>
                  </a:txBody>
                  <a:tcPr/>
                </a:tc>
                <a:tc>
                  <a:txBody>
                    <a:bodyPr/>
                    <a:lstStyle/>
                    <a:p>
                      <a:r>
                        <a:rPr lang="en-US" sz="2800" dirty="0"/>
                        <a:t>Dolphin dollars / Dojo Points (school store)</a:t>
                      </a:r>
                    </a:p>
                  </a:txBody>
                  <a:tcPr/>
                </a:tc>
                <a:extLst>
                  <a:ext uri="{0D108BD9-81ED-4DB2-BD59-A6C34878D82A}">
                    <a16:rowId xmlns:a16="http://schemas.microsoft.com/office/drawing/2014/main" val="2059855670"/>
                  </a:ext>
                </a:extLst>
              </a:tr>
              <a:tr h="370840">
                <a:tc>
                  <a:txBody>
                    <a:bodyPr/>
                    <a:lstStyle/>
                    <a:p>
                      <a:r>
                        <a:rPr lang="en-US" sz="2800" dirty="0"/>
                        <a:t>Class Wide</a:t>
                      </a:r>
                    </a:p>
                  </a:txBody>
                  <a:tcPr/>
                </a:tc>
                <a:tc>
                  <a:txBody>
                    <a:bodyPr/>
                    <a:lstStyle/>
                    <a:p>
                      <a:r>
                        <a:rPr lang="en-US" sz="2800" dirty="0"/>
                        <a:t>Flashlight Friday</a:t>
                      </a:r>
                    </a:p>
                  </a:txBody>
                  <a:tcPr/>
                </a:tc>
                <a:extLst>
                  <a:ext uri="{0D108BD9-81ED-4DB2-BD59-A6C34878D82A}">
                    <a16:rowId xmlns:a16="http://schemas.microsoft.com/office/drawing/2014/main" val="3521610777"/>
                  </a:ext>
                </a:extLst>
              </a:tr>
              <a:tr h="370840">
                <a:tc>
                  <a:txBody>
                    <a:bodyPr/>
                    <a:lstStyle/>
                    <a:p>
                      <a:r>
                        <a:rPr lang="en-US" sz="2800" err="1"/>
                        <a:t>Beanstack</a:t>
                      </a:r>
                      <a:r>
                        <a:rPr lang="en-US" sz="2800" dirty="0"/>
                        <a:t> Challenge</a:t>
                      </a:r>
                    </a:p>
                  </a:txBody>
                  <a:tcPr/>
                </a:tc>
                <a:tc>
                  <a:txBody>
                    <a:bodyPr/>
                    <a:lstStyle/>
                    <a:p>
                      <a:r>
                        <a:rPr lang="en-US" sz="2800" dirty="0"/>
                        <a:t>Lunch Bunch</a:t>
                      </a:r>
                    </a:p>
                  </a:txBody>
                  <a:tcPr/>
                </a:tc>
                <a:extLst>
                  <a:ext uri="{0D108BD9-81ED-4DB2-BD59-A6C34878D82A}">
                    <a16:rowId xmlns:a16="http://schemas.microsoft.com/office/drawing/2014/main" val="3872434610"/>
                  </a:ext>
                </a:extLst>
              </a:tr>
            </a:tbl>
          </a:graphicData>
        </a:graphic>
      </p:graphicFrame>
    </p:spTree>
    <p:extLst>
      <p:ext uri="{BB962C8B-B14F-4D97-AF65-F5344CB8AC3E}">
        <p14:creationId xmlns:p14="http://schemas.microsoft.com/office/powerpoint/2010/main" val="286845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1600" y="152401"/>
            <a:ext cx="9598696" cy="1303867"/>
          </a:xfrm>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20912" y="2209800"/>
            <a:ext cx="1015017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a:solidFill>
                  <a:schemeClr val="tx1">
                    <a:lumMod val="85000"/>
                    <a:lumOff val="15000"/>
                  </a:schemeClr>
                </a:solidFill>
                <a:latin typeface="Arial Rounded MT Bold" panose="020F0704030504030204" pitchFamily="34" charset="0"/>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Signal (hand gesture) </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Signing on Expectations Card in Daily Folder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Note/email home</a:t>
            </a:r>
          </a:p>
          <a:p>
            <a:pPr marL="285750" indent="-285750">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20966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81200" y="190668"/>
            <a:ext cx="8229600" cy="1143000"/>
          </a:xfrm>
        </p:spPr>
        <p:txBody>
          <a:bodyPr>
            <a:normAutofit fontScale="90000"/>
          </a:bodyPr>
          <a:lstStyle/>
          <a:p>
            <a:pPr algn="ctr" eaLnBrk="1" hangingPunct="1"/>
            <a:r>
              <a:rPr lang="en-US" altLang="en-US" sz="8000">
                <a:solidFill>
                  <a:srgbClr val="0070C0"/>
                </a:solidFill>
                <a:latin typeface="Amasis MT Pro Black" panose="02040A04050005020304" pitchFamily="18"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609600" y="1318800"/>
            <a:ext cx="10896600" cy="4495800"/>
          </a:xfrm>
        </p:spPr>
        <p:txBody>
          <a:bodyPr spcFirstLastPara="1" vert="horz" wrap="square" lIns="91440" tIns="45720" rIns="91440" bIns="45720" rtlCol="0" anchor="t" anchorCtr="0">
            <a:normAutofit fontScale="92500" lnSpcReduction="10000"/>
          </a:bodyPr>
          <a:lstStyle/>
          <a:p>
            <a:pPr marL="227965" indent="-227965">
              <a:defRPr/>
            </a:pPr>
            <a:r>
              <a:rPr lang="en-US" altLang="en-US" sz="2400">
                <a:latin typeface="Arial Rounded MT Bold" panose="020F0704030504030204" pitchFamily="34" charset="0"/>
                <a:cs typeface="Ideal Sans Medium" pitchFamily="50" charset="0"/>
              </a:rPr>
              <a:t>Math, Science, and Social Studies:</a:t>
            </a:r>
            <a:endParaRPr lang="en-US"/>
          </a:p>
          <a:p>
            <a:pPr marL="685165" lvl="1" indent="-227965">
              <a:defRPr/>
            </a:pPr>
            <a:r>
              <a:rPr lang="en-US" altLang="en-US" sz="2000">
                <a:solidFill>
                  <a:srgbClr val="C00000"/>
                </a:solidFill>
                <a:latin typeface="Arial Rounded MT Bold"/>
                <a:cs typeface="Ideal Sans Medium" pitchFamily="50" charset="0"/>
              </a:rPr>
              <a:t>Math: 9 grades (7 minors and 2 majors)</a:t>
            </a:r>
          </a:p>
          <a:p>
            <a:pPr marL="685165" lvl="1" indent="-227965">
              <a:defRPr/>
            </a:pPr>
            <a:r>
              <a:rPr lang="en-US" altLang="en-US" sz="2000">
                <a:solidFill>
                  <a:srgbClr val="C00000"/>
                </a:solidFill>
                <a:latin typeface="Arial Rounded MT Bold"/>
                <a:cs typeface="Ideal Sans Medium" pitchFamily="50" charset="0"/>
              </a:rPr>
              <a:t>Science: 7 grades (5 minor and 2 majors)</a:t>
            </a:r>
            <a:endParaRPr lang="en-US">
              <a:solidFill>
                <a:srgbClr val="000000"/>
              </a:solidFill>
              <a:latin typeface="Arial Rounded MT Bold"/>
              <a:cs typeface="Ideal Sans Medium" pitchFamily="50" charset="0"/>
            </a:endParaRPr>
          </a:p>
          <a:p>
            <a:pPr marL="685165" lvl="1" indent="-227965">
              <a:defRPr/>
            </a:pPr>
            <a:r>
              <a:rPr lang="en-US" altLang="en-US" sz="2000">
                <a:solidFill>
                  <a:srgbClr val="C00000"/>
                </a:solidFill>
                <a:latin typeface="Arial Rounded MT Bold"/>
                <a:cs typeface="Ideal Sans Medium" pitchFamily="50" charset="0"/>
              </a:rPr>
              <a:t>Social Studies: 7 grades (5 minor and 2 majors)</a:t>
            </a:r>
          </a:p>
          <a:p>
            <a:pPr marL="227965" indent="-227965">
              <a:defRPr/>
            </a:pPr>
            <a:r>
              <a:rPr lang="en-US" altLang="en-US" sz="2400">
                <a:latin typeface="Arial Rounded MT Bold"/>
                <a:cs typeface="Ideal Sans Medium" pitchFamily="50" charset="0"/>
              </a:rPr>
              <a:t>Reading &amp; Language Arts:</a:t>
            </a:r>
            <a:endParaRPr lang="en-US"/>
          </a:p>
          <a:p>
            <a:pPr marL="685165" lvl="1" indent="-227965">
              <a:defRPr/>
            </a:pPr>
            <a:r>
              <a:rPr lang="en-US" altLang="en-US" sz="2000">
                <a:solidFill>
                  <a:srgbClr val="C00000"/>
                </a:solidFill>
                <a:latin typeface="Arial Rounded MT Bold"/>
                <a:cs typeface="Ideal Sans Medium" pitchFamily="50" charset="0"/>
              </a:rPr>
              <a:t>minimum of 9 grades (7 minor and 2 major)</a:t>
            </a:r>
          </a:p>
          <a:p>
            <a:pPr marL="227965" indent="-227965">
              <a:defRPr/>
            </a:pPr>
            <a:endParaRPr lang="en-US" altLang="en-US" sz="2400">
              <a:latin typeface="Ideal Sans Medium" pitchFamily="50" charset="0"/>
              <a:cs typeface="Ideal Sans Medium" pitchFamily="50" charset="0"/>
            </a:endParaRPr>
          </a:p>
          <a:p>
            <a:pPr marL="227965" indent="-227965">
              <a:defRPr/>
            </a:pPr>
            <a:r>
              <a:rPr lang="en-US" altLang="en-US" sz="2400">
                <a:latin typeface="Arial Rounded MT Bold" panose="020F0704030504030204" pitchFamily="34" charset="0"/>
                <a:cs typeface="Ideal Sans Medium" pitchFamily="50" charset="0"/>
              </a:rPr>
              <a:t>Go to </a:t>
            </a:r>
            <a:r>
              <a:rPr lang="en-US" altLang="en-US" sz="2400">
                <a:solidFill>
                  <a:srgbClr val="FF0000"/>
                </a:solidFill>
                <a:latin typeface="Arial Rounded MT Bold" panose="020F0704030504030204" pitchFamily="34" charset="0"/>
                <a:cs typeface="Ideal Sans Medium" pitchFamily="50" charset="0"/>
              </a:rPr>
              <a:t>LCISD.org. </a:t>
            </a:r>
            <a:r>
              <a:rPr lang="en-US" altLang="en-US" sz="2400">
                <a:latin typeface="Arial Rounded MT Bold" panose="020F0704030504030204" pitchFamily="34" charset="0"/>
                <a:cs typeface="Ideal Sans Medium" pitchFamily="50" charset="0"/>
              </a:rPr>
              <a:t>Click </a:t>
            </a:r>
            <a:r>
              <a:rPr lang="en-US" altLang="en-US" sz="2400">
                <a:solidFill>
                  <a:srgbClr val="FF0000"/>
                </a:solidFill>
                <a:latin typeface="Arial Rounded MT Bold" panose="020F0704030504030204" pitchFamily="34" charset="0"/>
                <a:cs typeface="Ideal Sans Medium" pitchFamily="50" charset="0"/>
              </a:rPr>
              <a:t>“</a:t>
            </a:r>
            <a:r>
              <a:rPr lang="en-US" altLang="en-US" sz="2400">
                <a:solidFill>
                  <a:srgbClr val="FF0000"/>
                </a:solidFill>
                <a:latin typeface="Arial Rounded MT Bold" panose="020F0704030504030204" pitchFamily="34" charset="0"/>
                <a:cs typeface="Ideal Sans Medium" pitchFamily="50" charset="0"/>
                <a:hlinkClick r:id="rId2"/>
              </a:rPr>
              <a:t>Family Access</a:t>
            </a:r>
            <a:r>
              <a:rPr lang="en-US" altLang="en-US" sz="2400">
                <a:solidFill>
                  <a:srgbClr val="FF0000"/>
                </a:solidFill>
                <a:latin typeface="Arial Rounded MT Bold" panose="020F0704030504030204" pitchFamily="34" charset="0"/>
                <a:cs typeface="Ideal Sans Medium" pitchFamily="50" charset="0"/>
              </a:rPr>
              <a:t>” </a:t>
            </a:r>
            <a:r>
              <a:rPr lang="en-US" altLang="en-US" sz="2400">
                <a:latin typeface="Arial Rounded MT Bold" panose="020F0704030504030204" pitchFamily="34" charset="0"/>
                <a:cs typeface="Ideal Sans Medium" pitchFamily="50" charset="0"/>
              </a:rPr>
              <a:t>to view your child’s grades at any time through </a:t>
            </a:r>
            <a:r>
              <a:rPr lang="en-US" altLang="en-US" sz="2400">
                <a:solidFill>
                  <a:srgbClr val="FF0000"/>
                </a:solidFill>
                <a:latin typeface="Arial Rounded MT Bold" panose="020F0704030504030204" pitchFamily="34" charset="0"/>
                <a:cs typeface="Ideal Sans Medium" pitchFamily="50" charset="0"/>
              </a:rPr>
              <a:t>Skyward</a:t>
            </a:r>
            <a:r>
              <a:rPr lang="en-US" altLang="en-US" sz="2400">
                <a:latin typeface="Arial Rounded MT Bold" panose="020F0704030504030204" pitchFamily="34" charset="0"/>
                <a:cs typeface="Ideal Sans Medium" pitchFamily="50" charset="0"/>
              </a:rPr>
              <a:t>. </a:t>
            </a:r>
          </a:p>
          <a:p>
            <a:pPr marL="685165" lvl="1" indent="-227965">
              <a:defRPr/>
            </a:pPr>
            <a:r>
              <a:rPr lang="en-US" altLang="en-US" sz="2000">
                <a:latin typeface="Arial Rounded MT Bold" panose="020F0704030504030204" pitchFamily="34" charset="0"/>
                <a:cs typeface="Ideal Sans Medium" pitchFamily="50" charset="0"/>
              </a:rPr>
              <a:t>You can also adjust your settings to get daily/weekly grade alerts on skyward.</a:t>
            </a:r>
          </a:p>
          <a:p>
            <a:pPr marL="227965" indent="-227965">
              <a:defRPr/>
            </a:pPr>
            <a:endParaRPr lang="en-US" altLang="en-US">
              <a:latin typeface="Arial"/>
              <a:cs typeface="Arial"/>
            </a:endParaRPr>
          </a:p>
        </p:txBody>
      </p:sp>
    </p:spTree>
    <p:extLst>
      <p:ext uri="{BB962C8B-B14F-4D97-AF65-F5344CB8AC3E}">
        <p14:creationId xmlns:p14="http://schemas.microsoft.com/office/powerpoint/2010/main" val="253050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9A87C93-BB95-37B4-1395-277546A1AF71}"/>
              </a:ext>
            </a:extLst>
          </p:cNvPr>
          <p:cNvSpPr>
            <a:spLocks noGrp="1"/>
          </p:cNvSpPr>
          <p:nvPr>
            <p:ph type="ctrTitle"/>
          </p:nvPr>
        </p:nvSpPr>
        <p:spPr>
          <a:xfrm>
            <a:off x="5193693" y="964770"/>
            <a:ext cx="5523866" cy="2376915"/>
          </a:xfrm>
        </p:spPr>
        <p:txBody>
          <a:bodyPr>
            <a:normAutofit/>
          </a:bodyPr>
          <a:lstStyle/>
          <a:p>
            <a:r>
              <a:rPr lang="en-US" sz="5300"/>
              <a:t>Cheating</a:t>
            </a:r>
            <a:br>
              <a:rPr lang="en-US" sz="5300"/>
            </a:br>
            <a:endParaRPr lang="en-US" sz="5300"/>
          </a:p>
        </p:txBody>
      </p:sp>
      <p:sp>
        <p:nvSpPr>
          <p:cNvPr id="3" name="Subtitle 2">
            <a:extLst>
              <a:ext uri="{FF2B5EF4-FFF2-40B4-BE49-F238E27FC236}">
                <a16:creationId xmlns:a16="http://schemas.microsoft.com/office/drawing/2014/main" id="{47325FA0-34E0-0F89-337E-52B32B605A3A}"/>
              </a:ext>
            </a:extLst>
          </p:cNvPr>
          <p:cNvSpPr>
            <a:spLocks noGrp="1"/>
          </p:cNvSpPr>
          <p:nvPr>
            <p:ph type="subTitle" idx="1"/>
          </p:nvPr>
        </p:nvSpPr>
        <p:spPr>
          <a:xfrm>
            <a:off x="5193694" y="3529159"/>
            <a:ext cx="5529479" cy="1612688"/>
          </a:xfrm>
        </p:spPr>
        <p:txBody>
          <a:bodyPr>
            <a:normAutofit/>
          </a:bodyPr>
          <a:lstStyle/>
          <a:p>
            <a:r>
              <a:rPr lang="en-US" sz="1700"/>
              <a:t>A student will receive a </a:t>
            </a:r>
            <a:r>
              <a:rPr lang="en-US" sz="1700" b="1"/>
              <a:t>zero</a:t>
            </a:r>
            <a:r>
              <a:rPr lang="en-US" sz="1700"/>
              <a:t> if caught cheating on an assignment. If a major assignment, they will have the opportunity to reassess with the highest grade being a 70.</a:t>
            </a:r>
          </a:p>
        </p:txBody>
      </p:sp>
      <p:grpSp>
        <p:nvGrpSpPr>
          <p:cNvPr id="1035" name="Group 1034">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2" y="482172"/>
            <a:ext cx="4073472" cy="5149101"/>
            <a:chOff x="632239" y="482171"/>
            <a:chExt cx="4074533" cy="5149101"/>
          </a:xfrm>
        </p:grpSpPr>
        <p:sp>
          <p:nvSpPr>
            <p:cNvPr id="1036" name="Rectangle 1035">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0020" y="977100"/>
            <a:ext cx="3115401"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Perils of Standardized Testing: 6 Ways It Harms Learning | InformED">
            <a:extLst>
              <a:ext uri="{FF2B5EF4-FFF2-40B4-BE49-F238E27FC236}">
                <a16:creationId xmlns:a16="http://schemas.microsoft.com/office/drawing/2014/main" id="{CAF7F8E1-7539-8F08-DB52-C1C7E7BDB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8842" y="1116345"/>
            <a:ext cx="272565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695" y="3526496"/>
            <a:ext cx="553467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3" name="Picture 1042">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1045" name="Straight Connector 1044">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4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228600" y="685800"/>
            <a:ext cx="9601200" cy="1293028"/>
          </a:xfrm>
        </p:spPr>
        <p:txBody>
          <a:bodyPr>
            <a:normAutofit/>
          </a:bodyPr>
          <a:lstStyle/>
          <a:p>
            <a:pPr algn="ctr"/>
            <a:r>
              <a:rPr lang="en-US" sz="4800">
                <a:solidFill>
                  <a:srgbClr val="0070C0"/>
                </a:solidFill>
                <a:latin typeface="Amasis MT Pro Black" panose="02040A04050005020304" pitchFamily="18"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381000" y="2209800"/>
            <a:ext cx="11049000" cy="3657600"/>
          </a:xfrm>
        </p:spPr>
        <p:txBody>
          <a:bodyPr>
            <a:normAutofit/>
          </a:bodyPr>
          <a:lstStyle/>
          <a:p>
            <a:r>
              <a:rPr lang="en-US">
                <a:latin typeface="Arial Rounded MT Bold" panose="020F0704030504030204" pitchFamily="34" charset="0"/>
                <a:cs typeface="Ideal Sans Medium" pitchFamily="50" charset="0"/>
              </a:rPr>
              <a:t>A teacher shall provide corrective instruction and a reasonable opportunity to reassess failure to master TEKS on major grades.  </a:t>
            </a:r>
          </a:p>
          <a:p>
            <a:r>
              <a:rPr lang="en-US">
                <a:solidFill>
                  <a:srgbClr val="C00000"/>
                </a:solidFill>
                <a:latin typeface="Arial Rounded MT Bold" panose="020F0704030504030204" pitchFamily="34" charset="0"/>
                <a:cs typeface="Ideal Sans Medium" pitchFamily="50" charset="0"/>
              </a:rPr>
              <a:t>The highest possible grade that can be earned and recorded on the reassessment is a 70.  </a:t>
            </a:r>
          </a:p>
          <a:p>
            <a:r>
              <a:rPr lang="en-US">
                <a:latin typeface="Arial Rounded MT Bold" panose="020F0704030504030204" pitchFamily="34" charset="0"/>
                <a:cs typeface="Ideal Sans Medium" pitchFamily="50" charset="0"/>
              </a:rPr>
              <a:t>The teacher will make a note in the electronic gradebook when grades are reassessments. </a:t>
            </a:r>
          </a:p>
          <a:p>
            <a:r>
              <a:rPr lang="en-US">
                <a:highlight>
                  <a:srgbClr val="FFFF00"/>
                </a:highlight>
                <a:latin typeface="Arial Rounded MT Bold" panose="020F0704030504030204" pitchFamily="34" charset="0"/>
                <a:cs typeface="Ideal Sans Medium" pitchFamily="50" charset="0"/>
              </a:rPr>
              <a:t>Minor grades, district exams, compositions, and student projects are NOT subject to reassessment guidelines</a:t>
            </a:r>
            <a:r>
              <a:rPr lang="en-US">
                <a:highlight>
                  <a:srgbClr val="FFFF00"/>
                </a:highlight>
                <a:latin typeface="Ideal Sans Medium" pitchFamily="50" charset="0"/>
                <a:cs typeface="Ideal Sans Medium" pitchFamily="50" charset="0"/>
              </a:rPr>
              <a:t>.</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8400"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754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5918" y="342420"/>
            <a:ext cx="10520164" cy="1049235"/>
          </a:xfrm>
        </p:spPr>
        <p:txBody>
          <a:bodyPr>
            <a:normAutofit fontScale="90000"/>
          </a:bodyPr>
          <a:lstStyle/>
          <a:p>
            <a:pPr algn="ctr"/>
            <a:r>
              <a:rPr lang="en-US" sz="660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5800" y="2015734"/>
            <a:ext cx="5791200" cy="3450613"/>
          </a:xfrm>
        </p:spPr>
        <p:txBody>
          <a:bodyPr>
            <a:normAutofit/>
          </a:bodyPr>
          <a:lstStyle/>
          <a:p>
            <a:pPr algn="l" rtl="0" fontAlgn="base">
              <a:buFont typeface="Arial" panose="020B0604020202020204" pitchFamily="34" charset="0"/>
              <a:buChar char="•"/>
            </a:pPr>
            <a:r>
              <a:rPr lang="en-US" sz="1800" b="0" i="0" u="none" strike="noStrike" dirty="0">
                <a:solidFill>
                  <a:srgbClr val="000000"/>
                </a:solidFill>
                <a:effectLst/>
                <a:latin typeface="Arial Rounded MT Bold" panose="020F0704030504030204" pitchFamily="34" charset="0"/>
              </a:rPr>
              <a:t>Whole group instruction</a:t>
            </a:r>
            <a:r>
              <a:rPr lang="en-US" sz="1800" b="0" i="0" dirty="0">
                <a:solidFill>
                  <a:srgbClr val="000000"/>
                </a:solidFill>
                <a:effectLst/>
                <a:latin typeface="Arial Rounded MT Bold" panose="020F07040305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Rounded MT Bold" panose="020F0704030504030204" pitchFamily="34" charset="0"/>
              </a:rPr>
              <a:t>Small group instruction</a:t>
            </a:r>
            <a:r>
              <a:rPr lang="en-US" sz="1800" b="0" i="0" dirty="0">
                <a:solidFill>
                  <a:srgbClr val="000000"/>
                </a:solidFill>
                <a:effectLst/>
                <a:latin typeface="Arial Rounded MT Bold" panose="020F07040305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Rounded MT Bold" panose="020F0704030504030204" pitchFamily="34" charset="0"/>
              </a:rPr>
              <a:t>Reading assessments</a:t>
            </a:r>
            <a:r>
              <a:rPr lang="en-US" sz="1800" b="0" i="0" dirty="0">
                <a:solidFill>
                  <a:srgbClr val="000000"/>
                </a:solidFill>
                <a:effectLst/>
                <a:latin typeface="Arial Rounded MT Bold" panose="020F07040305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Rounded MT Bold" panose="020F0704030504030204" pitchFamily="34" charset="0"/>
              </a:rPr>
              <a:t>GRA testing</a:t>
            </a:r>
            <a:r>
              <a:rPr lang="en-US" sz="1800" b="0" i="0" dirty="0">
                <a:solidFill>
                  <a:srgbClr val="000000"/>
                </a:solidFill>
                <a:effectLst/>
                <a:latin typeface="Arial Rounded MT Bold" panose="020F07040305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Rounded MT Bold" panose="020F0704030504030204" pitchFamily="34" charset="0"/>
              </a:rPr>
              <a:t>Writing across all content areas</a:t>
            </a:r>
            <a:r>
              <a:rPr lang="en-US" sz="1800" b="0" i="0" dirty="0">
                <a:solidFill>
                  <a:srgbClr val="000000"/>
                </a:solidFill>
                <a:effectLst/>
                <a:latin typeface="Arial Rounded MT Bold" panose="020F07040305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Rounded MT Bold" panose="020F0704030504030204" pitchFamily="34" charset="0"/>
              </a:rPr>
              <a:t>Phonics </a:t>
            </a:r>
            <a:endParaRPr lang="en-US" sz="2400" b="0" i="0" dirty="0">
              <a:solidFill>
                <a:srgbClr val="000000"/>
              </a:solidFill>
              <a:effectLst/>
              <a:latin typeface="Arial" panose="020B0604020202020204" pitchFamily="34" charset="0"/>
            </a:endParaRP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715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609600" y="274736"/>
            <a:ext cx="10394174" cy="1151965"/>
          </a:xfrm>
        </p:spPr>
        <p:txBody>
          <a:bodyPr>
            <a:normAutofit/>
          </a:bodyPr>
          <a:lstStyle/>
          <a:p>
            <a:pPr algn="ctr"/>
            <a:r>
              <a:rPr lang="en-US" sz="4400" dirty="0">
                <a:solidFill>
                  <a:srgbClr val="0070C0"/>
                </a:solidFill>
                <a:latin typeface="Amasis MT Pro Black"/>
              </a:rPr>
              <a:t>Meet the 4th Grade Team</a:t>
            </a:r>
          </a:p>
        </p:txBody>
      </p:sp>
      <p:pic>
        <p:nvPicPr>
          <p:cNvPr id="3" name="Picture 2" descr="A group of women posing for a photo&#10;&#10;Description automatically generated">
            <a:extLst>
              <a:ext uri="{FF2B5EF4-FFF2-40B4-BE49-F238E27FC236}">
                <a16:creationId xmlns:a16="http://schemas.microsoft.com/office/drawing/2014/main" id="{6334DB19-85B9-0144-D034-3CE136875C3C}"/>
              </a:ext>
            </a:extLst>
          </p:cNvPr>
          <p:cNvPicPr>
            <a:picLocks noChangeAspect="1"/>
          </p:cNvPicPr>
          <p:nvPr/>
        </p:nvPicPr>
        <p:blipFill>
          <a:blip r:embed="rId2"/>
          <a:stretch>
            <a:fillRect/>
          </a:stretch>
        </p:blipFill>
        <p:spPr>
          <a:xfrm>
            <a:off x="3535218" y="2002468"/>
            <a:ext cx="4532745" cy="3915243"/>
          </a:xfrm>
          <a:prstGeom prst="rect">
            <a:avLst/>
          </a:prstGeom>
        </p:spPr>
      </p:pic>
    </p:spTree>
    <p:extLst>
      <p:ext uri="{BB962C8B-B14F-4D97-AF65-F5344CB8AC3E}">
        <p14:creationId xmlns:p14="http://schemas.microsoft.com/office/powerpoint/2010/main" val="385373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533400" y="228601"/>
            <a:ext cx="10394174" cy="1151965"/>
          </a:xfrm>
        </p:spPr>
        <p:txBody>
          <a:bodyPr/>
          <a:lstStyle/>
          <a:p>
            <a:pPr algn="ctr"/>
            <a:r>
              <a:rPr lang="en-US" sz="7200">
                <a:solidFill>
                  <a:srgbClr val="0070C0"/>
                </a:solidFill>
                <a:latin typeface="Amasis MT Pro Black" panose="02040A04050005020304" pitchFamily="18" charset="0"/>
                <a:cs typeface="Ideal Sans Medium" pitchFamily="50" charset="0"/>
              </a:rPr>
              <a:t>ACADEMICS Cont.</a:t>
            </a:r>
            <a:endParaRPr lang="en-US">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381000" y="2133600"/>
            <a:ext cx="6019800" cy="3318936"/>
          </a:xfrm>
        </p:spPr>
        <p:txBody>
          <a:bodyPr>
            <a:normAutofit/>
          </a:bodyPr>
          <a:lstStyle/>
          <a:p>
            <a:pPr marL="0" indent="0">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Math</a:t>
            </a:r>
          </a:p>
          <a:p>
            <a:r>
              <a:rPr lang="en-US" sz="2000">
                <a:latin typeface="Arial Rounded MT Bold" panose="020F0704030504030204" pitchFamily="34" charset="0"/>
                <a:cs typeface="Ideal Sans Medium" pitchFamily="50" charset="0"/>
              </a:rPr>
              <a:t>Fact Fluency</a:t>
            </a:r>
          </a:p>
          <a:p>
            <a:r>
              <a:rPr lang="en-US" sz="2000">
                <a:latin typeface="Arial Rounded MT Bold" panose="020F0704030504030204" pitchFamily="34" charset="0"/>
                <a:cs typeface="Ideal Sans Medium" pitchFamily="50" charset="0"/>
              </a:rPr>
              <a:t>Problem Solving with real world application</a:t>
            </a:r>
          </a:p>
          <a:p>
            <a:r>
              <a:rPr lang="en-US" sz="2000">
                <a:latin typeface="Arial Rounded MT Bold" panose="020F0704030504030204" pitchFamily="34" charset="0"/>
                <a:cs typeface="Ideal Sans Medium" pitchFamily="50" charset="0"/>
              </a:rPr>
              <a:t>Hands On Experiences</a:t>
            </a:r>
          </a:p>
          <a:p>
            <a:r>
              <a:rPr lang="en-US" sz="2000">
                <a:latin typeface="Arial Rounded MT Bold" panose="020F0704030504030204" pitchFamily="34" charset="0"/>
                <a:cs typeface="Ideal Sans Medium" pitchFamily="50" charset="0"/>
              </a:rPr>
              <a:t>Guided Math Instruction (small group)</a:t>
            </a:r>
          </a:p>
          <a:p>
            <a:pPr marL="0" indent="0">
              <a:buNone/>
            </a:pPr>
            <a:endParaRPr lang="en-US" sz="140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705600" y="2133600"/>
            <a:ext cx="4876800" cy="3657600"/>
          </a:xfrm>
          <a:prstGeom prst="rect">
            <a:avLst/>
          </a:prstGeom>
        </p:spPr>
        <p:txBody>
          <a:bodyPr vert="horz" lIns="91440" tIns="45720" rIns="91440" bIns="45720" rtlCol="0" anchor="t">
            <a:normAutofit/>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Science</a:t>
            </a:r>
          </a:p>
          <a:p>
            <a:r>
              <a:rPr lang="en-US" sz="2000">
                <a:latin typeface="Arial Rounded MT Bold" panose="020F0704030504030204" pitchFamily="34" charset="0"/>
                <a:cs typeface="Ideal Sans Medium" pitchFamily="50" charset="0"/>
              </a:rPr>
              <a:t>	Content Knowledge</a:t>
            </a:r>
          </a:p>
          <a:p>
            <a:r>
              <a:rPr lang="en-US" sz="2000">
                <a:latin typeface="Arial Rounded MT Bold" panose="020F0704030504030204" pitchFamily="34" charset="0"/>
                <a:cs typeface="Ideal Sans Medium" pitchFamily="50" charset="0"/>
              </a:rPr>
              <a:t>	Lab (Safety Contracts)</a:t>
            </a:r>
          </a:p>
          <a:p>
            <a:r>
              <a:rPr lang="en-US" sz="2000">
                <a:latin typeface="Arial Rounded MT Bold" panose="020F0704030504030204" pitchFamily="34" charset="0"/>
                <a:cs typeface="Ideal Sans Medium" pitchFamily="50" charset="0"/>
              </a:rPr>
              <a:t>	Real Life Application</a:t>
            </a:r>
          </a:p>
          <a:p>
            <a:pPr marL="0" indent="0">
              <a:buNone/>
            </a:pPr>
            <a:endParaRPr lang="en-US" sz="2000">
              <a:latin typeface="Arial Rounded MT Bold" panose="020F0704030504030204" pitchFamily="34" charset="0"/>
              <a:cs typeface="Ideal Sans Medium" pitchFamily="50" charset="0"/>
            </a:endParaRPr>
          </a:p>
          <a:p>
            <a:pPr marL="0" indent="0">
              <a:buNone/>
            </a:pPr>
            <a:r>
              <a:rPr lang="en-US" sz="2000" u="sng">
                <a:latin typeface="Arial Rounded MT Bold" panose="020F0704030504030204" pitchFamily="34" charset="0"/>
                <a:cs typeface="Ideal Sans Medium" pitchFamily="50" charset="0"/>
              </a:rPr>
              <a:t>-Social Studies</a:t>
            </a:r>
          </a:p>
          <a:p>
            <a:r>
              <a:rPr lang="en-US" sz="2000">
                <a:latin typeface="Arial Rounded MT Bold" panose="020F0704030504030204" pitchFamily="34" charset="0"/>
                <a:cs typeface="Ideal Sans Medium" pitchFamily="50" charset="0"/>
              </a:rPr>
              <a:t>	Community Connections</a:t>
            </a:r>
          </a:p>
        </p:txBody>
      </p:sp>
    </p:spTree>
    <p:extLst>
      <p:ext uri="{BB962C8B-B14F-4D97-AF65-F5344CB8AC3E}">
        <p14:creationId xmlns:p14="http://schemas.microsoft.com/office/powerpoint/2010/main" val="361888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7B66-3352-EA95-551E-BD0265A934F0}"/>
              </a:ext>
            </a:extLst>
          </p:cNvPr>
          <p:cNvSpPr>
            <a:spLocks noGrp="1"/>
          </p:cNvSpPr>
          <p:nvPr>
            <p:ph type="title"/>
          </p:nvPr>
        </p:nvSpPr>
        <p:spPr>
          <a:xfrm>
            <a:off x="1232374" y="480931"/>
            <a:ext cx="9603275" cy="1049235"/>
          </a:xfrm>
        </p:spPr>
        <p:txBody>
          <a:bodyPr>
            <a:normAutofit fontScale="90000"/>
          </a:bodyPr>
          <a:lstStyle/>
          <a:p>
            <a:pPr algn="ctr"/>
            <a:r>
              <a:rPr lang="en-US" sz="7200" b="1" dirty="0">
                <a:solidFill>
                  <a:srgbClr val="0070C0"/>
                </a:solidFill>
              </a:rPr>
              <a:t>STAAR DATES</a:t>
            </a:r>
            <a:endParaRPr lang="en-US" b="1"/>
          </a:p>
        </p:txBody>
      </p:sp>
      <p:sp>
        <p:nvSpPr>
          <p:cNvPr id="3" name="Content Placeholder 2">
            <a:extLst>
              <a:ext uri="{FF2B5EF4-FFF2-40B4-BE49-F238E27FC236}">
                <a16:creationId xmlns:a16="http://schemas.microsoft.com/office/drawing/2014/main" id="{ADBA5015-24CC-D8C0-5E70-C71A15A7B90F}"/>
              </a:ext>
            </a:extLst>
          </p:cNvPr>
          <p:cNvSpPr>
            <a:spLocks noGrp="1"/>
          </p:cNvSpPr>
          <p:nvPr>
            <p:ph idx="1"/>
          </p:nvPr>
        </p:nvSpPr>
        <p:spPr>
          <a:xfrm>
            <a:off x="1201059" y="1973981"/>
            <a:ext cx="9603275" cy="3450613"/>
          </a:xfrm>
        </p:spPr>
        <p:txBody>
          <a:bodyPr>
            <a:normAutofit fontScale="77500" lnSpcReduction="20000"/>
          </a:bodyPr>
          <a:lstStyle/>
          <a:p>
            <a:pPr marL="227965" indent="-227965"/>
            <a:r>
              <a:rPr lang="en-US" sz="4000" dirty="0"/>
              <a:t>Reading:  Wednesday,  April 10th</a:t>
            </a:r>
          </a:p>
          <a:p>
            <a:pPr marL="227965" indent="-227965"/>
            <a:endParaRPr lang="en-US" sz="4000" dirty="0"/>
          </a:p>
          <a:p>
            <a:pPr marL="227965" indent="-227965"/>
            <a:r>
              <a:rPr lang="en-US" sz="4000" dirty="0"/>
              <a:t>Math:  Wednesday,  April 24th</a:t>
            </a:r>
            <a:endParaRPr lang="en-US" dirty="0"/>
          </a:p>
          <a:p>
            <a:pPr marL="227965" indent="-227965"/>
            <a:endParaRPr lang="en-US" sz="4000" dirty="0"/>
          </a:p>
          <a:p>
            <a:pPr marL="0" indent="0">
              <a:buNone/>
            </a:pPr>
            <a:r>
              <a:rPr lang="en-US" sz="4000" dirty="0"/>
              <a:t>Our goals for our 4th graders is to show growth from last year's score to this year's score.</a:t>
            </a:r>
          </a:p>
          <a:p>
            <a:pPr marL="227965" indent="-227965"/>
            <a:endParaRPr lang="en-US" sz="4000" dirty="0"/>
          </a:p>
          <a:p>
            <a:pPr marL="227965" indent="-227965"/>
            <a:endParaRPr lang="en-US" sz="4000" dirty="0"/>
          </a:p>
        </p:txBody>
      </p:sp>
    </p:spTree>
    <p:extLst>
      <p:ext uri="{BB962C8B-B14F-4D97-AF65-F5344CB8AC3E}">
        <p14:creationId xmlns:p14="http://schemas.microsoft.com/office/powerpoint/2010/main" val="16694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898913" y="457201"/>
            <a:ext cx="10394174" cy="1151965"/>
          </a:xfrm>
        </p:spPr>
        <p:txBody>
          <a:bodyPr>
            <a:normAutofit fontScale="90000"/>
          </a:bodyPr>
          <a:lstStyle/>
          <a:p>
            <a:pPr algn="ctr"/>
            <a:r>
              <a:rPr lang="en-US" sz="7200">
                <a:solidFill>
                  <a:srgbClr val="0070C0"/>
                </a:solidFill>
                <a:latin typeface="Amasis MT Pro Black" panose="02040A04050005020304" pitchFamily="18" charset="0"/>
                <a:cs typeface="Ideal Sans Medium" pitchFamily="50" charset="0"/>
              </a:rPr>
              <a:t>Our Daily Schedule</a:t>
            </a:r>
            <a:endParaRPr lang="en-US">
              <a:solidFill>
                <a:srgbClr val="0070C0"/>
              </a:solidFill>
              <a:latin typeface="Amasis MT Pro Black" panose="02040A04050005020304" pitchFamily="18" charset="0"/>
              <a:cs typeface="Ideal Sans Medium" pitchFamily="50" charset="0"/>
            </a:endParaRPr>
          </a:p>
        </p:txBody>
      </p:sp>
      <p:graphicFrame>
        <p:nvGraphicFramePr>
          <p:cNvPr id="3" name="Table 2">
            <a:extLst>
              <a:ext uri="{FF2B5EF4-FFF2-40B4-BE49-F238E27FC236}">
                <a16:creationId xmlns:a16="http://schemas.microsoft.com/office/drawing/2014/main" id="{4E42841E-B065-14E9-7689-BF71AEAD7085}"/>
              </a:ext>
            </a:extLst>
          </p:cNvPr>
          <p:cNvGraphicFramePr>
            <a:graphicFrameLocks noGrp="1"/>
          </p:cNvGraphicFramePr>
          <p:nvPr>
            <p:extLst>
              <p:ext uri="{D42A27DB-BD31-4B8C-83A1-F6EECF244321}">
                <p14:modId xmlns:p14="http://schemas.microsoft.com/office/powerpoint/2010/main" val="4059833662"/>
              </p:ext>
            </p:extLst>
          </p:nvPr>
        </p:nvGraphicFramePr>
        <p:xfrm>
          <a:off x="598293" y="2848602"/>
          <a:ext cx="5195600" cy="2225040"/>
        </p:xfrm>
        <a:graphic>
          <a:graphicData uri="http://schemas.openxmlformats.org/drawingml/2006/table">
            <a:tbl>
              <a:tblPr firstRow="1" bandRow="1">
                <a:tableStyleId>{5940675A-B579-460E-94D1-54222C63F5DA}</a:tableStyleId>
              </a:tblPr>
              <a:tblGrid>
                <a:gridCol w="2597800">
                  <a:extLst>
                    <a:ext uri="{9D8B030D-6E8A-4147-A177-3AD203B41FA5}">
                      <a16:colId xmlns:a16="http://schemas.microsoft.com/office/drawing/2014/main" val="1361069183"/>
                    </a:ext>
                  </a:extLst>
                </a:gridCol>
                <a:gridCol w="2597800">
                  <a:extLst>
                    <a:ext uri="{9D8B030D-6E8A-4147-A177-3AD203B41FA5}">
                      <a16:colId xmlns:a16="http://schemas.microsoft.com/office/drawing/2014/main" val="1065800575"/>
                    </a:ext>
                  </a:extLst>
                </a:gridCol>
              </a:tblGrid>
              <a:tr h="370840">
                <a:tc>
                  <a:txBody>
                    <a:bodyPr/>
                    <a:lstStyle/>
                    <a:p>
                      <a:r>
                        <a:rPr lang="en-US" dirty="0"/>
                        <a:t>7:30</a:t>
                      </a:r>
                    </a:p>
                  </a:txBody>
                  <a:tcPr/>
                </a:tc>
                <a:tc>
                  <a:txBody>
                    <a:bodyPr/>
                    <a:lstStyle/>
                    <a:p>
                      <a:r>
                        <a:rPr lang="en-US" dirty="0"/>
                        <a:t>Morning meeting</a:t>
                      </a:r>
                    </a:p>
                  </a:txBody>
                  <a:tcPr/>
                </a:tc>
                <a:extLst>
                  <a:ext uri="{0D108BD9-81ED-4DB2-BD59-A6C34878D82A}">
                    <a16:rowId xmlns:a16="http://schemas.microsoft.com/office/drawing/2014/main" val="3716054335"/>
                  </a:ext>
                </a:extLst>
              </a:tr>
              <a:tr h="370840">
                <a:tc>
                  <a:txBody>
                    <a:bodyPr/>
                    <a:lstStyle/>
                    <a:p>
                      <a:r>
                        <a:rPr lang="en-US" dirty="0"/>
                        <a:t>7:45</a:t>
                      </a:r>
                    </a:p>
                  </a:txBody>
                  <a:tcPr/>
                </a:tc>
                <a:tc>
                  <a:txBody>
                    <a:bodyPr/>
                    <a:lstStyle/>
                    <a:p>
                      <a:r>
                        <a:rPr lang="en-US" dirty="0"/>
                        <a:t>Writing</a:t>
                      </a:r>
                    </a:p>
                  </a:txBody>
                  <a:tcPr/>
                </a:tc>
                <a:extLst>
                  <a:ext uri="{0D108BD9-81ED-4DB2-BD59-A6C34878D82A}">
                    <a16:rowId xmlns:a16="http://schemas.microsoft.com/office/drawing/2014/main" val="3994440966"/>
                  </a:ext>
                </a:extLst>
              </a:tr>
              <a:tr h="370840">
                <a:tc>
                  <a:txBody>
                    <a:bodyPr/>
                    <a:lstStyle/>
                    <a:p>
                      <a:r>
                        <a:rPr lang="en-US" dirty="0"/>
                        <a:t>8:30</a:t>
                      </a:r>
                    </a:p>
                  </a:txBody>
                  <a:tcPr/>
                </a:tc>
                <a:tc>
                  <a:txBody>
                    <a:bodyPr/>
                    <a:lstStyle/>
                    <a:p>
                      <a:r>
                        <a:rPr lang="en-US" dirty="0"/>
                        <a:t>Reading</a:t>
                      </a:r>
                    </a:p>
                  </a:txBody>
                  <a:tcPr/>
                </a:tc>
                <a:extLst>
                  <a:ext uri="{0D108BD9-81ED-4DB2-BD59-A6C34878D82A}">
                    <a16:rowId xmlns:a16="http://schemas.microsoft.com/office/drawing/2014/main" val="775974335"/>
                  </a:ext>
                </a:extLst>
              </a:tr>
              <a:tr h="370840">
                <a:tc>
                  <a:txBody>
                    <a:bodyPr/>
                    <a:lstStyle/>
                    <a:p>
                      <a:r>
                        <a:rPr lang="en-US" dirty="0"/>
                        <a:t>8:55</a:t>
                      </a:r>
                    </a:p>
                  </a:txBody>
                  <a:tcPr/>
                </a:tc>
                <a:tc>
                  <a:txBody>
                    <a:bodyPr/>
                    <a:lstStyle/>
                    <a:p>
                      <a:r>
                        <a:rPr lang="en-US" dirty="0"/>
                        <a:t>Specials</a:t>
                      </a:r>
                    </a:p>
                  </a:txBody>
                  <a:tcPr/>
                </a:tc>
                <a:extLst>
                  <a:ext uri="{0D108BD9-81ED-4DB2-BD59-A6C34878D82A}">
                    <a16:rowId xmlns:a16="http://schemas.microsoft.com/office/drawing/2014/main" val="3754556096"/>
                  </a:ext>
                </a:extLst>
              </a:tr>
              <a:tr h="370840">
                <a:tc>
                  <a:txBody>
                    <a:bodyPr/>
                    <a:lstStyle/>
                    <a:p>
                      <a:r>
                        <a:rPr lang="en-US"/>
                        <a:t>9:45</a:t>
                      </a:r>
                    </a:p>
                  </a:txBody>
                  <a:tcPr/>
                </a:tc>
                <a:tc>
                  <a:txBody>
                    <a:bodyPr/>
                    <a:lstStyle/>
                    <a:p>
                      <a:r>
                        <a:rPr lang="en-US" dirty="0"/>
                        <a:t>Reading</a:t>
                      </a:r>
                    </a:p>
                  </a:txBody>
                  <a:tcPr/>
                </a:tc>
                <a:extLst>
                  <a:ext uri="{0D108BD9-81ED-4DB2-BD59-A6C34878D82A}">
                    <a16:rowId xmlns:a16="http://schemas.microsoft.com/office/drawing/2014/main" val="713203382"/>
                  </a:ext>
                </a:extLst>
              </a:tr>
              <a:tr h="370840">
                <a:tc>
                  <a:txBody>
                    <a:bodyPr/>
                    <a:lstStyle/>
                    <a:p>
                      <a:r>
                        <a:rPr lang="en-US"/>
                        <a:t>10:35</a:t>
                      </a:r>
                    </a:p>
                  </a:txBody>
                  <a:tcPr/>
                </a:tc>
                <a:tc>
                  <a:txBody>
                    <a:bodyPr/>
                    <a:lstStyle/>
                    <a:p>
                      <a:r>
                        <a:rPr lang="en-US" dirty="0"/>
                        <a:t>Social Studies</a:t>
                      </a:r>
                    </a:p>
                  </a:txBody>
                  <a:tcPr/>
                </a:tc>
                <a:extLst>
                  <a:ext uri="{0D108BD9-81ED-4DB2-BD59-A6C34878D82A}">
                    <a16:rowId xmlns:a16="http://schemas.microsoft.com/office/drawing/2014/main" val="924090385"/>
                  </a:ext>
                </a:extLst>
              </a:tr>
            </a:tbl>
          </a:graphicData>
        </a:graphic>
      </p:graphicFrame>
      <p:graphicFrame>
        <p:nvGraphicFramePr>
          <p:cNvPr id="4" name="Table 3">
            <a:extLst>
              <a:ext uri="{FF2B5EF4-FFF2-40B4-BE49-F238E27FC236}">
                <a16:creationId xmlns:a16="http://schemas.microsoft.com/office/drawing/2014/main" id="{099AF294-800C-C315-2FA3-A133233ECB4E}"/>
              </a:ext>
            </a:extLst>
          </p:cNvPr>
          <p:cNvGraphicFramePr>
            <a:graphicFrameLocks noGrp="1"/>
          </p:cNvGraphicFramePr>
          <p:nvPr>
            <p:extLst>
              <p:ext uri="{D42A27DB-BD31-4B8C-83A1-F6EECF244321}">
                <p14:modId xmlns:p14="http://schemas.microsoft.com/office/powerpoint/2010/main" val="2318985797"/>
              </p:ext>
            </p:extLst>
          </p:nvPr>
        </p:nvGraphicFramePr>
        <p:xfrm>
          <a:off x="6214970" y="2848601"/>
          <a:ext cx="5195600" cy="2225040"/>
        </p:xfrm>
        <a:graphic>
          <a:graphicData uri="http://schemas.openxmlformats.org/drawingml/2006/table">
            <a:tbl>
              <a:tblPr firstRow="1" bandRow="1">
                <a:tableStyleId>{5940675A-B579-460E-94D1-54222C63F5DA}</a:tableStyleId>
              </a:tblPr>
              <a:tblGrid>
                <a:gridCol w="2597800">
                  <a:extLst>
                    <a:ext uri="{9D8B030D-6E8A-4147-A177-3AD203B41FA5}">
                      <a16:colId xmlns:a16="http://schemas.microsoft.com/office/drawing/2014/main" val="1361069183"/>
                    </a:ext>
                  </a:extLst>
                </a:gridCol>
                <a:gridCol w="2597800">
                  <a:extLst>
                    <a:ext uri="{9D8B030D-6E8A-4147-A177-3AD203B41FA5}">
                      <a16:colId xmlns:a16="http://schemas.microsoft.com/office/drawing/2014/main" val="1065800575"/>
                    </a:ext>
                  </a:extLst>
                </a:gridCol>
              </a:tblGrid>
              <a:tr h="370840">
                <a:tc>
                  <a:txBody>
                    <a:bodyPr/>
                    <a:lstStyle/>
                    <a:p>
                      <a:r>
                        <a:rPr lang="en-US" dirty="0"/>
                        <a:t>11:00 </a:t>
                      </a:r>
                    </a:p>
                  </a:txBody>
                  <a:tcPr/>
                </a:tc>
                <a:tc>
                  <a:txBody>
                    <a:bodyPr/>
                    <a:lstStyle/>
                    <a:p>
                      <a:r>
                        <a:rPr lang="en-US" dirty="0"/>
                        <a:t>Dolphin Time</a:t>
                      </a:r>
                    </a:p>
                  </a:txBody>
                  <a:tcPr/>
                </a:tc>
                <a:extLst>
                  <a:ext uri="{0D108BD9-81ED-4DB2-BD59-A6C34878D82A}">
                    <a16:rowId xmlns:a16="http://schemas.microsoft.com/office/drawing/2014/main" val="3716054335"/>
                  </a:ext>
                </a:extLst>
              </a:tr>
              <a:tr h="370840">
                <a:tc>
                  <a:txBody>
                    <a:bodyPr/>
                    <a:lstStyle/>
                    <a:p>
                      <a:r>
                        <a:rPr lang="en-US" dirty="0"/>
                        <a:t>11:30</a:t>
                      </a:r>
                    </a:p>
                  </a:txBody>
                  <a:tcPr/>
                </a:tc>
                <a:tc>
                  <a:txBody>
                    <a:bodyPr/>
                    <a:lstStyle/>
                    <a:p>
                      <a:r>
                        <a:rPr lang="en-US" dirty="0"/>
                        <a:t>Recess</a:t>
                      </a:r>
                    </a:p>
                  </a:txBody>
                  <a:tcPr/>
                </a:tc>
                <a:extLst>
                  <a:ext uri="{0D108BD9-81ED-4DB2-BD59-A6C34878D82A}">
                    <a16:rowId xmlns:a16="http://schemas.microsoft.com/office/drawing/2014/main" val="3994440966"/>
                  </a:ext>
                </a:extLst>
              </a:tr>
              <a:tr h="370840">
                <a:tc>
                  <a:txBody>
                    <a:bodyPr/>
                    <a:lstStyle/>
                    <a:p>
                      <a:r>
                        <a:rPr lang="en-US" dirty="0"/>
                        <a:t>12:00</a:t>
                      </a:r>
                    </a:p>
                  </a:txBody>
                  <a:tcPr/>
                </a:tc>
                <a:tc>
                  <a:txBody>
                    <a:bodyPr/>
                    <a:lstStyle/>
                    <a:p>
                      <a:r>
                        <a:rPr lang="en-US" dirty="0"/>
                        <a:t>Lunch</a:t>
                      </a:r>
                    </a:p>
                  </a:txBody>
                  <a:tcPr/>
                </a:tc>
                <a:extLst>
                  <a:ext uri="{0D108BD9-81ED-4DB2-BD59-A6C34878D82A}">
                    <a16:rowId xmlns:a16="http://schemas.microsoft.com/office/drawing/2014/main" val="775974335"/>
                  </a:ext>
                </a:extLst>
              </a:tr>
              <a:tr h="370840">
                <a:tc>
                  <a:txBody>
                    <a:bodyPr/>
                    <a:lstStyle/>
                    <a:p>
                      <a:r>
                        <a:rPr lang="en-US" dirty="0"/>
                        <a:t>12:30</a:t>
                      </a:r>
                    </a:p>
                  </a:txBody>
                  <a:tcPr/>
                </a:tc>
                <a:tc>
                  <a:txBody>
                    <a:bodyPr/>
                    <a:lstStyle/>
                    <a:p>
                      <a:r>
                        <a:rPr lang="en-US" dirty="0"/>
                        <a:t>Math</a:t>
                      </a:r>
                    </a:p>
                  </a:txBody>
                  <a:tcPr/>
                </a:tc>
                <a:extLst>
                  <a:ext uri="{0D108BD9-81ED-4DB2-BD59-A6C34878D82A}">
                    <a16:rowId xmlns:a16="http://schemas.microsoft.com/office/drawing/2014/main" val="3754556096"/>
                  </a:ext>
                </a:extLst>
              </a:tr>
              <a:tr h="370840">
                <a:tc>
                  <a:txBody>
                    <a:bodyPr/>
                    <a:lstStyle/>
                    <a:p>
                      <a:r>
                        <a:rPr lang="en-US" dirty="0"/>
                        <a:t>2:00</a:t>
                      </a:r>
                    </a:p>
                  </a:txBody>
                  <a:tcPr/>
                </a:tc>
                <a:tc>
                  <a:txBody>
                    <a:bodyPr/>
                    <a:lstStyle/>
                    <a:p>
                      <a:r>
                        <a:rPr lang="en-US" dirty="0"/>
                        <a:t>Science</a:t>
                      </a:r>
                    </a:p>
                  </a:txBody>
                  <a:tcPr/>
                </a:tc>
                <a:extLst>
                  <a:ext uri="{0D108BD9-81ED-4DB2-BD59-A6C34878D82A}">
                    <a16:rowId xmlns:a16="http://schemas.microsoft.com/office/drawing/2014/main" val="713203382"/>
                  </a:ext>
                </a:extLst>
              </a:tr>
              <a:tr h="370840">
                <a:tc>
                  <a:txBody>
                    <a:bodyPr/>
                    <a:lstStyle/>
                    <a:p>
                      <a:r>
                        <a:rPr lang="en-US" dirty="0"/>
                        <a:t>3:00</a:t>
                      </a:r>
                    </a:p>
                  </a:txBody>
                  <a:tcPr/>
                </a:tc>
                <a:tc>
                  <a:txBody>
                    <a:bodyPr/>
                    <a:lstStyle/>
                    <a:p>
                      <a:r>
                        <a:rPr lang="en-US" dirty="0"/>
                        <a:t>Pack up / Dismiss</a:t>
                      </a:r>
                    </a:p>
                  </a:txBody>
                  <a:tcPr/>
                </a:tc>
                <a:extLst>
                  <a:ext uri="{0D108BD9-81ED-4DB2-BD59-A6C34878D82A}">
                    <a16:rowId xmlns:a16="http://schemas.microsoft.com/office/drawing/2014/main" val="924090385"/>
                  </a:ext>
                </a:extLst>
              </a:tr>
            </a:tbl>
          </a:graphicData>
        </a:graphic>
      </p:graphicFrame>
    </p:spTree>
    <p:extLst>
      <p:ext uri="{BB962C8B-B14F-4D97-AF65-F5344CB8AC3E}">
        <p14:creationId xmlns:p14="http://schemas.microsoft.com/office/powerpoint/2010/main" val="28609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5600"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
        <p:nvSpPr>
          <p:cNvPr id="3" name="TextBox 2">
            <a:extLst>
              <a:ext uri="{FF2B5EF4-FFF2-40B4-BE49-F238E27FC236}">
                <a16:creationId xmlns:a16="http://schemas.microsoft.com/office/drawing/2014/main" id="{3DD00FF5-2561-51FB-CE50-FEB6DCC01929}"/>
              </a:ext>
            </a:extLst>
          </p:cNvPr>
          <p:cNvSpPr txBox="1"/>
          <p:nvPr/>
        </p:nvSpPr>
        <p:spPr>
          <a:xfrm>
            <a:off x="1096818" y="2294659"/>
            <a:ext cx="979920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Students are expected to write their homework in their</a:t>
            </a:r>
            <a:r>
              <a:rPr lang="en-US" sz="2800"/>
              <a:t> agenda every morning.</a:t>
            </a:r>
            <a:endParaRPr lang="en-US" sz="2800" dirty="0"/>
          </a:p>
          <a:p>
            <a:pPr marL="285750" indent="-285750">
              <a:buFont typeface="Arial"/>
              <a:buChar char="•"/>
            </a:pPr>
            <a:r>
              <a:rPr lang="en-US" sz="2800" dirty="0"/>
              <a:t>They will have math </a:t>
            </a:r>
            <a:r>
              <a:rPr lang="en-US" sz="2800"/>
              <a:t>homework Monday-Thursday</a:t>
            </a:r>
            <a:endParaRPr lang="en-US" sz="2800" dirty="0"/>
          </a:p>
          <a:p>
            <a:pPr marL="285750" indent="-285750">
              <a:buFont typeface="Arial"/>
              <a:buChar char="•"/>
            </a:pPr>
            <a:r>
              <a:rPr lang="en-US" sz="2800" dirty="0"/>
              <a:t>Every week, students are expected to complete 5 </a:t>
            </a:r>
            <a:r>
              <a:rPr lang="en-US" sz="2800" err="1"/>
              <a:t>Dreambox</a:t>
            </a:r>
            <a:r>
              <a:rPr lang="en-US" sz="2800" dirty="0"/>
              <a:t> lessons and 5 Reading Plus lessons. They have time to do so in class, but if they do not finish, this should be done at home. </a:t>
            </a:r>
          </a:p>
          <a:p>
            <a:pPr marL="285750" indent="-285750">
              <a:buFont typeface="Arial"/>
              <a:buChar char="•"/>
            </a:pPr>
            <a:r>
              <a:rPr lang="en-US" sz="2800" dirty="0"/>
              <a:t>Check your student's agenda for any additional homework. </a:t>
            </a:r>
          </a:p>
        </p:txBody>
      </p:sp>
    </p:spTree>
    <p:extLst>
      <p:ext uri="{BB962C8B-B14F-4D97-AF65-F5344CB8AC3E}">
        <p14:creationId xmlns:p14="http://schemas.microsoft.com/office/powerpoint/2010/main" val="651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8739"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2024283" y="4663112"/>
            <a:ext cx="8634824" cy="1575055"/>
          </a:xfrm>
        </p:spPr>
        <p:txBody>
          <a:bodyPr vert="horz" lIns="91440" tIns="45720" rIns="91440" bIns="0" rtlCol="0" anchor="b">
            <a:normAutofit/>
          </a:bodyPr>
          <a:lstStyle/>
          <a:p>
            <a:pPr algn="ctr" defTabSz="914400"/>
            <a:r>
              <a:rPr lang="en-US" sz="1700"/>
              <a:t>Class Link: Free to LCISD Students (www.lcisd.org)</a:t>
            </a:r>
            <a:br>
              <a:rPr lang="en-US" sz="1700"/>
            </a:br>
            <a:r>
              <a:rPr lang="en-US" sz="1700"/>
              <a:t>Many programs are available to use at home to enrich learning!</a:t>
            </a:r>
            <a:br>
              <a:rPr lang="en-US" sz="1700">
                <a:sym typeface="Wingdings" panose="05000000000000000000" pitchFamily="2" charset="2"/>
              </a:rPr>
            </a:br>
            <a:r>
              <a:rPr lang="en-US" sz="1700">
                <a:sym typeface="Wingdings" panose="05000000000000000000" pitchFamily="2" charset="2"/>
              </a:rPr>
              <a:t>Please encourage your children to use typing club to practice keyboarding. This will help with online testing. THANK YOU! </a:t>
            </a:r>
            <a:br>
              <a:rPr lang="en-US" sz="1700">
                <a:sym typeface="Wingdings" panose="05000000000000000000" pitchFamily="2" charset="2"/>
              </a:rPr>
            </a:br>
            <a:endParaRPr lang="en-US" sz="1700"/>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6035" y="323839"/>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5325" y="822146"/>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7209"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5023" y="1883261"/>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7854"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41594"/>
            <a:ext cx="955378" cy="1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7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7971" y="2133601"/>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 math learning environment that </a:t>
            </a:r>
            <a:r>
              <a:rPr lang="en-US" sz="1750" b="1">
                <a:solidFill>
                  <a:srgbClr val="B71E42"/>
                </a:solidFill>
                <a:latin typeface="Arial Rounded MT Bold" panose="020F0704030504030204" pitchFamily="34" charset="0"/>
              </a:rPr>
              <a:t>adapts to</a:t>
            </a:r>
            <a:r>
              <a:rPr lang="en-US" sz="1750">
                <a:solidFill>
                  <a:srgbClr val="B71E42"/>
                </a:solidFill>
                <a:latin typeface="Arial Rounded MT Bold" panose="020F0704030504030204" pitchFamily="34" charset="0"/>
              </a:rPr>
              <a:t> your </a:t>
            </a:r>
            <a:r>
              <a:rPr lang="en-US" sz="1750" b="1">
                <a:solidFill>
                  <a:srgbClr val="B71E42"/>
                </a:solidFill>
                <a:latin typeface="Arial Rounded MT Bold" panose="020F0704030504030204" pitchFamily="34" charset="0"/>
              </a:rPr>
              <a:t>student’s needs</a:t>
            </a:r>
            <a:r>
              <a:rPr lang="en-US" sz="1750">
                <a:solidFill>
                  <a:srgbClr val="B71E42"/>
                </a:solidFill>
                <a:latin typeface="Arial Rounded MT Bold" panose="020F0704030504030204" pitchFamily="34" charset="0"/>
              </a:rPr>
              <a:t>.</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a:solidFill>
                  <a:srgbClr val="B71E42"/>
                </a:solidFill>
                <a:latin typeface="Arial Rounded MT Bold" panose="020F0704030504030204" pitchFamily="34" charset="0"/>
              </a:rPr>
              <a:t>Students see practice </a:t>
            </a:r>
            <a:r>
              <a:rPr lang="en-US" sz="1750" b="1">
                <a:solidFill>
                  <a:srgbClr val="B71E42"/>
                </a:solidFill>
                <a:latin typeface="Arial Rounded MT Bold" panose="020F0704030504030204" pitchFamily="34" charset="0"/>
              </a:rPr>
              <a:t>units and lessons dependent</a:t>
            </a:r>
            <a:r>
              <a:rPr lang="en-US" sz="1750">
                <a:solidFill>
                  <a:srgbClr val="B71E42"/>
                </a:solidFill>
                <a:latin typeface="Arial Rounded MT Bold" panose="020F0704030504030204" pitchFamily="34" charset="0"/>
              </a:rPr>
              <a:t> on how they perform on assessments.</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heavily incorporates </a:t>
            </a:r>
            <a:r>
              <a:rPr lang="en-US" sz="1750" b="1">
                <a:solidFill>
                  <a:srgbClr val="B71E42"/>
                </a:solidFill>
                <a:latin typeface="Arial Rounded MT Bold" panose="020F0704030504030204" pitchFamily="34" charset="0"/>
              </a:rPr>
              <a:t>manipulatives</a:t>
            </a:r>
            <a:r>
              <a:rPr lang="en-US" sz="1750">
                <a:solidFill>
                  <a:srgbClr val="B71E42"/>
                </a:solidFill>
                <a:latin typeface="Arial Rounded MT Bold" panose="020F0704030504030204" pitchFamily="34" charset="0"/>
              </a:rPr>
              <a:t>. </a:t>
            </a:r>
            <a:endParaRPr lang="en-US" sz="1750">
              <a:solidFill>
                <a:srgbClr val="B71E42"/>
              </a:solidFill>
              <a:latin typeface="Arial Rounded MT Bold" panose="020F0704030504030204" pitchFamily="34" charset="0"/>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7971"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panose="020F0704030504030204" pitchFamily="34" charset="0"/>
              </a:rPr>
              <a:t>Since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t>
            </a:r>
            <a:r>
              <a:rPr lang="en-US" sz="1750" b="1">
                <a:solidFill>
                  <a:srgbClr val="B71E42"/>
                </a:solidFill>
                <a:latin typeface="Arial Rounded MT Bold" panose="020F0704030504030204" pitchFamily="34" charset="0"/>
              </a:rPr>
              <a:t>adaptive</a:t>
            </a:r>
            <a:r>
              <a:rPr lang="en-US" sz="1750">
                <a:solidFill>
                  <a:srgbClr val="B71E42"/>
                </a:solidFill>
                <a:latin typeface="Arial Rounded MT Bold" panose="020F0704030504030204" pitchFamily="34" charset="0"/>
              </a:rPr>
              <a:t>, teachers have little control over what unit students are working on.</a:t>
            </a:r>
          </a:p>
          <a:p>
            <a:pPr marL="342900" indent="-342900">
              <a:lnSpc>
                <a:spcPts val="2800"/>
              </a:lnSpc>
            </a:pPr>
            <a:r>
              <a:rPr lang="en-US" sz="1750">
                <a:solidFill>
                  <a:srgbClr val="B71E42"/>
                </a:solidFill>
                <a:latin typeface="Arial Rounded MT Bold" panose="020F0704030504030204" pitchFamily="34" charset="0"/>
              </a:rPr>
              <a:t>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a:t>
            </a:r>
            <a:r>
              <a:rPr lang="en-US" sz="1750" b="1">
                <a:solidFill>
                  <a:srgbClr val="B71E42"/>
                </a:solidFill>
                <a:latin typeface="Arial Rounded MT Bold" panose="020F0704030504030204" pitchFamily="34" charset="0"/>
              </a:rPr>
              <a:t>decides what skills</a:t>
            </a:r>
            <a:r>
              <a:rPr lang="en-US" sz="1750">
                <a:solidFill>
                  <a:srgbClr val="B71E42"/>
                </a:solidFill>
                <a:latin typeface="Arial Rounded MT Bold" panose="020F0704030504030204" pitchFamily="34" charset="0"/>
              </a:rPr>
              <a:t> your student needs to practice and when they are ready for new lessons.</a:t>
            </a:r>
            <a:endParaRPr lang="en-US" sz="1750">
              <a:solidFill>
                <a:srgbClr val="B71E42"/>
              </a:solidFill>
              <a:latin typeface="Arial Rounded MT Bold" panose="020F0704030504030204" pitchFamily="34" charset="0"/>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4200" y="457201"/>
            <a:ext cx="6167210" cy="1049235"/>
          </a:xfrm>
        </p:spPr>
        <p:txBody>
          <a:bodyPr>
            <a:normAutofit/>
          </a:bodyPr>
          <a:lstStyle/>
          <a:p>
            <a:r>
              <a:rPr lang="en-US" sz="6600" err="1">
                <a:solidFill>
                  <a:srgbClr val="0070C0"/>
                </a:solidFill>
                <a:latin typeface="Amasis MT Pro Black" panose="02040A04050005020304" pitchFamily="18" charset="0"/>
                <a:ea typeface="Calibri Light"/>
                <a:cs typeface="Calibri Light"/>
              </a:rPr>
              <a:t>Dreambox</a:t>
            </a:r>
            <a:endParaRPr lang="en-US" sz="400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7400"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6218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8558" y="609601"/>
            <a:ext cx="10401443" cy="1143000"/>
          </a:xfrm>
        </p:spPr>
        <p:txBody>
          <a:bodyPr>
            <a:normAutofit fontScale="90000"/>
          </a:bodyPr>
          <a:lstStyle/>
          <a:p>
            <a:pPr algn="ctr"/>
            <a:r>
              <a:rPr lang="en-US" sz="4800">
                <a:solidFill>
                  <a:srgbClr val="0070C0"/>
                </a:solidFill>
                <a:latin typeface="Amasis MT Pro Black" panose="02040A04050005020304" pitchFamily="18" charset="0"/>
                <a:ea typeface="Calibri Light"/>
                <a:cs typeface="Calibri Light"/>
              </a:rPr>
              <a:t>District/ campus Expectation</a:t>
            </a:r>
            <a:endParaRPr lang="en-US" sz="480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9957" y="2362200"/>
            <a:ext cx="10401443" cy="3680464"/>
          </a:xfrm>
        </p:spPr>
        <p:txBody>
          <a:bodyPr>
            <a:normAutofit/>
          </a:bodyPr>
          <a:lstStyle/>
          <a:p>
            <a:pPr marL="0" indent="0" algn="ctr">
              <a:buNone/>
            </a:pPr>
            <a:r>
              <a:rPr lang="en-US" sz="3200">
                <a:ea typeface="+mn-lt"/>
                <a:cs typeface="+mn-lt"/>
              </a:rPr>
              <a:t>FOR STUDENTS TO MAKE PROGRESS</a:t>
            </a:r>
          </a:p>
          <a:p>
            <a:pPr marL="0" indent="0" algn="ctr">
              <a:buNone/>
            </a:pPr>
            <a:r>
              <a:rPr lang="en-US" sz="3200">
                <a:ea typeface="+mn-lt"/>
                <a:cs typeface="+mn-lt"/>
              </a:rPr>
              <a:t> IT IS RECOMMENDED THAT STUDENTS </a:t>
            </a:r>
          </a:p>
          <a:p>
            <a:pPr marL="0" indent="0" algn="ctr">
              <a:buNone/>
            </a:pPr>
            <a:r>
              <a:rPr lang="en-US" sz="3200">
                <a:highlight>
                  <a:srgbClr val="FFFF00"/>
                </a:highlight>
                <a:ea typeface="+mn-lt"/>
                <a:cs typeface="+mn-lt"/>
              </a:rPr>
              <a:t>COMPLETE 5 LESSONS PER WEEK. </a:t>
            </a:r>
            <a:endParaRPr lang="en-US" sz="3200">
              <a:highlight>
                <a:srgbClr val="FFFF00"/>
              </a:highlight>
            </a:endParaRPr>
          </a:p>
          <a:p>
            <a:pPr marL="227965" indent="-227965"/>
            <a:endParaRPr lang="en-US" sz="160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3000" y="409248"/>
            <a:ext cx="10394174" cy="1158140"/>
          </a:xfrm>
        </p:spPr>
        <p:txBody>
          <a:bodyPr>
            <a:normAutofit fontScale="90000"/>
          </a:bodyPr>
          <a:lstStyle/>
          <a:p>
            <a:r>
              <a:rPr lang="en-US" sz="5400" u="sng">
                <a:solidFill>
                  <a:srgbClr val="0070C0"/>
                </a:solidFill>
                <a:latin typeface="Amasis MT Pro Black" panose="02040A04050005020304" pitchFamily="18" charset="0"/>
                <a:ea typeface="+mj-lt"/>
                <a:cs typeface="+mj-lt"/>
              </a:rPr>
              <a:t>How To Access </a:t>
            </a:r>
            <a:r>
              <a:rPr lang="en-US" sz="5400" u="sng" err="1">
                <a:solidFill>
                  <a:srgbClr val="0070C0"/>
                </a:solidFill>
                <a:latin typeface="Amasis MT Pro Black" panose="02040A04050005020304" pitchFamily="18" charset="0"/>
                <a:ea typeface="+mj-lt"/>
                <a:cs typeface="+mj-lt"/>
              </a:rPr>
              <a:t>Dreambox</a:t>
            </a:r>
            <a:endParaRPr lang="en-US" sz="5400" u="sng">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7210" y="1960374"/>
            <a:ext cx="5408790" cy="3311189"/>
          </a:xfrm>
        </p:spPr>
        <p:txBody>
          <a:bodyPr>
            <a:normAutofit/>
          </a:bodyPr>
          <a:lstStyle/>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To access on a PC, </a:t>
            </a:r>
          </a:p>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your student needs to log in to </a:t>
            </a:r>
            <a:r>
              <a:rPr lang="en-US" sz="2000" err="1">
                <a:solidFill>
                  <a:srgbClr val="B71E42"/>
                </a:solidFill>
                <a:latin typeface="Arial Rounded MT Bold" panose="020F0704030504030204" pitchFamily="34" charset="0"/>
                <a:ea typeface="+mn-lt"/>
                <a:cs typeface="+mn-lt"/>
              </a:rPr>
              <a:t>Classlink</a:t>
            </a:r>
            <a:r>
              <a:rPr lang="en-US" sz="2000">
                <a:solidFill>
                  <a:srgbClr val="B71E42"/>
                </a:solidFill>
                <a:latin typeface="Arial Rounded MT Bold" panose="020F0704030504030204" pitchFamily="34" charset="0"/>
                <a:ea typeface="+mn-lt"/>
                <a:cs typeface="+mn-lt"/>
              </a:rPr>
              <a:t> and click on the </a:t>
            </a:r>
            <a:r>
              <a:rPr lang="en-US" sz="2000" err="1">
                <a:solidFill>
                  <a:srgbClr val="B71E42"/>
                </a:solidFill>
                <a:latin typeface="Arial Rounded MT Bold" panose="020F0704030504030204" pitchFamily="34" charset="0"/>
                <a:ea typeface="+mn-lt"/>
                <a:cs typeface="+mn-lt"/>
              </a:rPr>
              <a:t>Dreambox</a:t>
            </a:r>
            <a:r>
              <a:rPr lang="en-US" sz="2000">
                <a:solidFill>
                  <a:srgbClr val="B71E42"/>
                </a:solidFill>
                <a:latin typeface="Arial Rounded MT Bold" panose="020F0704030504030204" pitchFamily="34" charset="0"/>
                <a:ea typeface="+mn-lt"/>
                <a:cs typeface="+mn-lt"/>
              </a:rPr>
              <a:t> icon. </a:t>
            </a:r>
          </a:p>
          <a:p>
            <a:pPr marL="227965" indent="-227965"/>
            <a:endParaRPr lang="en-US" sz="175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4046"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2023" y="1905001"/>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To access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on an iPad,</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 </a:t>
            </a:r>
            <a:r>
              <a:rPr lang="en-US" sz="1750">
                <a:solidFill>
                  <a:srgbClr val="B71E42"/>
                </a:solidFill>
                <a:highlight>
                  <a:srgbClr val="FFFF00"/>
                </a:highlight>
                <a:latin typeface="Arial Rounded MT Bold" panose="020F0704030504030204" pitchFamily="34" charset="0"/>
                <a:ea typeface="+mn-lt"/>
                <a:cs typeface="+mn-lt"/>
              </a:rPr>
              <a:t>download the </a:t>
            </a:r>
            <a:r>
              <a:rPr lang="en-US" sz="1750" err="1">
                <a:solidFill>
                  <a:srgbClr val="B71E42"/>
                </a:solidFill>
                <a:highlight>
                  <a:srgbClr val="FFFF00"/>
                </a:highlight>
                <a:latin typeface="Arial Rounded MT Bold" panose="020F0704030504030204" pitchFamily="34" charset="0"/>
                <a:ea typeface="+mn-lt"/>
                <a:cs typeface="+mn-lt"/>
              </a:rPr>
              <a:t>Classlink</a:t>
            </a:r>
            <a:r>
              <a:rPr lang="en-US" sz="1750">
                <a:solidFill>
                  <a:srgbClr val="B71E42"/>
                </a:solidFill>
                <a:highlight>
                  <a:srgbClr val="FFFF00"/>
                </a:highlight>
                <a:latin typeface="Arial Rounded MT Bold" panose="020F0704030504030204" pitchFamily="34" charset="0"/>
                <a:ea typeface="+mn-lt"/>
                <a:cs typeface="+mn-lt"/>
              </a:rPr>
              <a:t> app </a:t>
            </a:r>
            <a:r>
              <a:rPr lang="en-US" sz="1750" b="1">
                <a:solidFill>
                  <a:srgbClr val="B71E42"/>
                </a:solidFill>
                <a:highlight>
                  <a:srgbClr val="FFFF00"/>
                </a:highlight>
                <a:latin typeface="Arial Rounded MT Bold" panose="020F0704030504030204" pitchFamily="34" charset="0"/>
                <a:ea typeface="+mn-lt"/>
                <a:cs typeface="+mn-lt"/>
              </a:rPr>
              <a:t>and</a:t>
            </a:r>
            <a:r>
              <a:rPr lang="en-US" sz="1750">
                <a:solidFill>
                  <a:srgbClr val="B71E42"/>
                </a:solidFill>
                <a:highlight>
                  <a:srgbClr val="FFFF00"/>
                </a:highlight>
                <a:latin typeface="Arial Rounded MT Bold" panose="020F0704030504030204" pitchFamily="34" charset="0"/>
                <a:ea typeface="+mn-lt"/>
                <a:cs typeface="+mn-lt"/>
              </a:rPr>
              <a:t> the </a:t>
            </a:r>
            <a:r>
              <a:rPr lang="en-US" sz="1750" err="1">
                <a:solidFill>
                  <a:srgbClr val="B71E42"/>
                </a:solidFill>
                <a:highlight>
                  <a:srgbClr val="FFFF00"/>
                </a:highlight>
                <a:latin typeface="Arial Rounded MT Bold" panose="020F0704030504030204" pitchFamily="34" charset="0"/>
                <a:ea typeface="+mn-lt"/>
                <a:cs typeface="+mn-lt"/>
              </a:rPr>
              <a:t>Dreambox</a:t>
            </a:r>
            <a:r>
              <a:rPr lang="en-US" sz="1750">
                <a:solidFill>
                  <a:srgbClr val="B71E42"/>
                </a:solidFill>
                <a:highlight>
                  <a:srgbClr val="FFFF00"/>
                </a:highlight>
                <a:latin typeface="Arial Rounded MT Bold" panose="020F0704030504030204" pitchFamily="34" charset="0"/>
                <a:ea typeface="+mn-lt"/>
                <a:cs typeface="+mn-lt"/>
              </a:rPr>
              <a:t> app.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Login the </a:t>
            </a:r>
            <a:r>
              <a:rPr lang="en-US" sz="1750" err="1">
                <a:solidFill>
                  <a:srgbClr val="B71E42"/>
                </a:solidFill>
                <a:latin typeface="Arial Rounded MT Bold" panose="020F0704030504030204" pitchFamily="34" charset="0"/>
                <a:ea typeface="+mn-lt"/>
                <a:cs typeface="+mn-lt"/>
              </a:rPr>
              <a:t>Classlink</a:t>
            </a:r>
            <a:r>
              <a:rPr lang="en-US" sz="1750">
                <a:solidFill>
                  <a:srgbClr val="B71E42"/>
                </a:solidFill>
                <a:latin typeface="Arial Rounded MT Bold" panose="020F0704030504030204" pitchFamily="34" charset="0"/>
                <a:ea typeface="+mn-lt"/>
                <a:cs typeface="+mn-lt"/>
              </a:rPr>
              <a:t> app. Click on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icon.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It will prompt you to launch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app. The program will automatically open in the app.  </a:t>
            </a:r>
          </a:p>
          <a:p>
            <a:pPr marL="227965" indent="-227965">
              <a:lnSpc>
                <a:spcPct val="100000"/>
              </a:lnSpc>
              <a:spcBef>
                <a:spcPts val="0"/>
              </a:spcBef>
            </a:pPr>
            <a:endParaRPr lang="en-US" sz="1750">
              <a:solidFill>
                <a:srgbClr val="FF0000"/>
              </a:solidFill>
              <a:ea typeface="+mn-lt"/>
              <a:cs typeface="+mn-lt"/>
            </a:endParaRPr>
          </a:p>
          <a:p>
            <a:pPr marL="227965" indent="-227965"/>
            <a:endParaRPr lang="en-US" sz="175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2553"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20200"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69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6700"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1600" y="609600"/>
            <a:ext cx="6294146" cy="4750398"/>
          </a:xfrm>
        </p:spPr>
        <p:txBody>
          <a:bodyPr vert="horz" lIns="91440" tIns="45720" rIns="91440" bIns="45720" rtlCol="0" anchor="ctr">
            <a:normAutofit/>
          </a:bodyPr>
          <a:lstStyle/>
          <a:p>
            <a:pPr marL="227965" indent="-228600" defTabSz="914400"/>
            <a:r>
              <a:rPr lang="en-US" b="1">
                <a:latin typeface="Arial Rounded MT Bold" panose="020F0704030504030204" pitchFamily="34" charset="0"/>
              </a:rPr>
              <a:t>Your Parent Dashboard allows you to see lessons/stories completed, tokens earned, a basic log of the time spent on </a:t>
            </a:r>
            <a:r>
              <a:rPr lang="en-US" b="1" err="1">
                <a:latin typeface="Arial Rounded MT Bold" panose="020F0704030504030204" pitchFamily="34" charset="0"/>
              </a:rPr>
              <a:t>DreamBox</a:t>
            </a:r>
            <a:r>
              <a:rPr lang="en-US" b="1">
                <a:latin typeface="Arial Rounded MT Bold" panose="020F0704030504030204" pitchFamily="34" charset="0"/>
              </a:rPr>
              <a:t>, a total time on task, and progress on curriculum categories. </a:t>
            </a:r>
            <a:br>
              <a:rPr lang="en-US" b="1">
                <a:latin typeface="Arial Rounded MT Bold" panose="020F0704030504030204" pitchFamily="34" charset="0"/>
              </a:rPr>
            </a:br>
            <a:endParaRPr lang="en-US" b="1">
              <a:latin typeface="Arial Rounded MT Bold" panose="020F0704030504030204" pitchFamily="34" charset="0"/>
            </a:endParaRPr>
          </a:p>
          <a:p>
            <a:pPr marL="227965" indent="-228600" defTabSz="914400"/>
            <a:r>
              <a:rPr lang="en-US" b="1">
                <a:latin typeface="Arial Rounded MT Bold" panose="020F0704030504030204" pitchFamily="34" charset="0"/>
              </a:rPr>
              <a:t>To create a Parent Dashboard have your student log-in to his/her </a:t>
            </a:r>
            <a:r>
              <a:rPr lang="en-US" b="1" err="1">
                <a:latin typeface="Arial Rounded MT Bold" panose="020F0704030504030204" pitchFamily="34" charset="0"/>
              </a:rPr>
              <a:t>DreamBox</a:t>
            </a:r>
            <a:r>
              <a:rPr lang="en-US" b="1">
                <a:latin typeface="Arial Rounded MT Bold" panose="020F0704030504030204" pitchFamily="34" charset="0"/>
              </a:rPr>
              <a:t> account. Then, click Setup Parent Access at the bottom of the screen. Then, go to </a:t>
            </a:r>
            <a:r>
              <a:rPr lang="en-US" b="1">
                <a:latin typeface="Arial Rounded MT Bold" panose="020F0704030504030204" pitchFamily="34" charset="0"/>
                <a:hlinkClick r:id="rId2"/>
              </a:rPr>
              <a:t>play.dreambox.com</a:t>
            </a:r>
            <a:r>
              <a:rPr lang="en-US" b="1">
                <a:latin typeface="Arial Rounded MT Bold" panose="020F0704030504030204" pitchFamily="34" charset="0"/>
              </a:rPr>
              <a:t> to see your </a:t>
            </a:r>
            <a:r>
              <a:rPr lang="en-US" b="1">
                <a:latin typeface="Arial Rounded MT Bold" panose="020F0704030504030204" pitchFamily="34" charset="0"/>
                <a:hlinkClick r:id="rId2"/>
              </a:rPr>
              <a:t>Parent Dashboard</a:t>
            </a:r>
            <a:r>
              <a:rPr lang="en-US" b="1">
                <a:latin typeface="Arial Rounded MT Bold" panose="020F0704030504030204" pitchFamily="34" charset="0"/>
              </a:rPr>
              <a:t>.</a:t>
            </a:r>
            <a:endParaRPr lang="en-US">
              <a:latin typeface="Arial Rounded MT Bold" panose="020F0704030504030204" pitchFamily="34" charset="0"/>
            </a:endParaRPr>
          </a:p>
          <a:p>
            <a:pPr marL="0" indent="-228600" defTabSz="914400"/>
            <a:endParaRPr lang="en-US"/>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2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a:solidFill>
                  <a:srgbClr val="0070C0"/>
                </a:solidFill>
                <a:latin typeface="Amasis MT Pro Black" panose="02040A04050005020304" pitchFamily="18" charset="0"/>
                <a:ea typeface="+mj-lt"/>
                <a:cs typeface="+mj-lt"/>
              </a:rPr>
              <a:t>TIPS FOR PARENTS</a:t>
            </a:r>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81000" y="2658090"/>
            <a:ext cx="5029200" cy="2644457"/>
          </a:xfrm>
        </p:spPr>
        <p:txBody>
          <a:bodyPr vert="horz" lIns="91440" tIns="45720" rIns="91440" bIns="45720" rtlCol="0" anchor="t">
            <a:normAutofit/>
          </a:bodyPr>
          <a:lstStyle/>
          <a:p>
            <a:pPr marL="342900" indent="-342900">
              <a:lnSpc>
                <a:spcPts val="2800"/>
              </a:lnSpc>
            </a:pPr>
            <a:r>
              <a:rPr lang="en-US" sz="1750" b="1">
                <a:latin typeface="Century Gothic"/>
              </a:rPr>
              <a:t>Encourage students to FINISH a full lesson.</a:t>
            </a:r>
            <a:r>
              <a:rPr lang="en-US" sz="1750">
                <a:latin typeface="Century Gothic"/>
              </a:rPr>
              <a:t> </a:t>
            </a:r>
            <a:endParaRPr lang="en-US" sz="1750">
              <a:ea typeface="+mn-lt"/>
              <a:cs typeface="+mn-lt"/>
            </a:endParaRPr>
          </a:p>
          <a:p>
            <a:pPr marL="342900" indent="-342900">
              <a:lnSpc>
                <a:spcPts val="2800"/>
              </a:lnSpc>
            </a:pPr>
            <a:r>
              <a:rPr lang="en-US" sz="1750" b="1">
                <a:latin typeface="Century Gothic"/>
              </a:rPr>
              <a:t>Encourage them to use the </a:t>
            </a:r>
            <a:br>
              <a:rPr lang="en-US" sz="1750" b="1">
                <a:latin typeface="Century Gothic"/>
              </a:rPr>
            </a:br>
            <a:r>
              <a:rPr lang="en-US" sz="1750" b="1">
                <a:latin typeface="Century Gothic"/>
              </a:rPr>
              <a:t>“Help”  (K-8) and  </a:t>
            </a:r>
            <a:endParaRPr lang="en-US" sz="1750">
              <a:ea typeface="+mn-lt"/>
              <a:cs typeface="+mn-lt"/>
            </a:endParaRPr>
          </a:p>
          <a:p>
            <a:pPr marL="342900" indent="-342900">
              <a:lnSpc>
                <a:spcPts val="2800"/>
              </a:lnSpc>
            </a:pPr>
            <a:r>
              <a:rPr lang="en-US" sz="1750" b="1">
                <a:latin typeface="Century Gothic"/>
              </a:rPr>
              <a:t>Use only the program. </a:t>
            </a:r>
            <a:br>
              <a:rPr lang="en-US" sz="1750" b="1">
                <a:latin typeface="Century Gothic"/>
              </a:rPr>
            </a:br>
            <a:r>
              <a:rPr lang="en-US" sz="1750" u="sng">
                <a:latin typeface="Century Gothic"/>
              </a:rPr>
              <a:t>No pencil, paper, or calculator</a:t>
            </a:r>
            <a:endParaRPr lang="en-US" sz="1750">
              <a:ea typeface="+mn-lt"/>
              <a:cs typeface="+mn-lt"/>
            </a:endParaRPr>
          </a:p>
          <a:p>
            <a:pPr marL="227965" indent="-227965"/>
            <a:endParaRPr lang="en-US" sz="175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10200" y="2658089"/>
            <a:ext cx="6263956" cy="1704060"/>
          </a:xfrm>
        </p:spPr>
        <p:txBody>
          <a:bodyPr vert="horz" lIns="91440" tIns="45720" rIns="91440" bIns="45720" rtlCol="0" anchor="t">
            <a:normAutofit/>
          </a:bodyPr>
          <a:lstStyle/>
          <a:p>
            <a:pPr marL="342900" indent="-342900">
              <a:lnSpc>
                <a:spcPts val="2800"/>
              </a:lnSpc>
            </a:pPr>
            <a:r>
              <a:rPr lang="de" sz="1750" b="1">
                <a:latin typeface="Century Gothic"/>
              </a:rPr>
              <a:t>Don</a:t>
            </a:r>
            <a:r>
              <a:rPr lang="en-US" sz="1750" b="1">
                <a:latin typeface="Century Gothic"/>
              </a:rPr>
              <a:t>’t help students answer problems. </a:t>
            </a:r>
            <a:endParaRPr lang="en-US" sz="1750">
              <a:ea typeface="+mn-lt"/>
              <a:cs typeface="+mn-lt"/>
            </a:endParaRPr>
          </a:p>
          <a:p>
            <a:pPr marL="342900" indent="-342900">
              <a:lnSpc>
                <a:spcPts val="2800"/>
              </a:lnSpc>
            </a:pPr>
            <a:r>
              <a:rPr lang="en-US" sz="1750" b="1">
                <a:latin typeface="Century Gothic"/>
              </a:rPr>
              <a:t>Encourage a growth mindset. It is okay for students to make mistakes and try their own ideas! </a:t>
            </a:r>
            <a:endParaRPr lang="en-US" sz="1750">
              <a:ea typeface="+mn-lt"/>
              <a:cs typeface="+mn-lt"/>
            </a:endParaRPr>
          </a:p>
          <a:p>
            <a:pPr marL="227965" indent="-227965"/>
            <a:endParaRPr lang="en-US" sz="175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2200"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406"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3408" y="804521"/>
            <a:ext cx="4983781" cy="1049235"/>
          </a:xfrm>
        </p:spPr>
        <p:txBody>
          <a:bodyPr>
            <a:normAutofit/>
          </a:bodyPr>
          <a:lstStyle/>
          <a:p>
            <a:r>
              <a:rPr lang="en-US" sz="2500">
                <a:latin typeface="Amasis MT Pro Black" panose="02040A04050005020304" pitchFamily="18" charset="0"/>
              </a:rPr>
              <a:t>Meet the Instructional Leadership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a:extLst>
              <a:ext uri="{FF2B5EF4-FFF2-40B4-BE49-F238E27FC236}">
                <a16:creationId xmlns:a16="http://schemas.microsoft.com/office/drawing/2014/main" id="{E9078619-6E92-584E-249A-6575872A4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32" b="-2"/>
          <a:stretch/>
        </p:blipFill>
        <p:spPr>
          <a:xfrm rot="5400000">
            <a:off x="1020026" y="1368798"/>
            <a:ext cx="3866172" cy="3361266"/>
          </a:xfrm>
          <a:prstGeom prst="rect">
            <a:avLst/>
          </a:prstGeom>
        </p:spPr>
      </p:pic>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3406" y="2015733"/>
            <a:ext cx="4983782" cy="3450613"/>
          </a:xfrm>
        </p:spPr>
        <p:txBody>
          <a:bodyPr>
            <a:normAutofit/>
          </a:bodyPr>
          <a:lstStyle/>
          <a:p>
            <a:pPr>
              <a:buClr>
                <a:srgbClr val="F45F17"/>
              </a:buClr>
            </a:pPr>
            <a:r>
              <a:rPr lang="en-US"/>
              <a:t>Principal: Channon Almendarez</a:t>
            </a:r>
          </a:p>
          <a:p>
            <a:pPr>
              <a:buClr>
                <a:srgbClr val="F45F17"/>
              </a:buClr>
            </a:pPr>
            <a:r>
              <a:rPr lang="en-US"/>
              <a:t>Assistant Principal: Angela Peters</a:t>
            </a:r>
          </a:p>
          <a:p>
            <a:pPr>
              <a:buClr>
                <a:srgbClr val="F45F17"/>
              </a:buClr>
            </a:pPr>
            <a:r>
              <a:rPr lang="en-US"/>
              <a:t>Counselor: Suzanne Lowe</a:t>
            </a:r>
          </a:p>
          <a:p>
            <a:pPr>
              <a:buClr>
                <a:srgbClr val="F45F17"/>
              </a:buClr>
            </a:pPr>
            <a:r>
              <a:rPr lang="en-US"/>
              <a:t>Instructional Coach: Lisa Morrey</a:t>
            </a:r>
          </a:p>
          <a:p>
            <a:pPr>
              <a:buClr>
                <a:srgbClr val="F45F17"/>
              </a:buClr>
            </a:pPr>
            <a:r>
              <a:rPr lang="en-US"/>
              <a:t>EB Specialist: Yadi Salinas</a:t>
            </a:r>
          </a:p>
          <a:p>
            <a:pPr>
              <a:buClr>
                <a:srgbClr val="F45F17"/>
              </a:buClr>
            </a:pPr>
            <a:r>
              <a:rPr lang="en-US"/>
              <a:t>Reading Interventionist: Leslie Norra</a:t>
            </a:r>
          </a:p>
          <a:p>
            <a:pPr>
              <a:buClr>
                <a:srgbClr val="F45F17"/>
              </a:buClr>
            </a:pPr>
            <a:r>
              <a:rPr lang="en-US"/>
              <a:t>Librarian: Joanne </a:t>
            </a:r>
            <a:r>
              <a:rPr lang="en-US" err="1"/>
              <a:t>Bromonsky</a:t>
            </a:r>
            <a:endParaRPr lang="en-US"/>
          </a:p>
          <a:p>
            <a:pPr>
              <a:buClr>
                <a:srgbClr val="F45F17"/>
              </a:buClr>
            </a:pPr>
            <a:endParaRPr lang="en-US"/>
          </a:p>
          <a:p>
            <a:pPr>
              <a:buClr>
                <a:srgbClr val="F45F17"/>
              </a:buClr>
            </a:pPr>
            <a:endParaRPr lang="en-US"/>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89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9" name="Rectangle 2054">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0" name="Straight Connector 205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406"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5753408" y="804521"/>
            <a:ext cx="4983781" cy="1049235"/>
          </a:xfrm>
        </p:spPr>
        <p:txBody>
          <a:bodyPr>
            <a:normAutofit/>
          </a:bodyPr>
          <a:lstStyle/>
          <a:p>
            <a:r>
              <a:rPr lang="en-US"/>
              <a:t>Birthday Treats</a:t>
            </a:r>
          </a:p>
        </p:txBody>
      </p:sp>
      <p:sp>
        <p:nvSpPr>
          <p:cNvPr id="2071" name="Rectangle 2058">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72" name="Group 2060">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2073" name="Rectangle 2061">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Pin on Baked Goods">
            <a:extLst>
              <a:ext uri="{FF2B5EF4-FFF2-40B4-BE49-F238E27FC236}">
                <a16:creationId xmlns:a16="http://schemas.microsoft.com/office/drawing/2014/main" id="{62EA2F2D-B574-417F-682D-6A99784B7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1" r="8749"/>
          <a:stretch/>
        </p:blipFill>
        <p:spPr bwMode="auto">
          <a:xfrm>
            <a:off x="1272479"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5753406" y="2015733"/>
            <a:ext cx="4983782" cy="3450613"/>
          </a:xfrm>
        </p:spPr>
        <p:txBody>
          <a:bodyPr>
            <a:normAutofit/>
          </a:bodyPr>
          <a:lstStyle/>
          <a:p>
            <a:pPr fontAlgn="base">
              <a:lnSpc>
                <a:spcPct val="110000"/>
              </a:lnSpc>
            </a:pPr>
            <a:r>
              <a:rPr lang="en-US" sz="1400">
                <a:latin typeface="Georgia" panose="02040502050405020303" pitchFamily="18" charset="0"/>
              </a:rPr>
              <a:t>Birthday treat guidelines are in the 2023-2024 Elementary Student Handbook on page 24: </a:t>
            </a:r>
            <a:r>
              <a:rPr lang="en-US" sz="1400" b="1">
                <a:latin typeface="Georgia" panose="02040502050405020303" pitchFamily="18" charset="0"/>
              </a:rPr>
              <a:t>Because of the time constraints, the treat is limited to one item per classmate, and it must be store purchased, single serve item (i.e. cupcake, cookie, etc.) so that it can be served, eaten, and cleaned up within a reasonable time. </a:t>
            </a:r>
            <a:endParaRPr lang="en-US" sz="1400">
              <a:latin typeface="Segoe UI" panose="020B0502040204020203" pitchFamily="34" charset="0"/>
            </a:endParaRPr>
          </a:p>
          <a:p>
            <a:pPr fontAlgn="base">
              <a:lnSpc>
                <a:spcPct val="110000"/>
              </a:lnSpc>
            </a:pPr>
            <a:br>
              <a:rPr lang="en-US" sz="1400" b="1">
                <a:latin typeface="inherit"/>
              </a:rPr>
            </a:br>
            <a:r>
              <a:rPr lang="en-US" sz="1400">
                <a:latin typeface="Georgia" panose="02040502050405020303" pitchFamily="18" charset="0"/>
              </a:rPr>
              <a:t> The 2023-2024 Elementary Student Handbook states that gifts, balloons, treat bags, and flowers are prohibited at school. Invitations to individual parties may not be distributed at school. Thank you for your understanding! </a:t>
            </a:r>
            <a:r>
              <a:rPr lang="en-US" sz="1400">
                <a:latin typeface="Georgia" panose="02040502050405020303" pitchFamily="18" charset="0"/>
                <a:sym typeface="Wingdings" panose="05000000000000000000" pitchFamily="2" charset="2"/>
              </a:rPr>
              <a:t></a:t>
            </a:r>
            <a:endParaRPr lang="en-US" sz="1400">
              <a:latin typeface="Segoe UI" panose="020B0502040204020203" pitchFamily="34" charset="0"/>
            </a:endParaRPr>
          </a:p>
          <a:p>
            <a:pPr>
              <a:lnSpc>
                <a:spcPct val="110000"/>
              </a:lnSpc>
            </a:pPr>
            <a:endParaRPr lang="en-US" sz="1400"/>
          </a:p>
        </p:txBody>
      </p:sp>
      <p:pic>
        <p:nvPicPr>
          <p:cNvPr id="2075" name="Picture 2064">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2076" name="Straight Connector 2066">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08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1601" y="571501"/>
            <a:ext cx="9709783" cy="1266265"/>
          </a:xfrm>
        </p:spPr>
        <p:txBody>
          <a:bodyPr vert="horz" lIns="91440" tIns="45720" rIns="91440" bIns="45720" rtlCol="0" anchor="ctr">
            <a:normAutofit/>
          </a:bodyPr>
          <a:lstStyle/>
          <a:p>
            <a:pPr defTabSz="914400"/>
            <a:r>
              <a:rPr lang="en-US" sz="540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2600" y="1961865"/>
            <a:ext cx="6172200" cy="4010310"/>
          </a:xfrm>
          <a:prstGeom prst="rect">
            <a:avLst/>
          </a:prstGeom>
        </p:spPr>
        <p:txBody>
          <a:bodyPr vert="horz" lIns="91440" tIns="45720" rIns="91440" bIns="45720" rtlCol="0" anchor="t">
            <a:normAutofit fontScale="92500" lnSpcReduction="20000"/>
          </a:bodyPr>
          <a:lstStyle/>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Bring healthy snacks that are </a:t>
            </a:r>
            <a:r>
              <a:rPr lang="en-US" b="1" u="sng" cap="all">
                <a:latin typeface="Arial Rounded MT Bold" panose="020F0704030504030204" pitchFamily="34" charset="0"/>
              </a:rPr>
              <a:t>NOT</a:t>
            </a:r>
            <a:r>
              <a:rPr lang="en-US" cap="all">
                <a:latin typeface="Arial Rounded MT Bold" panose="020F0704030504030204" pitchFamily="34" charset="0"/>
              </a:rPr>
              <a:t> messy </a:t>
            </a: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No liquid items and things that will not stain their fingers and papers.</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Do not send drinkable snacks or juices.  </a:t>
            </a:r>
          </a:p>
          <a:p>
            <a:pPr marL="800100" lvl="1" indent="-228600" defTabSz="914400">
              <a:lnSpc>
                <a:spcPct val="120000"/>
              </a:lnSpc>
              <a:buClr>
                <a:schemeClr val="accent1"/>
              </a:buClr>
              <a:buSzPct val="160000"/>
              <a:buFont typeface="Arial" panose="020B0604020202020204" pitchFamily="34" charset="0"/>
              <a:buChar char="•"/>
            </a:pPr>
            <a:endParaRPr lang="en-US" cap="all">
              <a:highlight>
                <a:srgbClr val="FFFF00"/>
              </a:highlight>
              <a:latin typeface="Arial Rounded MT Bold" panose="020F0704030504030204" pitchFamily="34" charset="0"/>
            </a:endParaRPr>
          </a:p>
          <a:p>
            <a:pPr marL="114300" algn="ctr" defTabSz="914400">
              <a:lnSpc>
                <a:spcPct val="120000"/>
              </a:lnSpc>
              <a:buClr>
                <a:schemeClr val="accent1"/>
              </a:buClr>
              <a:buSzPct val="160000"/>
            </a:pPr>
            <a:r>
              <a:rPr lang="en-US" cap="all">
                <a:highlight>
                  <a:srgbClr val="FFFF00"/>
                </a:highlight>
                <a:latin typeface="Arial Rounded MT Bold" panose="020F0704030504030204" pitchFamily="34" charset="0"/>
              </a:rPr>
              <a:t>The only liquid allowed in class is water</a:t>
            </a:r>
            <a:r>
              <a:rPr lang="en-US" cap="all">
                <a:latin typeface="Arial Rounded MT Bold" panose="020F0704030504030204" pitchFamily="34" charset="0"/>
              </a:rPr>
              <a:t>.</a:t>
            </a:r>
          </a:p>
          <a:p>
            <a:pPr marL="228600" lvl="1" defTabSz="914400">
              <a:lnSpc>
                <a:spcPct val="120000"/>
              </a:lnSpc>
              <a:buClr>
                <a:schemeClr val="accent1"/>
              </a:buClr>
              <a:buSzPct val="160000"/>
            </a:pPr>
            <a:r>
              <a:rPr lang="en-US" cap="all">
                <a:latin typeface="Arial Rounded MT Bold" panose="020F0704030504030204" pitchFamily="34" charset="0"/>
              </a:rPr>
              <a:t>  </a:t>
            </a: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Candy is not permitted for snack time</a:t>
            </a:r>
          </a:p>
          <a:p>
            <a:pPr marL="342900"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send water bottles each day.</a:t>
            </a:r>
          </a:p>
          <a:p>
            <a:pPr marL="114300" defTabSz="914400">
              <a:lnSpc>
                <a:spcPct val="120000"/>
              </a:lnSpc>
              <a:buClr>
                <a:schemeClr val="accent1"/>
              </a:buClr>
              <a:buSzPct val="160000"/>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Make sure it is spill proof in case it accidently gets tipped over.</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114300" defTabSz="914400">
              <a:lnSpc>
                <a:spcPct val="120000"/>
              </a:lnSpc>
              <a:buClr>
                <a:schemeClr val="accent1"/>
              </a:buClr>
              <a:buSzPct val="160000"/>
            </a:pPr>
            <a:endParaRPr lang="en-US" cap="all"/>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6758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p:txBody>
          <a:bodyPr>
            <a:normAutofit/>
          </a:bodyPr>
          <a:lstStyle/>
          <a:p>
            <a:pPr algn="ctr"/>
            <a:r>
              <a:rPr lang="en-US" sz="5400">
                <a:solidFill>
                  <a:srgbClr val="0070C0"/>
                </a:solidFill>
                <a:latin typeface="Amasis MT Pro Black" panose="02040A04050005020304" pitchFamily="18" charset="0"/>
              </a:rPr>
              <a:t>Lunch 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1262077" y="2551837"/>
            <a:ext cx="9982200" cy="2862322"/>
          </a:xfrm>
          <a:prstGeom prst="rect">
            <a:avLst/>
          </a:prstGeom>
          <a:noFill/>
        </p:spPr>
        <p:txBody>
          <a:bodyPr wrap="square" rtlCol="0">
            <a:spAutoFit/>
          </a:bodyPr>
          <a:lstStyle/>
          <a:p>
            <a:pPr marL="285750" indent="-285750">
              <a:buFont typeface="Arial" panose="020B0604020202020204" pitchFamily="34" charset="0"/>
              <a:buChar char="•"/>
            </a:pPr>
            <a:r>
              <a:rPr lang="en-US"/>
              <a:t>Breakfast and lunch are not free this school year.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will begin selling snacks soon. They are extra. If you want to limit their snack purchases, please add that information to their account online.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You are always welcome to drop lunch off in the front office for your child.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Students need to wear their smart tags in order to expedite lunch.</a:t>
            </a:r>
          </a:p>
          <a:p>
            <a:pPr lvl="1"/>
            <a:endParaRPr lang="en-US"/>
          </a:p>
          <a:p>
            <a:pPr marL="285750" indent="-285750">
              <a:buFont typeface="Arial" panose="020B0604020202020204" pitchFamily="34" charset="0"/>
              <a:buChar char="•"/>
            </a:pPr>
            <a:r>
              <a:rPr lang="en-US"/>
              <a:t>Parents are welcome to eat at the first two tables once you walk in. </a:t>
            </a:r>
          </a:p>
        </p:txBody>
      </p:sp>
    </p:spTree>
    <p:extLst>
      <p:ext uri="{BB962C8B-B14F-4D97-AF65-F5344CB8AC3E}">
        <p14:creationId xmlns:p14="http://schemas.microsoft.com/office/powerpoint/2010/main" val="256795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1609"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31064" y="1524000"/>
            <a:ext cx="4407736" cy="3581400"/>
          </a:xfrm>
          <a:solidFill>
            <a:schemeClr val="bg1"/>
          </a:solidFill>
        </p:spPr>
        <p:txBody>
          <a:bodyPr>
            <a:normAutofit/>
          </a:bodyPr>
          <a:lstStyle/>
          <a:p>
            <a:pPr algn="ctr"/>
            <a:r>
              <a:rPr lang="en-US" sz="6000" b="1">
                <a:solidFill>
                  <a:srgbClr val="0070C0"/>
                </a:solidFill>
                <a:latin typeface="Lucida Bright"/>
              </a:rPr>
              <a:t>Students Head to class at </a:t>
            </a:r>
            <a:r>
              <a:rPr lang="en-US" sz="6000" b="1">
                <a:highlight>
                  <a:srgbClr val="FFFF00"/>
                </a:highlight>
                <a:latin typeface="Lucida Bright"/>
              </a:rPr>
              <a:t>7:30 am</a:t>
            </a:r>
          </a:p>
        </p:txBody>
      </p:sp>
      <p:sp>
        <p:nvSpPr>
          <p:cNvPr id="6" name="Content Placeholder 2"/>
          <p:cNvSpPr>
            <a:spLocks noGrp="1"/>
          </p:cNvSpPr>
          <p:nvPr>
            <p:ph idx="1"/>
          </p:nvPr>
        </p:nvSpPr>
        <p:spPr>
          <a:xfrm>
            <a:off x="6934201" y="457200"/>
            <a:ext cx="4497349" cy="5248622"/>
          </a:xfrm>
        </p:spPr>
        <p:txBody>
          <a:bodyPr vert="horz" lIns="91416" tIns="45708" rIns="91416" bIns="45708" rtlCol="0" anchor="t">
            <a:normAutofit/>
          </a:bodyPr>
          <a:lstStyle/>
          <a:p>
            <a:pPr marL="227965" indent="-227965">
              <a:buFont typeface="Wingdings" panose="05000000000000000000" pitchFamily="2" charset="2"/>
              <a:buChar char="v"/>
            </a:pPr>
            <a:r>
              <a:rPr lang="en-US" sz="1750">
                <a:latin typeface="Lucida Bright"/>
              </a:rPr>
              <a:t>Students have the opportunity to unpack their backpack and get prepared for the day.</a:t>
            </a:r>
          </a:p>
          <a:p>
            <a:pPr marL="227965" indent="-227965">
              <a:buFont typeface="Wingdings" panose="05000000000000000000" pitchFamily="2" charset="2"/>
              <a:buChar char="v"/>
            </a:pPr>
            <a:endParaRPr lang="en-US">
              <a:latin typeface="Lucida Bright" panose="02040602050505020304" pitchFamily="18" charset="0"/>
            </a:endParaRPr>
          </a:p>
          <a:p>
            <a:pPr marL="227965" indent="-227965">
              <a:buFont typeface="Wingdings" panose="05000000000000000000" pitchFamily="2" charset="2"/>
              <a:buChar char="v"/>
            </a:pPr>
            <a:r>
              <a:rPr lang="en-US" sz="1750">
                <a:latin typeface="Lucida Bright"/>
              </a:rPr>
              <a:t>Allows them time to get focused for the day and be ready to begin learning.</a:t>
            </a:r>
          </a:p>
          <a:p>
            <a:pPr marL="227965" indent="-227965">
              <a:buFont typeface="Wingdings" panose="05000000000000000000" pitchFamily="2" charset="2"/>
              <a:buChar char="v"/>
            </a:pPr>
            <a:endParaRPr lang="en-US" sz="1750">
              <a:latin typeface="Lucida Bright"/>
              <a:ea typeface="Tahoma"/>
              <a:cs typeface="Tahoma"/>
            </a:endParaRPr>
          </a:p>
          <a:p>
            <a:pPr marL="227965" indent="-227965">
              <a:buFont typeface="Wingdings" panose="05000000000000000000" pitchFamily="2" charset="2"/>
              <a:buChar char="v"/>
            </a:pPr>
            <a:r>
              <a:rPr lang="en-US" sz="1750">
                <a:latin typeface="Lucida Bright"/>
                <a:ea typeface="Tahoma"/>
                <a:cs typeface="Tahoma"/>
              </a:rPr>
              <a:t>Students who are in class by 7:45 do not miss the announcements. </a:t>
            </a:r>
            <a:endParaRPr lang="en-US" sz="1750">
              <a:latin typeface="Lucida Bright" panose="02040602050505020304" pitchFamily="18" charset="0"/>
              <a:ea typeface="Tahoma" pitchFamily="34" charset="0"/>
              <a:cs typeface="Tahoma" pitchFamily="34" charset="0"/>
            </a:endParaRPr>
          </a:p>
          <a:p>
            <a:pPr marL="227965" indent="-227965"/>
            <a:endParaRPr lang="en-US">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7559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8739"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70158" y="964770"/>
            <a:ext cx="4965139" cy="2376915"/>
          </a:xfrm>
        </p:spPr>
        <p:txBody>
          <a:bodyPr vert="horz" lIns="91440" tIns="45720" rIns="91440" bIns="0" rtlCol="0" anchor="b">
            <a:normAutofit/>
          </a:bodyPr>
          <a:lstStyle/>
          <a:p>
            <a:pPr defTabSz="914400"/>
            <a:r>
              <a:rPr lang="en-US" sz="2100"/>
              <a:t>Leave on backpack please!</a:t>
            </a:r>
            <a:br>
              <a:rPr lang="en-US" sz="2100"/>
            </a:br>
            <a:br>
              <a:rPr lang="en-US" sz="2100"/>
            </a:br>
            <a:r>
              <a:rPr lang="en-US" sz="2100"/>
              <a:t> </a:t>
            </a:r>
            <a:br>
              <a:rPr lang="en-US" sz="2100"/>
            </a:br>
            <a:r>
              <a:rPr lang="en-US" sz="2100"/>
              <a:t>Name &amp; Dismissal Information</a:t>
            </a:r>
            <a:br>
              <a:rPr lang="en-US" sz="2100"/>
            </a:br>
            <a:br>
              <a:rPr lang="en-US" sz="2100"/>
            </a:br>
            <a:br>
              <a:rPr lang="en-US" sz="2100"/>
            </a:br>
            <a:r>
              <a:rPr lang="en-US" sz="2100"/>
              <a:t>Replacements is $2 at front office</a:t>
            </a:r>
          </a:p>
        </p:txBody>
      </p:sp>
      <p:sp>
        <p:nvSpPr>
          <p:cNvPr id="7" name="TextBox 6">
            <a:extLst>
              <a:ext uri="{FF2B5EF4-FFF2-40B4-BE49-F238E27FC236}">
                <a16:creationId xmlns:a16="http://schemas.microsoft.com/office/drawing/2014/main" id="{4BFBFBA8-2CF7-4CD3-E7CA-483E69DAD0D5}"/>
              </a:ext>
            </a:extLst>
          </p:cNvPr>
          <p:cNvSpPr txBox="1"/>
          <p:nvPr/>
        </p:nvSpPr>
        <p:spPr>
          <a:xfrm>
            <a:off x="5770159" y="3529159"/>
            <a:ext cx="4970768" cy="1612688"/>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u="sng" cap="all"/>
              <a:t>STUDENT TAGS</a:t>
            </a:r>
            <a:endParaRPr lang="en-US" cap="all"/>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20026"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159"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1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2789" y="804520"/>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spc="-15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788"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3454"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2252755635"/>
              </p:ext>
            </p:extLst>
          </p:nvPr>
        </p:nvGraphicFramePr>
        <p:xfrm>
          <a:off x="1452185" y="2331498"/>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4600" y="457200"/>
            <a:ext cx="7162800" cy="1072378"/>
          </a:xfrm>
        </p:spPr>
        <p:txBody>
          <a:bodyPr anchor="ctr">
            <a:normAutofit fontScale="90000"/>
          </a:bodyPr>
          <a:lstStyle/>
          <a:p>
            <a:pPr algn="ctr"/>
            <a:r>
              <a:rPr lang="en-US" sz="440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5400" y="2438401"/>
            <a:ext cx="8382000" cy="3020821"/>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t>Please arrive on time each day.</a:t>
            </a:r>
          </a:p>
          <a:p>
            <a:r>
              <a:rPr lang="en-US" sz="2400"/>
              <a:t>Attendance is taken at 8:45.</a:t>
            </a:r>
          </a:p>
          <a:p>
            <a:r>
              <a:rPr lang="en-US" sz="2400"/>
              <a:t>If an absence is necessary, send a written excuse with your child the day they return in their daily folder.</a:t>
            </a:r>
          </a:p>
          <a:p>
            <a:r>
              <a:rPr lang="en-US" sz="2400"/>
              <a:t>Five or more consecutive absences requires a doctor's note.</a:t>
            </a:r>
          </a:p>
          <a:p>
            <a:r>
              <a:rPr lang="en-US" sz="2400"/>
              <a:t>Attendance is factored into our accountability rating. </a:t>
            </a:r>
          </a:p>
        </p:txBody>
      </p:sp>
    </p:spTree>
    <p:extLst>
      <p:ext uri="{BB962C8B-B14F-4D97-AF65-F5344CB8AC3E}">
        <p14:creationId xmlns:p14="http://schemas.microsoft.com/office/powerpoint/2010/main" val="39600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9600" y="228601"/>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5300"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46767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2900"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3576" y="2438401"/>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69456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515" y="457200"/>
            <a:ext cx="6781800" cy="1072378"/>
          </a:xfrm>
        </p:spPr>
        <p:txBody>
          <a:bodyPr vert="horz" lIns="228600" tIns="228600" rIns="228600" bIns="228600" rtlCol="0" anchor="ctr">
            <a:normAutofit fontScale="90000"/>
          </a:bodyPr>
          <a:lstStyle/>
          <a:p>
            <a:pPr defTabSz="914400">
              <a:lnSpc>
                <a:spcPct val="85000"/>
              </a:lnSpc>
            </a:pPr>
            <a:r>
              <a:rPr lang="en-US" sz="3600" u="sng">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609600" y="2286000"/>
            <a:ext cx="5766940" cy="3733800"/>
          </a:xfrm>
        </p:spPr>
        <p:txBody>
          <a:bodyPr vert="horz" lIns="91440" tIns="45720" rIns="91440" bIns="45720" rtlCol="0" anchor="ctr">
            <a:normAutofit/>
          </a:bodyPr>
          <a:lstStyle/>
          <a:p>
            <a:pPr indent="-228600" defTabSz="914400">
              <a:lnSpc>
                <a:spcPct val="110000"/>
              </a:lnSpc>
              <a:buFont typeface="Wingdings" panose="05000000000000000000" pitchFamily="2" charset="2"/>
              <a:buChar char="§"/>
            </a:pPr>
            <a:r>
              <a:rPr lang="en-US" sz="1600"/>
              <a:t>Best practice is to send a written note to the school with your child.  </a:t>
            </a:r>
          </a:p>
          <a:p>
            <a:pPr indent="-228600" defTabSz="914400">
              <a:lnSpc>
                <a:spcPct val="110000"/>
              </a:lnSpc>
              <a:buFont typeface="Wingdings" panose="05000000000000000000" pitchFamily="2" charset="2"/>
              <a:buChar char="§"/>
            </a:pPr>
            <a:endParaRPr lang="en-US" sz="1600"/>
          </a:p>
          <a:p>
            <a:pPr indent="-228600" defTabSz="914400">
              <a:lnSpc>
                <a:spcPct val="110000"/>
              </a:lnSpc>
              <a:buFont typeface="Wingdings" panose="05000000000000000000" pitchFamily="2" charset="2"/>
              <a:buChar char="§"/>
            </a:pPr>
            <a:r>
              <a:rPr lang="en-US" sz="1600"/>
              <a:t>If you need to make a last-minute emergency change, </a:t>
            </a:r>
            <a:r>
              <a:rPr lang="en-US" sz="1600">
                <a:highlight>
                  <a:srgbClr val="FFFF00"/>
                </a:highlight>
              </a:rPr>
              <a:t>call the front office prior to 2:15 PM.  </a:t>
            </a:r>
          </a:p>
          <a:p>
            <a:pPr defTabSz="914400">
              <a:lnSpc>
                <a:spcPct val="110000"/>
              </a:lnSpc>
            </a:pPr>
            <a:r>
              <a:rPr lang="en-US" sz="1600"/>
              <a:t>832-223-1400 </a:t>
            </a:r>
          </a:p>
          <a:p>
            <a:pPr defTabSz="914400">
              <a:lnSpc>
                <a:spcPct val="110000"/>
              </a:lnSpc>
            </a:pPr>
            <a:r>
              <a:rPr lang="en-US" sz="1600" b="1"/>
              <a:t>Please do not email the teacher changes; they are busy teaching students.</a:t>
            </a:r>
          </a:p>
          <a:p>
            <a:pPr indent="-228600" defTabSz="914400">
              <a:lnSpc>
                <a:spcPct val="110000"/>
              </a:lnSpc>
              <a:buFont typeface="Wingdings" panose="05000000000000000000" pitchFamily="2" charset="2"/>
              <a:buChar char="§"/>
            </a:pPr>
            <a:endParaRPr lang="en-US" sz="160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9484" y="227"/>
            <a:ext cx="4640625" cy="6858000"/>
          </a:xfrm>
          <a:prstGeom prst="rect">
            <a:avLst/>
          </a:prstGeom>
        </p:spPr>
      </p:pic>
    </p:spTree>
    <p:extLst>
      <p:ext uri="{BB962C8B-B14F-4D97-AF65-F5344CB8AC3E}">
        <p14:creationId xmlns:p14="http://schemas.microsoft.com/office/powerpoint/2010/main" val="345034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4600" y="228600"/>
            <a:ext cx="7024430" cy="572644"/>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FC000"/>
              </a:buClr>
              <a:buSzPts val="4400"/>
            </a:pPr>
            <a:r>
              <a:rPr lang="en-US" sz="4400">
                <a:solidFill>
                  <a:srgbClr val="C00000"/>
                </a:solidFill>
                <a:latin typeface="Amasis MT Pro Black" panose="02040A04050005020304" pitchFamily="18" charset="0"/>
                <a:ea typeface="Arial"/>
                <a:cs typeface="Ideal Sans Medium" pitchFamily="50" charset="0"/>
                <a:sym typeface="Arial"/>
              </a:rPr>
              <a:t>WEEKLY NEWSLETTER</a:t>
            </a:r>
            <a:endParaRPr sz="4400">
              <a:solidFill>
                <a:srgbClr val="C00000"/>
              </a:solidFill>
              <a:latin typeface="Amasis MT Pro Black" panose="02040A04050005020304" pitchFamily="18" charset="0"/>
              <a:ea typeface="Arial"/>
              <a:cs typeface="Ideal Sans Medium" pitchFamily="50" charset="0"/>
              <a:sym typeface="Arial"/>
            </a:endParaRPr>
          </a:p>
        </p:txBody>
      </p:sp>
      <p:pic>
        <p:nvPicPr>
          <p:cNvPr id="418" name="Google Shape;418;p40"/>
          <p:cNvPicPr preferRelativeResize="0"/>
          <p:nvPr/>
        </p:nvPicPr>
        <p:blipFill rotWithShape="1">
          <a:blip r:embed="rId3">
            <a:alphaModFix/>
          </a:blip>
          <a:srcRect/>
          <a:stretch/>
        </p:blipFill>
        <p:spPr>
          <a:xfrm>
            <a:off x="5095875" y="1085850"/>
            <a:ext cx="6884008" cy="46863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E2321F5-4BDF-4FEB-BA0F-6CBFA1F5BFEF}"/>
              </a:ext>
            </a:extLst>
          </p:cNvPr>
          <p:cNvSpPr txBox="1"/>
          <p:nvPr/>
        </p:nvSpPr>
        <p:spPr>
          <a:xfrm>
            <a:off x="210530" y="1981200"/>
            <a:ext cx="4495800"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Rounded MT Bold"/>
              </a:rPr>
              <a:t>The newsletter will be electronically distributed every Monday through Canvas.</a:t>
            </a:r>
          </a:p>
          <a:p>
            <a:pPr marL="285750" indent="-285750">
              <a:buFont typeface="Arial" panose="020B0604020202020204" pitchFamily="34" charset="0"/>
              <a:buChar char="•"/>
            </a:pPr>
            <a:endParaRPr lang="en-US" sz="2000">
              <a:latin typeface="Arial Rounded MT Bold" panose="020F0704030504030204" pitchFamily="34" charset="0"/>
            </a:endParaRPr>
          </a:p>
          <a:p>
            <a:pPr marL="285750" indent="-285750">
              <a:buFont typeface="Arial" panose="020B0604020202020204" pitchFamily="34" charset="0"/>
              <a:buChar char="•"/>
            </a:pPr>
            <a:r>
              <a:rPr lang="en-US" sz="2000" dirty="0">
                <a:latin typeface="Arial Rounded MT Bold"/>
              </a:rPr>
              <a:t>Newsletters will include events, objectives, upcoming major grade dates, and other information deemed necessary by the grade level.</a:t>
            </a:r>
          </a:p>
          <a:p>
            <a:pPr marL="285750" indent="-285750">
              <a:buFont typeface="Arial" panose="020B0604020202020204" pitchFamily="34" charset="0"/>
              <a:buChar char="•"/>
            </a:pPr>
            <a:endParaRPr lang="en-US" sz="2000">
              <a:latin typeface="Arial Rounded MT Bold" panose="020F0704030504030204" pitchFamily="34" charset="0"/>
            </a:endParaRPr>
          </a:p>
          <a:p>
            <a:pPr marL="285750" indent="-285750">
              <a:buFont typeface="Arial" panose="020B0604020202020204" pitchFamily="34" charset="0"/>
              <a:buChar char="•"/>
            </a:pPr>
            <a:r>
              <a:rPr lang="en-US" sz="2000" dirty="0">
                <a:highlight>
                  <a:srgbClr val="FFFF00"/>
                </a:highlight>
                <a:latin typeface="Arial Rounded MT Bold"/>
              </a:rPr>
              <a:t>Please make sure that you are signed up and have access to Canvas</a:t>
            </a:r>
          </a:p>
        </p:txBody>
      </p:sp>
    </p:spTree>
    <p:extLst>
      <p:ext uri="{BB962C8B-B14F-4D97-AF65-F5344CB8AC3E}">
        <p14:creationId xmlns:p14="http://schemas.microsoft.com/office/powerpoint/2010/main" val="3238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94" y="803276"/>
            <a:ext cx="5205706" cy="1299135"/>
          </a:xfrm>
        </p:spPr>
        <p:txBody>
          <a:bodyPr>
            <a:normAutofit/>
          </a:bodyPr>
          <a:lstStyle/>
          <a:p>
            <a:r>
              <a:rPr lang="en-US" sz="4800" u="sng">
                <a:solidFill>
                  <a:srgbClr val="0070C0"/>
                </a:solidFill>
                <a:latin typeface="Amasis MT Pro Black" panose="02040A04050005020304" pitchFamily="18" charset="0"/>
              </a:rPr>
              <a:t>Medications</a:t>
            </a:r>
            <a:endParaRPr lang="en-US" sz="3600" u="sng">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533401" y="2057400"/>
            <a:ext cx="10285413" cy="3949140"/>
          </a:xfrm>
        </p:spPr>
        <p:txBody>
          <a:bodyPr>
            <a:normAutofit fontScale="92500" lnSpcReduction="20000"/>
          </a:bodyPr>
          <a:lstStyle/>
          <a:p>
            <a:pPr marL="285750" indent="-285750"/>
            <a:r>
              <a:rPr lang="en-US"/>
              <a:t>All medication must be kept in nurse’s clinic—this includes cough drops</a:t>
            </a:r>
          </a:p>
          <a:p>
            <a:pPr marL="285750" indent="-285750"/>
            <a:r>
              <a:rPr lang="en-US"/>
              <a:t>All medication must be in original container—if prescription, must have label with student’s name and information on it</a:t>
            </a:r>
          </a:p>
          <a:p>
            <a:pPr marL="285750" indent="-285750"/>
            <a:r>
              <a:rPr lang="en-US"/>
              <a:t>Over the counter, short term medications, such as cough drops or antibiotics also need appropriate paperwork, which can also be found on website under nurse’s notes and is called “Parental Permit to Administer Medication At School For 6 Weeks Or Less” –if unable to print this copy , you may send a dated note listing student’s name, name of medication, reason for giving, time/frequency and duration that it is to be given—parent signature is also needed</a:t>
            </a:r>
          </a:p>
          <a:p>
            <a:pPr marL="285750" indent="-285750"/>
            <a:r>
              <a:rPr lang="en-US"/>
              <a:t>If your child has a life-threatening allergy or asthma, please get with Nurse Jarvis to discuss and provide appropriate paperwork and medication on campus for those “in case” moments for your child’s safety.</a:t>
            </a:r>
          </a:p>
          <a:p>
            <a:pPr marL="285750" indent="-285750"/>
            <a:r>
              <a:rPr lang="en-US"/>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228601"/>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13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r>
              <a:rPr lang="en-US" sz="480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8001000" y="1864196"/>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621406" y="2610220"/>
            <a:ext cx="6922395" cy="2383586"/>
          </a:xfrm>
        </p:spPr>
        <p:txBody>
          <a:bodyPr vert="horz" lIns="91440" tIns="45720" rIns="91440" bIns="45720" rtlCol="0" anchor="t">
            <a:normAutofit fontScale="92500"/>
          </a:bodyPr>
          <a:lstStyle/>
          <a:p>
            <a:pPr marL="0" indent="0">
              <a:buNone/>
            </a:pPr>
            <a:r>
              <a:rPr lang="en-US" sz="2400">
                <a:latin typeface="Arial Rounded MT Bold" panose="020F0704030504030204" pitchFamily="34" charset="0"/>
                <a:ea typeface="Arial"/>
                <a:cs typeface="Arial"/>
              </a:rPr>
              <a:t>Every child will have a smart tag which is used to: ​</a:t>
            </a:r>
            <a:endParaRPr lang="en-US" sz="2400">
              <a:latin typeface="Arial Rounded MT Bold" panose="020F0704030504030204" pitchFamily="34" charset="0"/>
            </a:endParaRPr>
          </a:p>
          <a:p>
            <a:pPr marL="227965" indent="-227965"/>
            <a:r>
              <a:rPr lang="en-US" sz="2400">
                <a:latin typeface="Arial Rounded MT Bold" panose="020F0704030504030204" pitchFamily="34" charset="0"/>
                <a:ea typeface="Arial"/>
                <a:cs typeface="Arial"/>
              </a:rPr>
              <a:t>Track when a student is on the bus​</a:t>
            </a:r>
          </a:p>
          <a:p>
            <a:pPr marL="227965" indent="-227965"/>
            <a:r>
              <a:rPr lang="en-US" sz="2400">
                <a:latin typeface="Arial Rounded MT Bold" panose="020F0704030504030204" pitchFamily="34" charset="0"/>
                <a:ea typeface="Arial"/>
                <a:cs typeface="Arial"/>
              </a:rPr>
              <a:t>purchase breakfast and lunch​</a:t>
            </a:r>
          </a:p>
          <a:p>
            <a:pPr marL="227965" indent="-227965"/>
            <a:r>
              <a:rPr lang="en-US" sz="2400">
                <a:latin typeface="Arial Rounded MT Bold" panose="020F0704030504030204" pitchFamily="34" charset="0"/>
                <a:ea typeface="Arial"/>
                <a:cs typeface="Arial"/>
              </a:rPr>
              <a:t>check out books in the library​</a:t>
            </a:r>
            <a:endParaRPr lang="en-US" sz="2400">
              <a:latin typeface="Arial Rounded MT Bold" panose="020F0704030504030204" pitchFamily="34" charset="0"/>
            </a:endParaRPr>
          </a:p>
        </p:txBody>
      </p:sp>
    </p:spTree>
    <p:extLst>
      <p:ext uri="{BB962C8B-B14F-4D97-AF65-F5344CB8AC3E}">
        <p14:creationId xmlns:p14="http://schemas.microsoft.com/office/powerpoint/2010/main" val="4018896180"/>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8633" y="2407638"/>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70055" y="320040"/>
            <a:ext cx="5693315" cy="6227064"/>
          </a:xfrm>
          <a:prstGeom prst="rect">
            <a:avLst/>
          </a:prstGeom>
          <a:ln w="9525">
            <a:noFill/>
          </a:ln>
        </p:spPr>
      </p:pic>
    </p:spTree>
    <p:extLst>
      <p:ext uri="{BB962C8B-B14F-4D97-AF65-F5344CB8AC3E}">
        <p14:creationId xmlns:p14="http://schemas.microsoft.com/office/powerpoint/2010/main" val="27397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1035" name="Straight Connector 10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5105"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406"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53408" y="804521"/>
            <a:ext cx="4983781" cy="1049235"/>
          </a:xfrm>
        </p:spPr>
        <p:txBody>
          <a:bodyPr vert="horz" lIns="91440" tIns="45720" rIns="91440" bIns="45720" rtlCol="0" anchor="t">
            <a:normAutofit/>
          </a:bodyPr>
          <a:lstStyle/>
          <a:p>
            <a:pPr defTabSz="914400"/>
            <a:r>
              <a:rPr lang="en-US" sz="3200" u="sng"/>
              <a:t>Car Riders</a:t>
            </a:r>
          </a:p>
        </p:txBody>
      </p:sp>
      <p:sp>
        <p:nvSpPr>
          <p:cNvPr id="1043" name="Rectangle 104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45" name="Group 104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1" y="482172"/>
            <a:ext cx="4640542" cy="5149101"/>
            <a:chOff x="7463259" y="583365"/>
            <a:chExt cx="4641750" cy="5181928"/>
          </a:xfrm>
        </p:grpSpPr>
        <p:sp>
          <p:nvSpPr>
            <p:cNvPr id="1046" name="Rectangle 104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WHEN SHOULD I UPGRADE MY CHILD'S CAR SEAT? - Baby Logic">
            <a:extLst>
              <a:ext uri="{FF2B5EF4-FFF2-40B4-BE49-F238E27FC236}">
                <a16:creationId xmlns:a16="http://schemas.microsoft.com/office/drawing/2014/main" id="{EEC4F851-8EE8-EE47-D3C0-63BB79F0C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60"/>
          <a:stretch/>
        </p:blipFill>
        <p:spPr bwMode="auto">
          <a:xfrm>
            <a:off x="1272479"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1051" name="Straight Connector 105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3250358451"/>
              </p:ext>
            </p:extLst>
          </p:nvPr>
        </p:nvGraphicFramePr>
        <p:xfrm>
          <a:off x="5753406" y="2015733"/>
          <a:ext cx="4983782"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1536723"/>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0974" y="332685"/>
            <a:ext cx="7313612" cy="1325563"/>
          </a:xfrm>
        </p:spPr>
        <p:txBody>
          <a:bodyPr>
            <a:normAutofit/>
          </a:bodyPr>
          <a:lstStyle/>
          <a:p>
            <a:r>
              <a:rPr lang="en-US" u="sng">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1588" y="1825625"/>
            <a:ext cx="11658600" cy="4618038"/>
          </a:xfrm>
        </p:spPr>
        <p:txBody>
          <a:bodyPr>
            <a:normAutofit lnSpcReduction="10000"/>
          </a:bodyPr>
          <a:lstStyle/>
          <a:p>
            <a:r>
              <a:rPr lang="en-US"/>
              <a:t>Classrooms are to be peanut free. A child with serious peanut allergy can potentially suffer a reaction merely by touching or smelling a food with peanut or peanut butter</a:t>
            </a:r>
          </a:p>
          <a:p>
            <a:r>
              <a:rPr lang="en-US"/>
              <a:t>Please do not send any peanuts, peanut butter or foods containing these items as snacks. They will not be allowed to be eaten in the classroom</a:t>
            </a:r>
          </a:p>
          <a:p>
            <a:r>
              <a:rPr lang="en-US"/>
              <a:t>Any food sent to share in classroom i.e., birthday cupcakes, cookies </a:t>
            </a:r>
            <a:r>
              <a:rPr lang="en-US" err="1"/>
              <a:t>etc</a:t>
            </a:r>
            <a:r>
              <a:rPr lang="en-US"/>
              <a:t>, is to be store bought, in original container with ingredient list that is peanut free</a:t>
            </a:r>
          </a:p>
          <a:p>
            <a:r>
              <a:rPr lang="en-US"/>
              <a:t>The above does not apply to lunches, children will still be able to eat food of their choice in lunchroom as we have ensured areas that will remain peanut free zones. </a:t>
            </a:r>
          </a:p>
          <a:p>
            <a:r>
              <a:rPr lang="en-US"/>
              <a:t>Thank you in advance for your cooperation. We are trying to ensure the safety of all of our children. We are striving to promote a safe environment for all of our students, and in working together we can work to keep our students safe. </a:t>
            </a:r>
          </a:p>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846"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8936"/>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7201" y="2674939"/>
            <a:ext cx="7696200" cy="2554287"/>
          </a:xfrm>
        </p:spPr>
        <p:txBody>
          <a:bodyPr vert="horz" lIns="91440" tIns="0" rIns="91440" bIns="45720" rtlCol="0" anchor="t">
            <a:normAutofit fontScale="92500" lnSpcReduction="10000"/>
          </a:bodyPr>
          <a:lstStyle/>
          <a:p>
            <a:r>
              <a:rPr lang="en-US" sz="2400"/>
              <a:t>Go to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a:t>to create a lunch account online for your student</a:t>
            </a:r>
          </a:p>
          <a:p>
            <a:r>
              <a:rPr lang="en-US" sz="2400"/>
              <a:t>You may add money to their lunch account from your online School Café account</a:t>
            </a:r>
          </a:p>
          <a:p>
            <a:r>
              <a:rPr lang="en-US" sz="2400"/>
              <a:t>You may also apply for free or reduced lunch at </a:t>
            </a:r>
            <a:r>
              <a:rPr lang="en-US" sz="2400">
                <a:solidFill>
                  <a:srgbClr val="B71E42"/>
                </a:solidFill>
                <a:hlinkClick r:id="rId4">
                  <a:extLst>
                    <a:ext uri="{A12FA001-AC4F-418D-AE19-62706E023703}">
                      <ahyp:hlinkClr xmlns:ahyp="http://schemas.microsoft.com/office/drawing/2018/hyperlinkcolor" val="tx"/>
                    </a:ext>
                  </a:extLst>
                </a:hlinkClick>
              </a:rPr>
              <a:t>www.schoolcafe.com</a:t>
            </a:r>
            <a:r>
              <a:rPr lang="en-US" sz="2400">
                <a:solidFill>
                  <a:srgbClr val="B71E42"/>
                </a:solidFill>
              </a:rPr>
              <a:t>  </a:t>
            </a:r>
          </a:p>
          <a:p>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81001" y="2819401"/>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24347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err="1">
                <a:solidFill>
                  <a:srgbClr val="0070C0"/>
                </a:solidFill>
                <a:latin typeface="Amasis MT Pro Black" panose="02040A04050005020304" pitchFamily="18" charset="0"/>
              </a:rPr>
              <a:t>dickinson</a:t>
            </a:r>
            <a:r>
              <a:rPr lang="en-US" sz="4500">
                <a:solidFill>
                  <a:srgbClr val="0070C0"/>
                </a:solidFill>
                <a:latin typeface="Amasis MT Pro Black" panose="02040A04050005020304" pitchFamily="18" charset="0"/>
              </a:rPr>
              <a:t> Elementary PTO</a:t>
            </a:r>
            <a:br>
              <a:rPr lang="en-US" sz="4500">
                <a:solidFill>
                  <a:srgbClr val="0070C0"/>
                </a:solidFill>
                <a:latin typeface="Amasis MT Pro Black" panose="02040A04050005020304" pitchFamily="18" charset="0"/>
              </a:rPr>
            </a:br>
            <a:r>
              <a:rPr lang="en-US" sz="160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3045690" y="1"/>
            <a:ext cx="6784111" cy="829240"/>
          </a:xfrm>
        </p:spPr>
        <p:txBody>
          <a:bodyPr>
            <a:noAutofit/>
          </a:bodyPr>
          <a:lstStyle/>
          <a:p>
            <a:pPr marL="0" indent="0">
              <a:buNone/>
            </a:pPr>
            <a:r>
              <a:rPr lang="en-US" sz="4000" b="1"/>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9927" y="2339616"/>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254" y="2474064"/>
            <a:ext cx="2123495" cy="1444321"/>
          </a:xfrm>
          <a:prstGeom prst="rect">
            <a:avLst/>
          </a:prstGeom>
          <a:ln w="38100">
            <a:solidFill>
              <a:schemeClr val="tx2"/>
            </a:solidFill>
          </a:ln>
        </p:spPr>
      </p:pic>
      <p:sp>
        <p:nvSpPr>
          <p:cNvPr id="10" name="Rectangle 9"/>
          <p:cNvSpPr/>
          <p:nvPr/>
        </p:nvSpPr>
        <p:spPr>
          <a:xfrm>
            <a:off x="838201" y="4806367"/>
            <a:ext cx="9777547" cy="1163872"/>
          </a:xfrm>
          <a:prstGeom prst="rect">
            <a:avLst/>
          </a:prstGeom>
        </p:spPr>
        <p:txBody>
          <a:bodyPr wrap="none">
            <a:prstTxWarp prst="textWave1">
              <a:avLst/>
            </a:prstTxWarp>
            <a:spAutoFit/>
          </a:bodyPr>
          <a:lstStyle/>
          <a:p>
            <a:pPr algn="ctr"/>
            <a:r>
              <a:rPr lang="en-US" sz="1350" b="1">
                <a:ln w="12700">
                  <a:solidFill>
                    <a:schemeClr val="accent5"/>
                  </a:solidFill>
                  <a:prstDash val="solid"/>
                </a:ln>
                <a:solidFill>
                  <a:srgbClr val="FFC000"/>
                </a:solidFill>
              </a:rPr>
              <a:t>                                “We make a LIVING by what we GET, </a:t>
            </a:r>
          </a:p>
          <a:p>
            <a:pPr algn="ctr"/>
            <a:r>
              <a:rPr lang="en-US" sz="1350" b="1">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601" y="2722689"/>
            <a:ext cx="943533" cy="9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3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71" name="Rectangle 870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73" name="Rectangle 870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9"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75" name="Group 870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62" y="482172"/>
            <a:ext cx="4073472" cy="5149101"/>
            <a:chOff x="7463259" y="583365"/>
            <a:chExt cx="4074533" cy="5181928"/>
          </a:xfrm>
        </p:grpSpPr>
        <p:sp>
          <p:nvSpPr>
            <p:cNvPr id="87076" name="Rectangle 870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77" name="Rectangle 870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079" name="Straight Connector 870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595" y="1847088"/>
            <a:ext cx="554659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dolphin jumping out of water&#10;&#10;Description automatically generated">
            <a:extLst>
              <a:ext uri="{FF2B5EF4-FFF2-40B4-BE49-F238E27FC236}">
                <a16:creationId xmlns:a16="http://schemas.microsoft.com/office/drawing/2014/main" id="{AEFA01FA-899A-1EB3-F8F5-03DEBBABF999}"/>
              </a:ext>
            </a:extLst>
          </p:cNvPr>
          <p:cNvPicPr>
            <a:picLocks noChangeAspect="1"/>
          </p:cNvPicPr>
          <p:nvPr/>
        </p:nvPicPr>
        <p:blipFill rotWithShape="1">
          <a:blip r:embed="rId2">
            <a:extLst>
              <a:ext uri="{28A0092B-C50C-407E-A947-70E740481C1C}">
                <a14:useLocalDpi xmlns:a14="http://schemas.microsoft.com/office/drawing/2010/main" val="0"/>
              </a:ext>
            </a:extLst>
          </a:blip>
          <a:srcRect l="12066" r="9692"/>
          <a:stretch/>
        </p:blipFill>
        <p:spPr>
          <a:xfrm>
            <a:off x="1286691" y="1116345"/>
            <a:ext cx="2798374"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5188279" y="2015733"/>
            <a:ext cx="5548910" cy="3450613"/>
          </a:xfrm>
        </p:spPr>
        <p:txBody>
          <a:bodyPr spcFirstLastPara="1" vert="horz" lIns="91440" tIns="45720" rIns="91440" bIns="45720" rtlCol="0" anchor="t" anchorCtr="0">
            <a:normAutofit/>
          </a:bodyPr>
          <a:lstStyle/>
          <a:p>
            <a:pPr marL="0" indent="0" algn="ctr">
              <a:buNone/>
            </a:pPr>
            <a:r>
              <a:rPr lang="en-US" altLang="en-US" sz="4400" b="1">
                <a:latin typeface="Arial Rounded MT Bold" panose="020F0704030504030204" pitchFamily="34" charset="0"/>
                <a:cs typeface="Arial"/>
              </a:rPr>
              <a:t>Thanks for being a great audience! </a:t>
            </a:r>
            <a:endParaRPr lang="en-US" sz="4400" b="1">
              <a:latin typeface="Arial Rounded MT Bold" panose="020F0704030504030204" pitchFamily="34" charset="0"/>
            </a:endParaRPr>
          </a:p>
          <a:p>
            <a:pPr marL="0" indent="0">
              <a:buNone/>
            </a:pPr>
            <a:endParaRPr lang="en-US" altLang="en-US"/>
          </a:p>
          <a:p>
            <a:pPr marL="0" indent="0">
              <a:buNone/>
            </a:pPr>
            <a:endParaRPr lang="en-US" altLang="en-US">
              <a:cs typeface="Arial"/>
            </a:endParaRPr>
          </a:p>
          <a:p>
            <a:pPr marL="0" indent="0">
              <a:buNone/>
            </a:pPr>
            <a:endParaRPr lang="en-US" altLang="en-US"/>
          </a:p>
        </p:txBody>
      </p:sp>
      <p:pic>
        <p:nvPicPr>
          <p:cNvPr id="87081" name="Picture 870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1589" y="6126480"/>
            <a:ext cx="12188825" cy="742950"/>
          </a:xfrm>
          <a:prstGeom prst="rect">
            <a:avLst/>
          </a:prstGeom>
        </p:spPr>
      </p:pic>
      <p:cxnSp>
        <p:nvCxnSpPr>
          <p:cNvPr id="87083" name="Straight Connector 870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9"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3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3513"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352800" y="542639"/>
            <a:ext cx="5634614" cy="714375"/>
          </a:xfrm>
          <a:solidFill>
            <a:schemeClr val="bg1"/>
          </a:solidFill>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5000" y="1905000"/>
            <a:ext cx="9829800" cy="3601508"/>
          </a:xfrm>
          <a:prstGeom prst="rect">
            <a:avLst/>
          </a:prstGeom>
        </p:spPr>
        <p:txBody>
          <a:bodyPr vert="horz" lIns="91440" tIns="45720" rIns="91440" bIns="45720" rtlCol="0" anchor="t">
            <a:normAutofit fontScale="55000" lnSpcReduction="20000"/>
          </a:bodyPr>
          <a:lstStyle/>
          <a:p>
            <a:pPr>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 Tuesday Folders</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sent home every </a:t>
            </a:r>
            <a:r>
              <a:rPr lang="en-US" sz="3200" b="1">
                <a:solidFill>
                  <a:srgbClr val="262626"/>
                </a:solidFill>
                <a:highlight>
                  <a:srgbClr val="FFFF00"/>
                </a:highlight>
                <a:latin typeface="Arial Rounded MT Bold" panose="020F0704030504030204" pitchFamily="34" charset="0"/>
                <a:cs typeface="Ideal Sans Medium" pitchFamily="50" charset="0"/>
              </a:rPr>
              <a:t>Tuesday</a:t>
            </a:r>
            <a:r>
              <a:rPr lang="en-US" sz="3200">
                <a:solidFill>
                  <a:srgbClr val="262626"/>
                </a:solidFill>
                <a:latin typeface="Arial Rounded MT Bold" panose="020F0704030504030204" pitchFamily="34" charset="0"/>
                <a:cs typeface="Ideal Sans Medium" pitchFamily="50" charset="0"/>
              </a:rPr>
              <a:t> </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Contains graded work from the week </a:t>
            </a:r>
            <a:r>
              <a:rPr lang="en-US" sz="3200" b="1">
                <a:solidFill>
                  <a:srgbClr val="262626"/>
                </a:solidFill>
                <a:latin typeface="Arial Rounded MT Bold" panose="020F0704030504030204" pitchFamily="34" charset="0"/>
                <a:cs typeface="Ideal Sans Medium" pitchFamily="50" charset="0"/>
              </a:rPr>
              <a:t>before</a:t>
            </a:r>
            <a:r>
              <a:rPr lang="en-US" sz="3200">
                <a:solidFill>
                  <a:srgbClr val="262626"/>
                </a:solidFill>
                <a:latin typeface="Arial Rounded MT Bold" panose="020F0704030504030204" pitchFamily="34" charset="0"/>
                <a:cs typeface="Ideal Sans Medium" pitchFamily="50" charset="0"/>
              </a:rPr>
              <a:t> and papers from the front office. </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Please check these folders each Tuesday, review papers, sign the signature page inside, and return the next day. </a:t>
            </a:r>
          </a:p>
          <a:p>
            <a:pPr>
              <a:spcBef>
                <a:spcPct val="20000"/>
              </a:spcBef>
              <a:spcAft>
                <a:spcPts val="600"/>
              </a:spcAft>
              <a:buClr>
                <a:schemeClr val="accent1"/>
              </a:buClr>
              <a:buSzPct val="115000"/>
              <a:buFont typeface="Arial"/>
              <a:buChar char="•"/>
            </a:pPr>
            <a:endParaRPr lang="en-US" sz="320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Daily take home folder</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 expectation page inside – currently blue</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Daily homework will be in the back pockets</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 </a:t>
            </a:r>
            <a:r>
              <a:rPr lang="en-US" sz="3200">
                <a:solidFill>
                  <a:srgbClr val="262626"/>
                </a:solidFill>
                <a:highlight>
                  <a:srgbClr val="FFFF00"/>
                </a:highlight>
                <a:latin typeface="Arial Rounded MT Bold" panose="020F0704030504030204" pitchFamily="34" charset="0"/>
                <a:cs typeface="Ideal Sans Medium" pitchFamily="50" charset="0"/>
              </a:rPr>
              <a:t>please initial and return to school daily</a:t>
            </a:r>
          </a:p>
          <a:p>
            <a:pPr>
              <a:spcBef>
                <a:spcPct val="20000"/>
              </a:spcBef>
              <a:spcAft>
                <a:spcPts val="600"/>
              </a:spcAft>
              <a:buClr>
                <a:schemeClr val="accent1"/>
              </a:buClr>
              <a:buSzPct val="115000"/>
            </a:pPr>
            <a:endParaRPr lang="en-US">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0357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7527-8E41-BA76-A278-BCE66793247F}"/>
              </a:ext>
            </a:extLst>
          </p:cNvPr>
          <p:cNvSpPr>
            <a:spLocks noGrp="1"/>
          </p:cNvSpPr>
          <p:nvPr>
            <p:ph type="ctrTitle"/>
          </p:nvPr>
        </p:nvSpPr>
        <p:spPr/>
        <p:txBody>
          <a:bodyPr>
            <a:normAutofit fontScale="90000"/>
          </a:bodyPr>
          <a:lstStyle/>
          <a:p>
            <a:pPr algn="ctr"/>
            <a:r>
              <a:rPr lang="en-US" err="1"/>
              <a:t>Lcisd</a:t>
            </a:r>
            <a:r>
              <a:rPr lang="en-US"/>
              <a:t> Student code of conduct Updates</a:t>
            </a:r>
          </a:p>
        </p:txBody>
      </p:sp>
    </p:spTree>
    <p:extLst>
      <p:ext uri="{BB962C8B-B14F-4D97-AF65-F5344CB8AC3E}">
        <p14:creationId xmlns:p14="http://schemas.microsoft.com/office/powerpoint/2010/main" val="9248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1589" y="-2673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19275" y="1912738"/>
            <a:ext cx="7624499" cy="4030823"/>
          </a:xfrm>
          <a:prstGeom prst="rect">
            <a:avLst/>
          </a:prstGeom>
          <a:noFill/>
        </p:spPr>
        <p:txBody>
          <a:bodyPr wrap="square" rtlCol="0">
            <a:spAutoFit/>
          </a:bodyPr>
          <a:lstStyle/>
          <a:p>
            <a:r>
              <a:rPr lang="en-US" sz="2399" b="1">
                <a:latin typeface="Arial" panose="020B0604020202020204" pitchFamily="34" charset="0"/>
                <a:cs typeface="Arial" panose="020B0604020202020204" pitchFamily="34" charset="0"/>
              </a:rPr>
              <a:t>The Student Code of Conduct can be found within the 2023-2024 Student Handbook.</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Secondary – pg. 149</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Elementary – pg. 91</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The updated handbook can be found on the LCISD webpage at the bottom right-hand side under the Student &amp; Parent section  </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Spanish version will be uploaded </a:t>
            </a:r>
          </a:p>
          <a:p>
            <a:r>
              <a:rPr lang="en-US" sz="2399" b="1">
                <a:latin typeface="Arial" panose="020B0604020202020204" pitchFamily="34" charset="0"/>
                <a:cs typeface="Arial" panose="020B0604020202020204" pitchFamily="34" charset="0"/>
              </a:rPr>
              <a:t>once they are completed.</a:t>
            </a:r>
          </a:p>
        </p:txBody>
      </p:sp>
      <p:pic>
        <p:nvPicPr>
          <p:cNvPr id="2" name="Picture 1">
            <a:extLst>
              <a:ext uri="{FF2B5EF4-FFF2-40B4-BE49-F238E27FC236}">
                <a16:creationId xmlns:a16="http://schemas.microsoft.com/office/drawing/2014/main" id="{13BA3189-0BE1-1ED2-C489-7C8FBD3F69D6}"/>
              </a:ext>
            </a:extLst>
          </p:cNvPr>
          <p:cNvPicPr>
            <a:picLocks noChangeAspect="1"/>
          </p:cNvPicPr>
          <p:nvPr/>
        </p:nvPicPr>
        <p:blipFill>
          <a:blip r:embed="rId5"/>
          <a:stretch>
            <a:fillRect/>
          </a:stretch>
        </p:blipFill>
        <p:spPr>
          <a:xfrm>
            <a:off x="8151243" y="-291443"/>
            <a:ext cx="4025996" cy="4347501"/>
          </a:xfrm>
          <a:prstGeom prst="rect">
            <a:avLst/>
          </a:prstGeom>
        </p:spPr>
      </p:pic>
      <p:pic>
        <p:nvPicPr>
          <p:cNvPr id="4" name="Picture 3">
            <a:extLst>
              <a:ext uri="{FF2B5EF4-FFF2-40B4-BE49-F238E27FC236}">
                <a16:creationId xmlns:a16="http://schemas.microsoft.com/office/drawing/2014/main" id="{E983F26F-5770-315B-B8BE-029CA3EF3B41}"/>
              </a:ext>
            </a:extLst>
          </p:cNvPr>
          <p:cNvPicPr>
            <a:picLocks noChangeAspect="1"/>
          </p:cNvPicPr>
          <p:nvPr/>
        </p:nvPicPr>
        <p:blipFill>
          <a:blip r:embed="rId6"/>
          <a:stretch>
            <a:fillRect/>
          </a:stretch>
        </p:blipFill>
        <p:spPr>
          <a:xfrm>
            <a:off x="6390411" y="4447997"/>
            <a:ext cx="5482317" cy="2409111"/>
          </a:xfrm>
          <a:prstGeom prst="rect">
            <a:avLst/>
          </a:prstGeom>
        </p:spPr>
      </p:pic>
      <p:sp>
        <p:nvSpPr>
          <p:cNvPr id="5" name="TextBox 4">
            <a:extLst>
              <a:ext uri="{FF2B5EF4-FFF2-40B4-BE49-F238E27FC236}">
                <a16:creationId xmlns:a16="http://schemas.microsoft.com/office/drawing/2014/main" id="{E39AEAAF-EC65-CDCF-A3F1-DF1307B27738}"/>
              </a:ext>
            </a:extLst>
          </p:cNvPr>
          <p:cNvSpPr txBox="1"/>
          <p:nvPr/>
        </p:nvSpPr>
        <p:spPr>
          <a:xfrm>
            <a:off x="108002" y="271488"/>
            <a:ext cx="7907089" cy="1015399"/>
          </a:xfrm>
          <a:prstGeom prst="rect">
            <a:avLst/>
          </a:prstGeom>
          <a:noFill/>
        </p:spPr>
        <p:txBody>
          <a:bodyPr wrap="square" rtlCol="0">
            <a:spAutoFit/>
          </a:bodyPr>
          <a:lstStyle/>
          <a:p>
            <a:pPr algn="ctr"/>
            <a:r>
              <a:rPr lang="en-US" sz="5998" b="1">
                <a:solidFill>
                  <a:schemeClr val="bg1"/>
                </a:solidFill>
                <a:latin typeface="Arial" panose="020B0604020202020204" pitchFamily="34" charset="0"/>
                <a:cs typeface="Arial" panose="020B0604020202020204" pitchFamily="34" charset="0"/>
              </a:rPr>
              <a:t>2023-2024 Handbook</a:t>
            </a:r>
          </a:p>
        </p:txBody>
      </p:sp>
    </p:spTree>
    <p:extLst>
      <p:ext uri="{BB962C8B-B14F-4D97-AF65-F5344CB8AC3E}">
        <p14:creationId xmlns:p14="http://schemas.microsoft.com/office/powerpoint/2010/main" val="57252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5507" y="89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097509" y="2422440"/>
            <a:ext cx="5619160" cy="2861577"/>
          </a:xfrm>
          <a:prstGeom prst="rect">
            <a:avLst/>
          </a:prstGeom>
          <a:noFill/>
        </p:spPr>
        <p:txBody>
          <a:bodyPr wrap="square" rtlCol="0">
            <a:spAutoFit/>
          </a:bodyPr>
          <a:lstStyle/>
          <a:p>
            <a:pPr algn="ctr"/>
            <a:r>
              <a:rPr lang="en-US" sz="5998" b="1">
                <a:latin typeface="Arial" panose="020B0604020202020204" pitchFamily="34" charset="0"/>
                <a:cs typeface="Arial" panose="020B0604020202020204" pitchFamily="34" charset="0"/>
              </a:rPr>
              <a:t>Cell Phone Policy</a:t>
            </a:r>
          </a:p>
          <a:p>
            <a:pPr algn="ctr"/>
            <a:r>
              <a:rPr lang="en-US" sz="5998" b="1">
                <a:latin typeface="Arial" panose="020B0604020202020204" pitchFamily="34" charset="0"/>
                <a:cs typeface="Arial" panose="020B0604020202020204" pitchFamily="34" charset="0"/>
              </a:rPr>
              <a:t>Changes</a:t>
            </a:r>
          </a:p>
        </p:txBody>
      </p:sp>
    </p:spTree>
    <p:extLst>
      <p:ext uri="{BB962C8B-B14F-4D97-AF65-F5344CB8AC3E}">
        <p14:creationId xmlns:p14="http://schemas.microsoft.com/office/powerpoint/2010/main" val="196782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5507"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41318" y="173335"/>
            <a:ext cx="7502079" cy="1325218"/>
          </a:xfrm>
        </p:spPr>
        <p:txBody>
          <a:bodyPr>
            <a:normAutofit fontScale="90000"/>
          </a:bodyPr>
          <a:lstStyle/>
          <a:p>
            <a:r>
              <a:rPr lang="en-US" b="1">
                <a:solidFill>
                  <a:schemeClr val="bg1"/>
                </a:solidFill>
              </a:rPr>
              <a:t>Possession of Telecommunications or Other Electronic Devices</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17"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4713" y="6514222"/>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8" descr="A screenshot of a computer&#10;&#10;Description automatically generated">
            <a:extLst>
              <a:ext uri="{FF2B5EF4-FFF2-40B4-BE49-F238E27FC236}">
                <a16:creationId xmlns:a16="http://schemas.microsoft.com/office/drawing/2014/main" id="{A0DC7850-C15C-CAF1-DA13-C086E670F04E}"/>
              </a:ext>
            </a:extLst>
          </p:cNvPr>
          <p:cNvPicPr>
            <a:picLocks noChangeAspect="1"/>
          </p:cNvPicPr>
          <p:nvPr/>
        </p:nvPicPr>
        <p:blipFill rotWithShape="1">
          <a:blip r:embed="rId5"/>
          <a:srcRect b="31171"/>
          <a:stretch/>
        </p:blipFill>
        <p:spPr>
          <a:xfrm>
            <a:off x="969886" y="2069926"/>
            <a:ext cx="10115915" cy="4030953"/>
          </a:xfrm>
          <a:prstGeom prst="rect">
            <a:avLst/>
          </a:prstGeom>
        </p:spPr>
      </p:pic>
    </p:spTree>
    <p:extLst>
      <p:ext uri="{BB962C8B-B14F-4D97-AF65-F5344CB8AC3E}">
        <p14:creationId xmlns:p14="http://schemas.microsoft.com/office/powerpoint/2010/main" val="218777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04beae3-2c95-4d85-90a4-89b24bf34f57" xsi:nil="true"/>
    <lcf76f155ced4ddcb4097134ff3c332f xmlns="766ff6fe-fdbd-4177-96c0-9e2e97f1f90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F7589A09C37F4B988536DD7C61FD80" ma:contentTypeVersion="11" ma:contentTypeDescription="Create a new document." ma:contentTypeScope="" ma:versionID="4d6dae2cbd5346b5a12cdf5a5f30260d">
  <xsd:schema xmlns:xsd="http://www.w3.org/2001/XMLSchema" xmlns:xs="http://www.w3.org/2001/XMLSchema" xmlns:p="http://schemas.microsoft.com/office/2006/metadata/properties" xmlns:ns2="766ff6fe-fdbd-4177-96c0-9e2e97f1f900" xmlns:ns3="204beae3-2c95-4d85-90a4-89b24bf34f57" targetNamespace="http://schemas.microsoft.com/office/2006/metadata/properties" ma:root="true" ma:fieldsID="dc309d328c76b7bca99346008330f22f" ns2:_="" ns3:_="">
    <xsd:import namespace="766ff6fe-fdbd-4177-96c0-9e2e97f1f900"/>
    <xsd:import namespace="204beae3-2c95-4d85-90a4-89b24bf34f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ff6fe-fdbd-4177-96c0-9e2e97f1f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93a4fa-bfe4-40eb-8a96-0d52f059aaa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beae3-2c95-4d85-90a4-89b24bf34f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3749523-ab10-46fd-ac18-b6229eace21e}" ma:internalName="TaxCatchAll" ma:showField="CatchAllData" ma:web="204beae3-2c95-4d85-90a4-89b24bf34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6343DC-64DE-44AF-B543-6D9040F2AB25}">
  <ds:schemaRefs>
    <ds:schemaRef ds:uri="http://schemas.microsoft.com/office/2006/metadata/properties"/>
    <ds:schemaRef ds:uri="http://schemas.microsoft.com/office/infopath/2007/PartnerControls"/>
    <ds:schemaRef ds:uri="204beae3-2c95-4d85-90a4-89b24bf34f57"/>
    <ds:schemaRef ds:uri="766ff6fe-fdbd-4177-96c0-9e2e97f1f900"/>
  </ds:schemaRefs>
</ds:datastoreItem>
</file>

<file path=customXml/itemProps2.xml><?xml version="1.0" encoding="utf-8"?>
<ds:datastoreItem xmlns:ds="http://schemas.openxmlformats.org/officeDocument/2006/customXml" ds:itemID="{8732646B-2B2B-4282-A088-2B2A36D1F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6ff6fe-fdbd-4177-96c0-9e2e97f1f900"/>
    <ds:schemaRef ds:uri="204beae3-2c95-4d85-90a4-89b24bf34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0D155A-E1DA-4798-AA93-ED320371FB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2758</Words>
  <Application>Microsoft Office PowerPoint</Application>
  <PresentationFormat>Widescreen</PresentationFormat>
  <Paragraphs>310</Paragraphs>
  <Slides>47</Slides>
  <Notes>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47</vt:i4>
      </vt:variant>
    </vt:vector>
  </HeadingPairs>
  <TitlesOfParts>
    <vt:vector size="64" baseType="lpstr">
      <vt:lpstr>Amasis MT Pro Black</vt:lpstr>
      <vt:lpstr>Arial</vt:lpstr>
      <vt:lpstr>Arial Rounded MT Bold</vt:lpstr>
      <vt:lpstr>Arial,Sans-Serif</vt:lpstr>
      <vt:lpstr>Calibri</vt:lpstr>
      <vt:lpstr>Calibri Light</vt:lpstr>
      <vt:lpstr>Century Gothic</vt:lpstr>
      <vt:lpstr>Georgia</vt:lpstr>
      <vt:lpstr>Gill Sans MT</vt:lpstr>
      <vt:lpstr>Ideal Sans Medium</vt:lpstr>
      <vt:lpstr>inherit</vt:lpstr>
      <vt:lpstr>Lucida Bright</vt:lpstr>
      <vt:lpstr>Saira</vt:lpstr>
      <vt:lpstr>Segoe UI</vt:lpstr>
      <vt:lpstr>Wingdings</vt:lpstr>
      <vt:lpstr>office theme</vt:lpstr>
      <vt:lpstr>Gallery</vt:lpstr>
      <vt:lpstr>Welcome to dickinson Elementary</vt:lpstr>
      <vt:lpstr>Meet the 4th Grade Team</vt:lpstr>
      <vt:lpstr>Meet the Instructional Leadership Team</vt:lpstr>
      <vt:lpstr>WEEKLY NEWSLETTER</vt:lpstr>
      <vt:lpstr>Communication</vt:lpstr>
      <vt:lpstr>Lcisd Student code of conduct Updates</vt:lpstr>
      <vt:lpstr>PowerPoint Presentation</vt:lpstr>
      <vt:lpstr>PowerPoint Presentation</vt:lpstr>
      <vt:lpstr>Possession of Telecommunications or Other Electronic Devices</vt:lpstr>
      <vt:lpstr>Inappropriate Use of Cell Phone Practice</vt:lpstr>
      <vt:lpstr>Please keep cell phones and smart watches in backpacks turned off. </vt:lpstr>
      <vt:lpstr>Dickinson's Expectations</vt:lpstr>
      <vt:lpstr>Ron Clark House System</vt:lpstr>
      <vt:lpstr>Classroom Rewards</vt:lpstr>
      <vt:lpstr>Classroom Consequences</vt:lpstr>
      <vt:lpstr>Grades</vt:lpstr>
      <vt:lpstr>Cheating </vt:lpstr>
      <vt:lpstr>Reassessment Guidelines</vt:lpstr>
      <vt:lpstr>English Language Arts</vt:lpstr>
      <vt:lpstr>ACADEMICS Cont.</vt:lpstr>
      <vt:lpstr>STAAR DATES</vt:lpstr>
      <vt:lpstr>Our Daily Schedule</vt:lpstr>
      <vt:lpstr>PowerPoint Presentation</vt:lpstr>
      <vt:lpstr>Class Link: Free to LCISD Students (www.lcisd.org) Many programs are available to use at home to enrich learning! Please encourage your children to use typing club to practice keyboarding. This will help with online testing. THANK YOU!  </vt:lpstr>
      <vt:lpstr>Dreambox</vt:lpstr>
      <vt:lpstr>District/ campus Expectation</vt:lpstr>
      <vt:lpstr>How To Access Dreambox</vt:lpstr>
      <vt:lpstr>WHAT INFORMATION IS AVAILABLE TO ME AS A PARENT? </vt:lpstr>
      <vt:lpstr>TIPS FOR PARENTS </vt:lpstr>
      <vt:lpstr>Birthday Treats</vt:lpstr>
      <vt:lpstr>Classroom Snack</vt:lpstr>
      <vt:lpstr>Lunch Procedures</vt:lpstr>
      <vt:lpstr>Students Head to class at 7:30 am</vt:lpstr>
      <vt:lpstr>Leave on backpack please!    Name &amp; Dismissal Information   Replacements is $2 at front office</vt:lpstr>
      <vt:lpstr>PowerPoint Presentation</vt:lpstr>
      <vt:lpstr>Absences/Attendance</vt:lpstr>
      <vt:lpstr>Every Day Counts! 1 or 2 days a week doesn’t seem like much but …</vt:lpstr>
      <vt:lpstr>How about 10 minutes late a day?  Surely that won’t affect my child!</vt:lpstr>
      <vt:lpstr>Transportation Changes</vt:lpstr>
      <vt:lpstr>Medications</vt:lpstr>
      <vt:lpstr>Smart Tags</vt:lpstr>
      <vt:lpstr>Register your SMART TAG</vt:lpstr>
      <vt:lpstr>Car Riders</vt:lpstr>
      <vt:lpstr>Peanut Free Classrooms</vt:lpstr>
      <vt:lpstr>How to purchase school lunch</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Sherrie T. Tran</dc:creator>
  <cp:lastModifiedBy>Jo Anne Peltier-Bromonsky</cp:lastModifiedBy>
  <cp:revision>87</cp:revision>
  <dcterms:created xsi:type="dcterms:W3CDTF">2023-08-25T12:51:06Z</dcterms:created>
  <dcterms:modified xsi:type="dcterms:W3CDTF">2023-09-06T15:42:00Z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0x01010076F7589A09C37F4B988536DD7C61FD80</vt:lpwstr>
  </property>
</Properties>
</file>