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4"/>
  </p:sldMasterIdLst>
  <p:notesMasterIdLst>
    <p:notesMasterId r:id="rId53"/>
  </p:notesMasterIdLst>
  <p:handoutMasterIdLst>
    <p:handoutMasterId r:id="rId54"/>
  </p:handoutMasterIdLst>
  <p:sldIdLst>
    <p:sldId id="349" r:id="rId5"/>
    <p:sldId id="333" r:id="rId6"/>
    <p:sldId id="301" r:id="rId7"/>
    <p:sldId id="303" r:id="rId8"/>
    <p:sldId id="319" r:id="rId9"/>
    <p:sldId id="353" r:id="rId10"/>
    <p:sldId id="292" r:id="rId11"/>
    <p:sldId id="354" r:id="rId12"/>
    <p:sldId id="277" r:id="rId13"/>
    <p:sldId id="278" r:id="rId14"/>
    <p:sldId id="355" r:id="rId15"/>
    <p:sldId id="318" r:id="rId16"/>
    <p:sldId id="356" r:id="rId17"/>
    <p:sldId id="330" r:id="rId18"/>
    <p:sldId id="331" r:id="rId19"/>
    <p:sldId id="276" r:id="rId20"/>
    <p:sldId id="352" r:id="rId21"/>
    <p:sldId id="315" r:id="rId22"/>
    <p:sldId id="312" r:id="rId23"/>
    <p:sldId id="340" r:id="rId24"/>
    <p:sldId id="320" r:id="rId25"/>
    <p:sldId id="313" r:id="rId26"/>
    <p:sldId id="341" r:id="rId27"/>
    <p:sldId id="316" r:id="rId28"/>
    <p:sldId id="351" r:id="rId29"/>
    <p:sldId id="344" r:id="rId30"/>
    <p:sldId id="345" r:id="rId31"/>
    <p:sldId id="346" r:id="rId32"/>
    <p:sldId id="347" r:id="rId33"/>
    <p:sldId id="348" r:id="rId34"/>
    <p:sldId id="350" r:id="rId35"/>
    <p:sldId id="332" r:id="rId36"/>
    <p:sldId id="336" r:id="rId37"/>
    <p:sldId id="289" r:id="rId38"/>
    <p:sldId id="286" r:id="rId39"/>
    <p:sldId id="294" r:id="rId40"/>
    <p:sldId id="342" r:id="rId41"/>
    <p:sldId id="296" r:id="rId42"/>
    <p:sldId id="297" r:id="rId43"/>
    <p:sldId id="280" r:id="rId44"/>
    <p:sldId id="281" r:id="rId45"/>
    <p:sldId id="304" r:id="rId46"/>
    <p:sldId id="305" r:id="rId47"/>
    <p:sldId id="306" r:id="rId48"/>
    <p:sldId id="282" r:id="rId49"/>
    <p:sldId id="307" r:id="rId50"/>
    <p:sldId id="338" r:id="rId51"/>
    <p:sldId id="311" r:id="rId52"/>
  </p:sldIdLst>
  <p:sldSz cx="12188825" cy="6858000"/>
  <p:notesSz cx="7169150" cy="94551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978" userDrawn="1">
          <p15:clr>
            <a:srgbClr val="A4A3A4"/>
          </p15:clr>
        </p15:guide>
        <p15:guide id="2" pos="225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1E42"/>
    <a:srgbClr val="F6F6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4FFF3D-E2FE-4416-AEBF-F4744AD231C2}" v="1" dt="2023-08-25T15:54:16.6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guide pos="3839"/>
        <p:guide orient="horz" pos="2160"/>
      </p:guideLst>
    </p:cSldViewPr>
  </p:slideViewPr>
  <p:notesTextViewPr>
    <p:cViewPr>
      <p:scale>
        <a:sx n="1" d="1"/>
        <a:sy n="1" d="1"/>
      </p:scale>
      <p:origin x="0" y="0"/>
    </p:cViewPr>
  </p:notesTextViewPr>
  <p:notesViewPr>
    <p:cSldViewPr snapToGrid="0">
      <p:cViewPr>
        <p:scale>
          <a:sx n="1" d="2"/>
          <a:sy n="1" d="2"/>
        </p:scale>
        <p:origin x="0" y="0"/>
      </p:cViewPr>
      <p:guideLst>
        <p:guide orient="horz" pos="2978"/>
        <p:guide pos="225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058123-5210-442F-AEA2-3D762EA5F45B}"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0063A65D-9188-424B-9B19-7BCE7437D6C4}">
      <dgm:prSet/>
      <dgm:spPr/>
      <dgm:t>
        <a:bodyPr/>
        <a:lstStyle/>
        <a:p>
          <a:r>
            <a:rPr lang="en-US" b="0" i="0"/>
            <a:t>Collared solid navy blue, light blue, red or white short or long-sleeved shirt with no logo.</a:t>
          </a:r>
        </a:p>
        <a:p>
          <a:r>
            <a:rPr lang="en-US" b="0" i="0"/>
            <a:t>School spirit shirts and denim-type clothing will be permitted on Fridays</a:t>
          </a:r>
          <a:r>
            <a:rPr lang="en-US"/>
            <a:t>:</a:t>
          </a:r>
        </a:p>
      </dgm:t>
    </dgm:pt>
    <dgm:pt modelId="{C34F1E05-A4BC-423A-859B-FECE45234B4C}" type="parTrans" cxnId="{82D2A7FA-DD21-49A1-A1E6-EAC4C018D9E1}">
      <dgm:prSet/>
      <dgm:spPr/>
      <dgm:t>
        <a:bodyPr/>
        <a:lstStyle/>
        <a:p>
          <a:endParaRPr lang="en-US"/>
        </a:p>
      </dgm:t>
    </dgm:pt>
    <dgm:pt modelId="{F34BA985-8FD7-4799-A73F-4425779BCEAA}" type="sibTrans" cxnId="{82D2A7FA-DD21-49A1-A1E6-EAC4C018D9E1}">
      <dgm:prSet/>
      <dgm:spPr/>
      <dgm:t>
        <a:bodyPr/>
        <a:lstStyle/>
        <a:p>
          <a:endParaRPr lang="en-US"/>
        </a:p>
      </dgm:t>
    </dgm:pt>
    <dgm:pt modelId="{121DE1DA-02C5-4CBA-8D02-49E1AC6DD798}">
      <dgm:prSet/>
      <dgm:spPr/>
      <dgm:t>
        <a:bodyPr/>
        <a:lstStyle/>
        <a:p>
          <a:r>
            <a:rPr lang="en-US"/>
            <a:t>Shoes:  Safe for school, athletic shoes with closed toes and tennis shoes preferred. </a:t>
          </a:r>
        </a:p>
      </dgm:t>
    </dgm:pt>
    <dgm:pt modelId="{A717406C-82C8-4E09-B587-9C3DB3E3FF6B}" type="parTrans" cxnId="{306312C0-5799-46BF-926A-5657387DCF65}">
      <dgm:prSet/>
      <dgm:spPr/>
      <dgm:t>
        <a:bodyPr/>
        <a:lstStyle/>
        <a:p>
          <a:endParaRPr lang="en-US"/>
        </a:p>
      </dgm:t>
    </dgm:pt>
    <dgm:pt modelId="{3428113E-7F21-46DF-B8CC-7EAD3146509D}" type="sibTrans" cxnId="{306312C0-5799-46BF-926A-5657387DCF65}">
      <dgm:prSet/>
      <dgm:spPr/>
      <dgm:t>
        <a:bodyPr/>
        <a:lstStyle/>
        <a:p>
          <a:endParaRPr lang="en-US"/>
        </a:p>
      </dgm:t>
    </dgm:pt>
    <dgm:pt modelId="{3F8A24CB-87BA-47AE-8971-8A3476422E43}">
      <dgm:prSet/>
      <dgm:spPr/>
      <dgm:t>
        <a:bodyPr/>
        <a:lstStyle/>
        <a:p>
          <a:r>
            <a:rPr lang="en-US"/>
            <a:t>Hair:  Clean, well groomed, out of eyes, and non-distracting</a:t>
          </a:r>
        </a:p>
      </dgm:t>
    </dgm:pt>
    <dgm:pt modelId="{2D88C5D9-F7BE-4483-8BC6-57F2A8A6C683}" type="parTrans" cxnId="{C4496560-4629-4652-BF6B-B9F693FDA7A4}">
      <dgm:prSet/>
      <dgm:spPr/>
      <dgm:t>
        <a:bodyPr/>
        <a:lstStyle/>
        <a:p>
          <a:endParaRPr lang="en-US"/>
        </a:p>
      </dgm:t>
    </dgm:pt>
    <dgm:pt modelId="{AF0C4E49-3356-42D9-B87F-2BAEE564D6DE}" type="sibTrans" cxnId="{C4496560-4629-4652-BF6B-B9F693FDA7A4}">
      <dgm:prSet/>
      <dgm:spPr/>
      <dgm:t>
        <a:bodyPr/>
        <a:lstStyle/>
        <a:p>
          <a:endParaRPr lang="en-US"/>
        </a:p>
      </dgm:t>
    </dgm:pt>
    <dgm:pt modelId="{ACC4E74D-5D3A-43F3-8F83-D6217E5BF947}">
      <dgm:prSet/>
      <dgm:spPr/>
      <dgm:t>
        <a:bodyPr/>
        <a:lstStyle/>
        <a:p>
          <a:r>
            <a:rPr lang="en-US" b="0" i="0"/>
            <a:t>Khaki, navy blue or black slacks, dresses, skirts, skorts, jumpers or shorts not of denim or denim-type fabric.</a:t>
          </a:r>
          <a:endParaRPr lang="en-US"/>
        </a:p>
      </dgm:t>
    </dgm:pt>
    <dgm:pt modelId="{827130E0-5F3A-41E7-A72C-FDEB43FEAF1E}" type="parTrans" cxnId="{D1998B21-6B07-4860-91A7-39BC99059CAF}">
      <dgm:prSet/>
      <dgm:spPr/>
      <dgm:t>
        <a:bodyPr/>
        <a:lstStyle/>
        <a:p>
          <a:endParaRPr lang="en-US"/>
        </a:p>
      </dgm:t>
    </dgm:pt>
    <dgm:pt modelId="{5A1C9F18-55CE-4E2A-B170-9BEE159A24D1}" type="sibTrans" cxnId="{D1998B21-6B07-4860-91A7-39BC99059CAF}">
      <dgm:prSet/>
      <dgm:spPr/>
      <dgm:t>
        <a:bodyPr/>
        <a:lstStyle/>
        <a:p>
          <a:endParaRPr lang="en-US"/>
        </a:p>
      </dgm:t>
    </dgm:pt>
    <dgm:pt modelId="{C760D0C8-F53A-4CBF-A250-52F8A2188757}" type="pres">
      <dgm:prSet presAssocID="{65058123-5210-442F-AEA2-3D762EA5F45B}" presName="outerComposite" presStyleCnt="0">
        <dgm:presLayoutVars>
          <dgm:chMax val="5"/>
          <dgm:dir/>
          <dgm:resizeHandles val="exact"/>
        </dgm:presLayoutVars>
      </dgm:prSet>
      <dgm:spPr/>
    </dgm:pt>
    <dgm:pt modelId="{004B9C9E-3DAC-4661-9C69-964B65753101}" type="pres">
      <dgm:prSet presAssocID="{65058123-5210-442F-AEA2-3D762EA5F45B}" presName="dummyMaxCanvas" presStyleCnt="0">
        <dgm:presLayoutVars/>
      </dgm:prSet>
      <dgm:spPr/>
    </dgm:pt>
    <dgm:pt modelId="{51293229-4961-44F6-A322-0FA5B3A1EB48}" type="pres">
      <dgm:prSet presAssocID="{65058123-5210-442F-AEA2-3D762EA5F45B}" presName="FourNodes_1" presStyleLbl="node1" presStyleIdx="0" presStyleCnt="4">
        <dgm:presLayoutVars>
          <dgm:bulletEnabled val="1"/>
        </dgm:presLayoutVars>
      </dgm:prSet>
      <dgm:spPr/>
    </dgm:pt>
    <dgm:pt modelId="{0FA6692E-CF7E-48D8-B695-ACDE53263270}" type="pres">
      <dgm:prSet presAssocID="{65058123-5210-442F-AEA2-3D762EA5F45B}" presName="FourNodes_2" presStyleLbl="node1" presStyleIdx="1" presStyleCnt="4">
        <dgm:presLayoutVars>
          <dgm:bulletEnabled val="1"/>
        </dgm:presLayoutVars>
      </dgm:prSet>
      <dgm:spPr/>
    </dgm:pt>
    <dgm:pt modelId="{2689F66D-5BB2-476B-ADD0-79D89EB540F3}" type="pres">
      <dgm:prSet presAssocID="{65058123-5210-442F-AEA2-3D762EA5F45B}" presName="FourNodes_3" presStyleLbl="node1" presStyleIdx="2" presStyleCnt="4">
        <dgm:presLayoutVars>
          <dgm:bulletEnabled val="1"/>
        </dgm:presLayoutVars>
      </dgm:prSet>
      <dgm:spPr/>
    </dgm:pt>
    <dgm:pt modelId="{EC04E6E7-ADD6-4FA9-BE39-0FD4945B0738}" type="pres">
      <dgm:prSet presAssocID="{65058123-5210-442F-AEA2-3D762EA5F45B}" presName="FourNodes_4" presStyleLbl="node1" presStyleIdx="3" presStyleCnt="4">
        <dgm:presLayoutVars>
          <dgm:bulletEnabled val="1"/>
        </dgm:presLayoutVars>
      </dgm:prSet>
      <dgm:spPr/>
    </dgm:pt>
    <dgm:pt modelId="{C9110947-7D98-4D2B-8B76-74DA0EF91BE4}" type="pres">
      <dgm:prSet presAssocID="{65058123-5210-442F-AEA2-3D762EA5F45B}" presName="FourConn_1-2" presStyleLbl="fgAccFollowNode1" presStyleIdx="0" presStyleCnt="3">
        <dgm:presLayoutVars>
          <dgm:bulletEnabled val="1"/>
        </dgm:presLayoutVars>
      </dgm:prSet>
      <dgm:spPr/>
    </dgm:pt>
    <dgm:pt modelId="{833CB154-B311-4B43-B881-BCC4EAFCF94E}" type="pres">
      <dgm:prSet presAssocID="{65058123-5210-442F-AEA2-3D762EA5F45B}" presName="FourConn_2-3" presStyleLbl="fgAccFollowNode1" presStyleIdx="1" presStyleCnt="3">
        <dgm:presLayoutVars>
          <dgm:bulletEnabled val="1"/>
        </dgm:presLayoutVars>
      </dgm:prSet>
      <dgm:spPr/>
    </dgm:pt>
    <dgm:pt modelId="{17465F74-E017-45D0-83E6-640423A7290A}" type="pres">
      <dgm:prSet presAssocID="{65058123-5210-442F-AEA2-3D762EA5F45B}" presName="FourConn_3-4" presStyleLbl="fgAccFollowNode1" presStyleIdx="2" presStyleCnt="3">
        <dgm:presLayoutVars>
          <dgm:bulletEnabled val="1"/>
        </dgm:presLayoutVars>
      </dgm:prSet>
      <dgm:spPr/>
    </dgm:pt>
    <dgm:pt modelId="{7999E2AF-D3FA-42E2-9FC8-F240A6696908}" type="pres">
      <dgm:prSet presAssocID="{65058123-5210-442F-AEA2-3D762EA5F45B}" presName="FourNodes_1_text" presStyleLbl="node1" presStyleIdx="3" presStyleCnt="4">
        <dgm:presLayoutVars>
          <dgm:bulletEnabled val="1"/>
        </dgm:presLayoutVars>
      </dgm:prSet>
      <dgm:spPr/>
    </dgm:pt>
    <dgm:pt modelId="{E68F1A4D-892A-4185-8530-C642911F04AF}" type="pres">
      <dgm:prSet presAssocID="{65058123-5210-442F-AEA2-3D762EA5F45B}" presName="FourNodes_2_text" presStyleLbl="node1" presStyleIdx="3" presStyleCnt="4">
        <dgm:presLayoutVars>
          <dgm:bulletEnabled val="1"/>
        </dgm:presLayoutVars>
      </dgm:prSet>
      <dgm:spPr/>
    </dgm:pt>
    <dgm:pt modelId="{56DFFC87-AC8E-4E40-A587-5FAE96167833}" type="pres">
      <dgm:prSet presAssocID="{65058123-5210-442F-AEA2-3D762EA5F45B}" presName="FourNodes_3_text" presStyleLbl="node1" presStyleIdx="3" presStyleCnt="4">
        <dgm:presLayoutVars>
          <dgm:bulletEnabled val="1"/>
        </dgm:presLayoutVars>
      </dgm:prSet>
      <dgm:spPr/>
    </dgm:pt>
    <dgm:pt modelId="{86A392FF-477B-40D5-86D2-9BA6DF220E41}" type="pres">
      <dgm:prSet presAssocID="{65058123-5210-442F-AEA2-3D762EA5F45B}" presName="FourNodes_4_text" presStyleLbl="node1" presStyleIdx="3" presStyleCnt="4">
        <dgm:presLayoutVars>
          <dgm:bulletEnabled val="1"/>
        </dgm:presLayoutVars>
      </dgm:prSet>
      <dgm:spPr/>
    </dgm:pt>
  </dgm:ptLst>
  <dgm:cxnLst>
    <dgm:cxn modelId="{0B763001-2693-4147-B19D-0EF15A4FAAF5}" type="presOf" srcId="{3F8A24CB-87BA-47AE-8971-8A3476422E43}" destId="{EC04E6E7-ADD6-4FA9-BE39-0FD4945B0738}" srcOrd="0" destOrd="0" presId="urn:microsoft.com/office/officeart/2005/8/layout/vProcess5"/>
    <dgm:cxn modelId="{98D9A10E-5A44-4D2F-BA4E-AEA1F4535481}" type="presOf" srcId="{121DE1DA-02C5-4CBA-8D02-49E1AC6DD798}" destId="{56DFFC87-AC8E-4E40-A587-5FAE96167833}" srcOrd="1" destOrd="0" presId="urn:microsoft.com/office/officeart/2005/8/layout/vProcess5"/>
    <dgm:cxn modelId="{2365A710-2835-42EF-9CA3-2DEA48183395}" type="presOf" srcId="{65058123-5210-442F-AEA2-3D762EA5F45B}" destId="{C760D0C8-F53A-4CBF-A250-52F8A2188757}" srcOrd="0" destOrd="0" presId="urn:microsoft.com/office/officeart/2005/8/layout/vProcess5"/>
    <dgm:cxn modelId="{D1998B21-6B07-4860-91A7-39BC99059CAF}" srcId="{65058123-5210-442F-AEA2-3D762EA5F45B}" destId="{ACC4E74D-5D3A-43F3-8F83-D6217E5BF947}" srcOrd="0" destOrd="0" parTransId="{827130E0-5F3A-41E7-A72C-FDEB43FEAF1E}" sibTransId="{5A1C9F18-55CE-4E2A-B170-9BEE159A24D1}"/>
    <dgm:cxn modelId="{B5B87338-1E0A-4F07-85CD-AFA9686BF5C8}" type="presOf" srcId="{121DE1DA-02C5-4CBA-8D02-49E1AC6DD798}" destId="{2689F66D-5BB2-476B-ADD0-79D89EB540F3}" srcOrd="0" destOrd="0" presId="urn:microsoft.com/office/officeart/2005/8/layout/vProcess5"/>
    <dgm:cxn modelId="{0002BB3C-A74D-4AC9-A602-77F98710E158}" type="presOf" srcId="{ACC4E74D-5D3A-43F3-8F83-D6217E5BF947}" destId="{51293229-4961-44F6-A322-0FA5B3A1EB48}" srcOrd="0" destOrd="0" presId="urn:microsoft.com/office/officeart/2005/8/layout/vProcess5"/>
    <dgm:cxn modelId="{34B33740-15AB-4C3F-8F55-F948AD1775F7}" type="presOf" srcId="{ACC4E74D-5D3A-43F3-8F83-D6217E5BF947}" destId="{7999E2AF-D3FA-42E2-9FC8-F240A6696908}" srcOrd="1" destOrd="0" presId="urn:microsoft.com/office/officeart/2005/8/layout/vProcess5"/>
    <dgm:cxn modelId="{C4496560-4629-4652-BF6B-B9F693FDA7A4}" srcId="{65058123-5210-442F-AEA2-3D762EA5F45B}" destId="{3F8A24CB-87BA-47AE-8971-8A3476422E43}" srcOrd="3" destOrd="0" parTransId="{2D88C5D9-F7BE-4483-8BC6-57F2A8A6C683}" sibTransId="{AF0C4E49-3356-42D9-B87F-2BAEE564D6DE}"/>
    <dgm:cxn modelId="{FD784565-3CAA-4ED8-93F3-3B0288F336A5}" type="presOf" srcId="{3F8A24CB-87BA-47AE-8971-8A3476422E43}" destId="{86A392FF-477B-40D5-86D2-9BA6DF220E41}" srcOrd="1" destOrd="0" presId="urn:microsoft.com/office/officeart/2005/8/layout/vProcess5"/>
    <dgm:cxn modelId="{1C9CB7AF-8BAB-43D0-91A5-0162B045DDD2}" type="presOf" srcId="{F34BA985-8FD7-4799-A73F-4425779BCEAA}" destId="{833CB154-B311-4B43-B881-BCC4EAFCF94E}" srcOrd="0" destOrd="0" presId="urn:microsoft.com/office/officeart/2005/8/layout/vProcess5"/>
    <dgm:cxn modelId="{306312C0-5799-46BF-926A-5657387DCF65}" srcId="{65058123-5210-442F-AEA2-3D762EA5F45B}" destId="{121DE1DA-02C5-4CBA-8D02-49E1AC6DD798}" srcOrd="2" destOrd="0" parTransId="{A717406C-82C8-4E09-B587-9C3DB3E3FF6B}" sibTransId="{3428113E-7F21-46DF-B8CC-7EAD3146509D}"/>
    <dgm:cxn modelId="{A7C0C8C5-5380-4892-BB8A-8F94B3AA64A2}" type="presOf" srcId="{0063A65D-9188-424B-9B19-7BCE7437D6C4}" destId="{E68F1A4D-892A-4185-8530-C642911F04AF}" srcOrd="1" destOrd="0" presId="urn:microsoft.com/office/officeart/2005/8/layout/vProcess5"/>
    <dgm:cxn modelId="{53A424E7-BE30-4AC4-802F-F9797DC0004D}" type="presOf" srcId="{5A1C9F18-55CE-4E2A-B170-9BEE159A24D1}" destId="{C9110947-7D98-4D2B-8B76-74DA0EF91BE4}" srcOrd="0" destOrd="0" presId="urn:microsoft.com/office/officeart/2005/8/layout/vProcess5"/>
    <dgm:cxn modelId="{C87A0DEA-4E29-4936-9808-76C89A0FC9EA}" type="presOf" srcId="{3428113E-7F21-46DF-B8CC-7EAD3146509D}" destId="{17465F74-E017-45D0-83E6-640423A7290A}" srcOrd="0" destOrd="0" presId="urn:microsoft.com/office/officeart/2005/8/layout/vProcess5"/>
    <dgm:cxn modelId="{426ADBF7-C9C4-46EA-A7F8-3097B2639047}" type="presOf" srcId="{0063A65D-9188-424B-9B19-7BCE7437D6C4}" destId="{0FA6692E-CF7E-48D8-B695-ACDE53263270}" srcOrd="0" destOrd="0" presId="urn:microsoft.com/office/officeart/2005/8/layout/vProcess5"/>
    <dgm:cxn modelId="{82D2A7FA-DD21-49A1-A1E6-EAC4C018D9E1}" srcId="{65058123-5210-442F-AEA2-3D762EA5F45B}" destId="{0063A65D-9188-424B-9B19-7BCE7437D6C4}" srcOrd="1" destOrd="0" parTransId="{C34F1E05-A4BC-423A-859B-FECE45234B4C}" sibTransId="{F34BA985-8FD7-4799-A73F-4425779BCEAA}"/>
    <dgm:cxn modelId="{7E900011-D0B2-47FB-AA74-24D5C91DEAE9}" type="presParOf" srcId="{C760D0C8-F53A-4CBF-A250-52F8A2188757}" destId="{004B9C9E-3DAC-4661-9C69-964B65753101}" srcOrd="0" destOrd="0" presId="urn:microsoft.com/office/officeart/2005/8/layout/vProcess5"/>
    <dgm:cxn modelId="{08F174E7-7542-4D5F-9379-56C72A158A27}" type="presParOf" srcId="{C760D0C8-F53A-4CBF-A250-52F8A2188757}" destId="{51293229-4961-44F6-A322-0FA5B3A1EB48}" srcOrd="1" destOrd="0" presId="urn:microsoft.com/office/officeart/2005/8/layout/vProcess5"/>
    <dgm:cxn modelId="{D4A9EE3E-36EA-4C1A-991E-F852885C0BBC}" type="presParOf" srcId="{C760D0C8-F53A-4CBF-A250-52F8A2188757}" destId="{0FA6692E-CF7E-48D8-B695-ACDE53263270}" srcOrd="2" destOrd="0" presId="urn:microsoft.com/office/officeart/2005/8/layout/vProcess5"/>
    <dgm:cxn modelId="{3A948187-63F3-4BEF-AE3C-5EA7AD2755B8}" type="presParOf" srcId="{C760D0C8-F53A-4CBF-A250-52F8A2188757}" destId="{2689F66D-5BB2-476B-ADD0-79D89EB540F3}" srcOrd="3" destOrd="0" presId="urn:microsoft.com/office/officeart/2005/8/layout/vProcess5"/>
    <dgm:cxn modelId="{904C98DF-6238-4115-A615-27E12B17B158}" type="presParOf" srcId="{C760D0C8-F53A-4CBF-A250-52F8A2188757}" destId="{EC04E6E7-ADD6-4FA9-BE39-0FD4945B0738}" srcOrd="4" destOrd="0" presId="urn:microsoft.com/office/officeart/2005/8/layout/vProcess5"/>
    <dgm:cxn modelId="{FC2EAEAC-9CC5-4D06-9FAD-B9E56FE67C94}" type="presParOf" srcId="{C760D0C8-F53A-4CBF-A250-52F8A2188757}" destId="{C9110947-7D98-4D2B-8B76-74DA0EF91BE4}" srcOrd="5" destOrd="0" presId="urn:microsoft.com/office/officeart/2005/8/layout/vProcess5"/>
    <dgm:cxn modelId="{B4E8785F-BB26-4571-A7C0-1FE6C1A8F85D}" type="presParOf" srcId="{C760D0C8-F53A-4CBF-A250-52F8A2188757}" destId="{833CB154-B311-4B43-B881-BCC4EAFCF94E}" srcOrd="6" destOrd="0" presId="urn:microsoft.com/office/officeart/2005/8/layout/vProcess5"/>
    <dgm:cxn modelId="{7D7FC9BC-5DDD-48A3-A11C-0DC04550C43E}" type="presParOf" srcId="{C760D0C8-F53A-4CBF-A250-52F8A2188757}" destId="{17465F74-E017-45D0-83E6-640423A7290A}" srcOrd="7" destOrd="0" presId="urn:microsoft.com/office/officeart/2005/8/layout/vProcess5"/>
    <dgm:cxn modelId="{FF802AA3-BD49-4CF4-8A21-F2F0C745D79A}" type="presParOf" srcId="{C760D0C8-F53A-4CBF-A250-52F8A2188757}" destId="{7999E2AF-D3FA-42E2-9FC8-F240A6696908}" srcOrd="8" destOrd="0" presId="urn:microsoft.com/office/officeart/2005/8/layout/vProcess5"/>
    <dgm:cxn modelId="{762FE125-64EE-4403-B00C-F36B0468A5CC}" type="presParOf" srcId="{C760D0C8-F53A-4CBF-A250-52F8A2188757}" destId="{E68F1A4D-892A-4185-8530-C642911F04AF}" srcOrd="9" destOrd="0" presId="urn:microsoft.com/office/officeart/2005/8/layout/vProcess5"/>
    <dgm:cxn modelId="{D8600530-622F-469B-B2C2-3EECF13B1C51}" type="presParOf" srcId="{C760D0C8-F53A-4CBF-A250-52F8A2188757}" destId="{56DFFC87-AC8E-4E40-A587-5FAE96167833}" srcOrd="10" destOrd="0" presId="urn:microsoft.com/office/officeart/2005/8/layout/vProcess5"/>
    <dgm:cxn modelId="{0B42FA87-49DF-48E9-924F-595251BC20F6}" type="presParOf" srcId="{C760D0C8-F53A-4CBF-A250-52F8A2188757}" destId="{86A392FF-477B-40D5-86D2-9BA6DF220E41}"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9AF147-5794-4A17-9656-560016821C40}" type="doc">
      <dgm:prSet loTypeId="urn:microsoft.com/office/officeart/2005/8/layout/default" loCatId="list" qsTypeId="urn:microsoft.com/office/officeart/2005/8/quickstyle/simple4" qsCatId="simple" csTypeId="urn:microsoft.com/office/officeart/2005/8/colors/colorful1" csCatId="colorful"/>
      <dgm:spPr/>
      <dgm:t>
        <a:bodyPr/>
        <a:lstStyle/>
        <a:p>
          <a:endParaRPr lang="en-US"/>
        </a:p>
      </dgm:t>
    </dgm:pt>
    <dgm:pt modelId="{3C160D3D-86BA-4C41-A137-81CE8E86821B}">
      <dgm:prSet/>
      <dgm:spPr/>
      <dgm:t>
        <a:bodyPr/>
        <a:lstStyle/>
        <a:p>
          <a:r>
            <a:rPr lang="en-US"/>
            <a:t>Students are picked up at the front ONLY.</a:t>
          </a:r>
        </a:p>
      </dgm:t>
    </dgm:pt>
    <dgm:pt modelId="{DD59727B-3961-4CF7-BADB-AA907E200A05}" type="parTrans" cxnId="{E0BD3B9C-7E6B-4125-B2A6-25A5D0983DBE}">
      <dgm:prSet/>
      <dgm:spPr/>
      <dgm:t>
        <a:bodyPr/>
        <a:lstStyle/>
        <a:p>
          <a:endParaRPr lang="en-US"/>
        </a:p>
      </dgm:t>
    </dgm:pt>
    <dgm:pt modelId="{833B7DF2-73B5-46DF-9749-E3CE20A536DD}" type="sibTrans" cxnId="{E0BD3B9C-7E6B-4125-B2A6-25A5D0983DBE}">
      <dgm:prSet/>
      <dgm:spPr/>
      <dgm:t>
        <a:bodyPr/>
        <a:lstStyle/>
        <a:p>
          <a:endParaRPr lang="en-US"/>
        </a:p>
      </dgm:t>
    </dgm:pt>
    <dgm:pt modelId="{D764CB76-4EAF-4219-B2AB-65EB75C6B1DC}">
      <dgm:prSet/>
      <dgm:spPr/>
      <dgm:t>
        <a:bodyPr/>
        <a:lstStyle/>
        <a:p>
          <a:r>
            <a:rPr lang="en-US"/>
            <a:t>The lines may be long, so pack your patience and cooperative spirit.</a:t>
          </a:r>
        </a:p>
      </dgm:t>
    </dgm:pt>
    <dgm:pt modelId="{7E9FF584-7367-4DFD-BE31-A2FE424C8CBC}" type="parTrans" cxnId="{9E98FDDB-414A-4272-B852-9EE432C60E39}">
      <dgm:prSet/>
      <dgm:spPr/>
      <dgm:t>
        <a:bodyPr/>
        <a:lstStyle/>
        <a:p>
          <a:endParaRPr lang="en-US"/>
        </a:p>
      </dgm:t>
    </dgm:pt>
    <dgm:pt modelId="{B318F3B4-74B8-4A84-AF3A-FF157D38D2BC}" type="sibTrans" cxnId="{9E98FDDB-414A-4272-B852-9EE432C60E39}">
      <dgm:prSet/>
      <dgm:spPr/>
      <dgm:t>
        <a:bodyPr/>
        <a:lstStyle/>
        <a:p>
          <a:endParaRPr lang="en-US"/>
        </a:p>
      </dgm:t>
    </dgm:pt>
    <dgm:pt modelId="{C6502656-087A-4F16-9AF7-A00F8B4A2715}">
      <dgm:prSet/>
      <dgm:spPr/>
      <dgm:t>
        <a:bodyPr/>
        <a:lstStyle/>
        <a:p>
          <a:r>
            <a:rPr lang="en-US"/>
            <a:t>For the safety of the children, you may not park and walk up to get your child. </a:t>
          </a:r>
        </a:p>
      </dgm:t>
    </dgm:pt>
    <dgm:pt modelId="{EC353E7B-A760-422A-AB4F-0D1B0B2EF909}" type="parTrans" cxnId="{446631A9-F854-4D3E-8B23-E7A7070967FF}">
      <dgm:prSet/>
      <dgm:spPr/>
      <dgm:t>
        <a:bodyPr/>
        <a:lstStyle/>
        <a:p>
          <a:endParaRPr lang="en-US"/>
        </a:p>
      </dgm:t>
    </dgm:pt>
    <dgm:pt modelId="{E7D2ED3A-5FA5-4C3C-9892-F978F4B7CE60}" type="sibTrans" cxnId="{446631A9-F854-4D3E-8B23-E7A7070967FF}">
      <dgm:prSet/>
      <dgm:spPr/>
      <dgm:t>
        <a:bodyPr/>
        <a:lstStyle/>
        <a:p>
          <a:endParaRPr lang="en-US"/>
        </a:p>
      </dgm:t>
    </dgm:pt>
    <dgm:pt modelId="{7F9735A0-421F-45D7-98FF-C5E42D38B485}">
      <dgm:prSet/>
      <dgm:spPr/>
      <dgm:t>
        <a:bodyPr/>
        <a:lstStyle/>
        <a:p>
          <a:r>
            <a:rPr lang="en-US"/>
            <a:t>Car Tag-display your student number where it can easily be seen</a:t>
          </a:r>
        </a:p>
      </dgm:t>
    </dgm:pt>
    <dgm:pt modelId="{0D11CD34-76CB-4FA6-90FE-15D363C796BB}" type="parTrans" cxnId="{96E8DA6A-4DC2-4500-B249-9A4B9AEB704A}">
      <dgm:prSet/>
      <dgm:spPr/>
      <dgm:t>
        <a:bodyPr/>
        <a:lstStyle/>
        <a:p>
          <a:endParaRPr lang="en-US"/>
        </a:p>
      </dgm:t>
    </dgm:pt>
    <dgm:pt modelId="{B1BCFDA3-F2D2-43F3-B529-7E6F9C094E2D}" type="sibTrans" cxnId="{96E8DA6A-4DC2-4500-B249-9A4B9AEB704A}">
      <dgm:prSet/>
      <dgm:spPr/>
      <dgm:t>
        <a:bodyPr/>
        <a:lstStyle/>
        <a:p>
          <a:endParaRPr lang="en-US"/>
        </a:p>
      </dgm:t>
    </dgm:pt>
    <dgm:pt modelId="{DFDBE648-08A0-4DB2-91BF-B65D397272EF}">
      <dgm:prSet/>
      <dgm:spPr/>
      <dgm:t>
        <a:bodyPr/>
        <a:lstStyle/>
        <a:p>
          <a:r>
            <a:rPr lang="en-US"/>
            <a:t>Child needs to enter on the passenger side of car </a:t>
          </a:r>
        </a:p>
      </dgm:t>
    </dgm:pt>
    <dgm:pt modelId="{C7D657CC-5083-4AFC-BC4B-685BC41FB1A1}" type="parTrans" cxnId="{8D3F4881-679C-4953-A8A3-E06589002225}">
      <dgm:prSet/>
      <dgm:spPr/>
      <dgm:t>
        <a:bodyPr/>
        <a:lstStyle/>
        <a:p>
          <a:endParaRPr lang="en-US"/>
        </a:p>
      </dgm:t>
    </dgm:pt>
    <dgm:pt modelId="{5C2D8F01-8E18-4B12-9C9D-74A302BD1ACA}" type="sibTrans" cxnId="{8D3F4881-679C-4953-A8A3-E06589002225}">
      <dgm:prSet/>
      <dgm:spPr/>
      <dgm:t>
        <a:bodyPr/>
        <a:lstStyle/>
        <a:p>
          <a:endParaRPr lang="en-US"/>
        </a:p>
      </dgm:t>
    </dgm:pt>
    <dgm:pt modelId="{71BA707B-59E1-4650-AB17-9E6B6FB5D19B}" type="pres">
      <dgm:prSet presAssocID="{BC9AF147-5794-4A17-9656-560016821C40}" presName="diagram" presStyleCnt="0">
        <dgm:presLayoutVars>
          <dgm:dir/>
          <dgm:resizeHandles val="exact"/>
        </dgm:presLayoutVars>
      </dgm:prSet>
      <dgm:spPr/>
    </dgm:pt>
    <dgm:pt modelId="{A88C7E42-D73D-4DEA-9169-3342F170ADCB}" type="pres">
      <dgm:prSet presAssocID="{3C160D3D-86BA-4C41-A137-81CE8E86821B}" presName="node" presStyleLbl="node1" presStyleIdx="0" presStyleCnt="5">
        <dgm:presLayoutVars>
          <dgm:bulletEnabled val="1"/>
        </dgm:presLayoutVars>
      </dgm:prSet>
      <dgm:spPr/>
    </dgm:pt>
    <dgm:pt modelId="{E66AF0D3-7594-4512-9413-DBED30C63442}" type="pres">
      <dgm:prSet presAssocID="{833B7DF2-73B5-46DF-9749-E3CE20A536DD}" presName="sibTrans" presStyleCnt="0"/>
      <dgm:spPr/>
    </dgm:pt>
    <dgm:pt modelId="{EE9A8D32-CA9F-4F09-B701-231D1C0838EC}" type="pres">
      <dgm:prSet presAssocID="{D764CB76-4EAF-4219-B2AB-65EB75C6B1DC}" presName="node" presStyleLbl="node1" presStyleIdx="1" presStyleCnt="5">
        <dgm:presLayoutVars>
          <dgm:bulletEnabled val="1"/>
        </dgm:presLayoutVars>
      </dgm:prSet>
      <dgm:spPr/>
    </dgm:pt>
    <dgm:pt modelId="{60E15BB9-AF58-4668-AFAC-A2DC8EA64C23}" type="pres">
      <dgm:prSet presAssocID="{B318F3B4-74B8-4A84-AF3A-FF157D38D2BC}" presName="sibTrans" presStyleCnt="0"/>
      <dgm:spPr/>
    </dgm:pt>
    <dgm:pt modelId="{C06C0569-F330-4470-AD5F-EE69FD4DF08A}" type="pres">
      <dgm:prSet presAssocID="{C6502656-087A-4F16-9AF7-A00F8B4A2715}" presName="node" presStyleLbl="node1" presStyleIdx="2" presStyleCnt="5">
        <dgm:presLayoutVars>
          <dgm:bulletEnabled val="1"/>
        </dgm:presLayoutVars>
      </dgm:prSet>
      <dgm:spPr/>
    </dgm:pt>
    <dgm:pt modelId="{C969A5FA-948B-4ABC-927E-D2A74E96CF1C}" type="pres">
      <dgm:prSet presAssocID="{E7D2ED3A-5FA5-4C3C-9892-F978F4B7CE60}" presName="sibTrans" presStyleCnt="0"/>
      <dgm:spPr/>
    </dgm:pt>
    <dgm:pt modelId="{C3BFD168-0F3A-4FD7-85A3-4B881E80DFD9}" type="pres">
      <dgm:prSet presAssocID="{7F9735A0-421F-45D7-98FF-C5E42D38B485}" presName="node" presStyleLbl="node1" presStyleIdx="3" presStyleCnt="5">
        <dgm:presLayoutVars>
          <dgm:bulletEnabled val="1"/>
        </dgm:presLayoutVars>
      </dgm:prSet>
      <dgm:spPr/>
    </dgm:pt>
    <dgm:pt modelId="{B5EBFDD4-E158-4D4F-96C4-BCA6A771DAD0}" type="pres">
      <dgm:prSet presAssocID="{B1BCFDA3-F2D2-43F3-B529-7E6F9C094E2D}" presName="sibTrans" presStyleCnt="0"/>
      <dgm:spPr/>
    </dgm:pt>
    <dgm:pt modelId="{69EBF762-F9AC-49EF-84BA-71B6744F9BF8}" type="pres">
      <dgm:prSet presAssocID="{DFDBE648-08A0-4DB2-91BF-B65D397272EF}" presName="node" presStyleLbl="node1" presStyleIdx="4" presStyleCnt="5">
        <dgm:presLayoutVars>
          <dgm:bulletEnabled val="1"/>
        </dgm:presLayoutVars>
      </dgm:prSet>
      <dgm:spPr/>
    </dgm:pt>
  </dgm:ptLst>
  <dgm:cxnLst>
    <dgm:cxn modelId="{96E8DA6A-4DC2-4500-B249-9A4B9AEB704A}" srcId="{BC9AF147-5794-4A17-9656-560016821C40}" destId="{7F9735A0-421F-45D7-98FF-C5E42D38B485}" srcOrd="3" destOrd="0" parTransId="{0D11CD34-76CB-4FA6-90FE-15D363C796BB}" sibTransId="{B1BCFDA3-F2D2-43F3-B529-7E6F9C094E2D}"/>
    <dgm:cxn modelId="{8B99717B-6670-4FD5-AC3C-3C3BD487984F}" type="presOf" srcId="{BC9AF147-5794-4A17-9656-560016821C40}" destId="{71BA707B-59E1-4650-AB17-9E6B6FB5D19B}" srcOrd="0" destOrd="0" presId="urn:microsoft.com/office/officeart/2005/8/layout/default"/>
    <dgm:cxn modelId="{8D3F4881-679C-4953-A8A3-E06589002225}" srcId="{BC9AF147-5794-4A17-9656-560016821C40}" destId="{DFDBE648-08A0-4DB2-91BF-B65D397272EF}" srcOrd="4" destOrd="0" parTransId="{C7D657CC-5083-4AFC-BC4B-685BC41FB1A1}" sibTransId="{5C2D8F01-8E18-4B12-9C9D-74A302BD1ACA}"/>
    <dgm:cxn modelId="{E0BD3B9C-7E6B-4125-B2A6-25A5D0983DBE}" srcId="{BC9AF147-5794-4A17-9656-560016821C40}" destId="{3C160D3D-86BA-4C41-A137-81CE8E86821B}" srcOrd="0" destOrd="0" parTransId="{DD59727B-3961-4CF7-BADB-AA907E200A05}" sibTransId="{833B7DF2-73B5-46DF-9749-E3CE20A536DD}"/>
    <dgm:cxn modelId="{446631A9-F854-4D3E-8B23-E7A7070967FF}" srcId="{BC9AF147-5794-4A17-9656-560016821C40}" destId="{C6502656-087A-4F16-9AF7-A00F8B4A2715}" srcOrd="2" destOrd="0" parTransId="{EC353E7B-A760-422A-AB4F-0D1B0B2EF909}" sibTransId="{E7D2ED3A-5FA5-4C3C-9892-F978F4B7CE60}"/>
    <dgm:cxn modelId="{8540A9B6-434D-4C94-8888-1477ECF18897}" type="presOf" srcId="{7F9735A0-421F-45D7-98FF-C5E42D38B485}" destId="{C3BFD168-0F3A-4FD7-85A3-4B881E80DFD9}" srcOrd="0" destOrd="0" presId="urn:microsoft.com/office/officeart/2005/8/layout/default"/>
    <dgm:cxn modelId="{F3E0A9BF-C22C-4B1D-805D-771B4D74C98A}" type="presOf" srcId="{C6502656-087A-4F16-9AF7-A00F8B4A2715}" destId="{C06C0569-F330-4470-AD5F-EE69FD4DF08A}" srcOrd="0" destOrd="0" presId="urn:microsoft.com/office/officeart/2005/8/layout/default"/>
    <dgm:cxn modelId="{DB0B11C0-E453-4E85-B65F-4A519D6CE30B}" type="presOf" srcId="{D764CB76-4EAF-4219-B2AB-65EB75C6B1DC}" destId="{EE9A8D32-CA9F-4F09-B701-231D1C0838EC}" srcOrd="0" destOrd="0" presId="urn:microsoft.com/office/officeart/2005/8/layout/default"/>
    <dgm:cxn modelId="{9E98FDDB-414A-4272-B852-9EE432C60E39}" srcId="{BC9AF147-5794-4A17-9656-560016821C40}" destId="{D764CB76-4EAF-4219-B2AB-65EB75C6B1DC}" srcOrd="1" destOrd="0" parTransId="{7E9FF584-7367-4DFD-BE31-A2FE424C8CBC}" sibTransId="{B318F3B4-74B8-4A84-AF3A-FF157D38D2BC}"/>
    <dgm:cxn modelId="{282770E6-0C11-4CAC-84A9-7FDE23A4705C}" type="presOf" srcId="{3C160D3D-86BA-4C41-A137-81CE8E86821B}" destId="{A88C7E42-D73D-4DEA-9169-3342F170ADCB}" srcOrd="0" destOrd="0" presId="urn:microsoft.com/office/officeart/2005/8/layout/default"/>
    <dgm:cxn modelId="{494630F8-1A59-4533-99F9-B6BF40713B0F}" type="presOf" srcId="{DFDBE648-08A0-4DB2-91BF-B65D397272EF}" destId="{69EBF762-F9AC-49EF-84BA-71B6744F9BF8}" srcOrd="0" destOrd="0" presId="urn:microsoft.com/office/officeart/2005/8/layout/default"/>
    <dgm:cxn modelId="{CE364EF2-509E-434C-BB04-0D77B3F554A3}" type="presParOf" srcId="{71BA707B-59E1-4650-AB17-9E6B6FB5D19B}" destId="{A88C7E42-D73D-4DEA-9169-3342F170ADCB}" srcOrd="0" destOrd="0" presId="urn:microsoft.com/office/officeart/2005/8/layout/default"/>
    <dgm:cxn modelId="{0167A882-A98A-4A84-B3B2-7EC716F42C1F}" type="presParOf" srcId="{71BA707B-59E1-4650-AB17-9E6B6FB5D19B}" destId="{E66AF0D3-7594-4512-9413-DBED30C63442}" srcOrd="1" destOrd="0" presId="urn:microsoft.com/office/officeart/2005/8/layout/default"/>
    <dgm:cxn modelId="{D1FDF9CF-7344-481B-82F7-7BDFC82F21AE}" type="presParOf" srcId="{71BA707B-59E1-4650-AB17-9E6B6FB5D19B}" destId="{EE9A8D32-CA9F-4F09-B701-231D1C0838EC}" srcOrd="2" destOrd="0" presId="urn:microsoft.com/office/officeart/2005/8/layout/default"/>
    <dgm:cxn modelId="{1412157C-B5E2-4359-AC8E-2D76E9311088}" type="presParOf" srcId="{71BA707B-59E1-4650-AB17-9E6B6FB5D19B}" destId="{60E15BB9-AF58-4668-AFAC-A2DC8EA64C23}" srcOrd="3" destOrd="0" presId="urn:microsoft.com/office/officeart/2005/8/layout/default"/>
    <dgm:cxn modelId="{6A9879E1-645C-4242-A475-EB915139995E}" type="presParOf" srcId="{71BA707B-59E1-4650-AB17-9E6B6FB5D19B}" destId="{C06C0569-F330-4470-AD5F-EE69FD4DF08A}" srcOrd="4" destOrd="0" presId="urn:microsoft.com/office/officeart/2005/8/layout/default"/>
    <dgm:cxn modelId="{0B327B26-F7C3-46A8-9013-C133B524FDF5}" type="presParOf" srcId="{71BA707B-59E1-4650-AB17-9E6B6FB5D19B}" destId="{C969A5FA-948B-4ABC-927E-D2A74E96CF1C}" srcOrd="5" destOrd="0" presId="urn:microsoft.com/office/officeart/2005/8/layout/default"/>
    <dgm:cxn modelId="{2A78F669-0D8C-40F0-81C1-ADFFEC878322}" type="presParOf" srcId="{71BA707B-59E1-4650-AB17-9E6B6FB5D19B}" destId="{C3BFD168-0F3A-4FD7-85A3-4B881E80DFD9}" srcOrd="6" destOrd="0" presId="urn:microsoft.com/office/officeart/2005/8/layout/default"/>
    <dgm:cxn modelId="{6CA651CA-E101-42F4-981B-FB23C12299BD}" type="presParOf" srcId="{71BA707B-59E1-4650-AB17-9E6B6FB5D19B}" destId="{B5EBFDD4-E158-4D4F-96C4-BCA6A771DAD0}" srcOrd="7" destOrd="0" presId="urn:microsoft.com/office/officeart/2005/8/layout/default"/>
    <dgm:cxn modelId="{120C74C3-58A4-414F-9EC8-60281DFA2170}" type="presParOf" srcId="{71BA707B-59E1-4650-AB17-9E6B6FB5D19B}" destId="{69EBF762-F9AC-49EF-84BA-71B6744F9BF8}" srcOrd="8"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293229-4961-44F6-A322-0FA5B3A1EB48}">
      <dsp:nvSpPr>
        <dsp:cNvPr id="0" name=""/>
        <dsp:cNvSpPr/>
      </dsp:nvSpPr>
      <dsp:spPr>
        <a:xfrm>
          <a:off x="0" y="0"/>
          <a:ext cx="7681499" cy="819109"/>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a:t>Khaki, navy blue or black slacks, dresses, skirts, skorts, jumpers or shorts not of denim or denim-type fabric.</a:t>
          </a:r>
          <a:endParaRPr lang="en-US" sz="1400" kern="1200"/>
        </a:p>
      </dsp:txBody>
      <dsp:txXfrm>
        <a:off x="23991" y="23991"/>
        <a:ext cx="6728400" cy="771127"/>
      </dsp:txXfrm>
    </dsp:sp>
    <dsp:sp modelId="{0FA6692E-CF7E-48D8-B695-ACDE53263270}">
      <dsp:nvSpPr>
        <dsp:cNvPr id="0" name=""/>
        <dsp:cNvSpPr/>
      </dsp:nvSpPr>
      <dsp:spPr>
        <a:xfrm>
          <a:off x="643325" y="968039"/>
          <a:ext cx="7681499" cy="819109"/>
        </a:xfrm>
        <a:prstGeom prst="roundRect">
          <a:avLst>
            <a:gd name="adj" fmla="val 10000"/>
          </a:avLst>
        </a:prstGeom>
        <a:solidFill>
          <a:schemeClr val="accent2">
            <a:hueOff val="-279374"/>
            <a:satOff val="-3219"/>
            <a:lumOff val="72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a:t>Collared solid navy blue, light blue, red or white short or long-sleeved shirt with no logo.</a:t>
          </a:r>
        </a:p>
        <a:p>
          <a:pPr marL="0" lvl="0" indent="0" algn="l" defTabSz="622300">
            <a:lnSpc>
              <a:spcPct val="90000"/>
            </a:lnSpc>
            <a:spcBef>
              <a:spcPct val="0"/>
            </a:spcBef>
            <a:spcAft>
              <a:spcPct val="35000"/>
            </a:spcAft>
            <a:buNone/>
          </a:pPr>
          <a:r>
            <a:rPr lang="en-US" sz="1400" b="0" i="0" kern="1200"/>
            <a:t>School spirit shirts and denim-type clothing will be permitted on Fridays</a:t>
          </a:r>
          <a:r>
            <a:rPr lang="en-US" sz="1400" kern="1200"/>
            <a:t>:</a:t>
          </a:r>
        </a:p>
      </dsp:txBody>
      <dsp:txXfrm>
        <a:off x="667316" y="992030"/>
        <a:ext cx="6457770" cy="771127"/>
      </dsp:txXfrm>
    </dsp:sp>
    <dsp:sp modelId="{2689F66D-5BB2-476B-ADD0-79D89EB540F3}">
      <dsp:nvSpPr>
        <dsp:cNvPr id="0" name=""/>
        <dsp:cNvSpPr/>
      </dsp:nvSpPr>
      <dsp:spPr>
        <a:xfrm>
          <a:off x="1277049" y="1936078"/>
          <a:ext cx="7681499" cy="819109"/>
        </a:xfrm>
        <a:prstGeom prst="roundRect">
          <a:avLst>
            <a:gd name="adj" fmla="val 10000"/>
          </a:avLst>
        </a:prstGeom>
        <a:solidFill>
          <a:schemeClr val="accent2">
            <a:hueOff val="-558749"/>
            <a:satOff val="-6439"/>
            <a:lumOff val="143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Shoes:  Safe for school, athletic shoes with closed toes and tennis shoes preferred. </a:t>
          </a:r>
        </a:p>
      </dsp:txBody>
      <dsp:txXfrm>
        <a:off x="1301040" y="1960069"/>
        <a:ext cx="6467372" cy="771127"/>
      </dsp:txXfrm>
    </dsp:sp>
    <dsp:sp modelId="{EC04E6E7-ADD6-4FA9-BE39-0FD4945B0738}">
      <dsp:nvSpPr>
        <dsp:cNvPr id="0" name=""/>
        <dsp:cNvSpPr/>
      </dsp:nvSpPr>
      <dsp:spPr>
        <a:xfrm>
          <a:off x="1920374" y="2904117"/>
          <a:ext cx="7681499" cy="819109"/>
        </a:xfrm>
        <a:prstGeom prst="roundRect">
          <a:avLst>
            <a:gd name="adj" fmla="val 10000"/>
          </a:avLst>
        </a:prstGeom>
        <a:solidFill>
          <a:schemeClr val="accent2">
            <a:hueOff val="-838123"/>
            <a:satOff val="-9658"/>
            <a:lumOff val="215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Hair:  Clean, well groomed, out of eyes, and non-distracting</a:t>
          </a:r>
        </a:p>
      </dsp:txBody>
      <dsp:txXfrm>
        <a:off x="1944365" y="2928108"/>
        <a:ext cx="6457770" cy="771127"/>
      </dsp:txXfrm>
    </dsp:sp>
    <dsp:sp modelId="{C9110947-7D98-4D2B-8B76-74DA0EF91BE4}">
      <dsp:nvSpPr>
        <dsp:cNvPr id="0" name=""/>
        <dsp:cNvSpPr/>
      </dsp:nvSpPr>
      <dsp:spPr>
        <a:xfrm>
          <a:off x="7149077" y="627363"/>
          <a:ext cx="532421" cy="532421"/>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7268872" y="627363"/>
        <a:ext cx="292831" cy="400647"/>
      </dsp:txXfrm>
    </dsp:sp>
    <dsp:sp modelId="{833CB154-B311-4B43-B881-BCC4EAFCF94E}">
      <dsp:nvSpPr>
        <dsp:cNvPr id="0" name=""/>
        <dsp:cNvSpPr/>
      </dsp:nvSpPr>
      <dsp:spPr>
        <a:xfrm>
          <a:off x="7792403" y="1595402"/>
          <a:ext cx="532421" cy="532421"/>
        </a:xfrm>
        <a:prstGeom prst="downArrow">
          <a:avLst>
            <a:gd name="adj1" fmla="val 55000"/>
            <a:gd name="adj2" fmla="val 45000"/>
          </a:avLst>
        </a:prstGeom>
        <a:solidFill>
          <a:schemeClr val="accent2">
            <a:tint val="40000"/>
            <a:alpha val="90000"/>
            <a:hueOff val="-726289"/>
            <a:satOff val="-67"/>
            <a:lumOff val="19"/>
            <a:alphaOff val="0"/>
          </a:schemeClr>
        </a:solidFill>
        <a:ln w="15875" cap="flat" cmpd="sng" algn="ctr">
          <a:solidFill>
            <a:schemeClr val="accent2">
              <a:tint val="40000"/>
              <a:alpha val="90000"/>
              <a:hueOff val="-726289"/>
              <a:satOff val="-67"/>
              <a:lumOff val="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7912198" y="1595402"/>
        <a:ext cx="292831" cy="400647"/>
      </dsp:txXfrm>
    </dsp:sp>
    <dsp:sp modelId="{17465F74-E017-45D0-83E6-640423A7290A}">
      <dsp:nvSpPr>
        <dsp:cNvPr id="0" name=""/>
        <dsp:cNvSpPr/>
      </dsp:nvSpPr>
      <dsp:spPr>
        <a:xfrm>
          <a:off x="8426126" y="2563441"/>
          <a:ext cx="532421" cy="532421"/>
        </a:xfrm>
        <a:prstGeom prst="downArrow">
          <a:avLst>
            <a:gd name="adj1" fmla="val 55000"/>
            <a:gd name="adj2" fmla="val 45000"/>
          </a:avLst>
        </a:prstGeom>
        <a:solidFill>
          <a:schemeClr val="accent2">
            <a:tint val="40000"/>
            <a:alpha val="90000"/>
            <a:hueOff val="-1452578"/>
            <a:satOff val="-133"/>
            <a:lumOff val="39"/>
            <a:alphaOff val="0"/>
          </a:schemeClr>
        </a:solidFill>
        <a:ln w="15875" cap="flat" cmpd="sng" algn="ctr">
          <a:solidFill>
            <a:schemeClr val="accent2">
              <a:tint val="40000"/>
              <a:alpha val="90000"/>
              <a:hueOff val="-1452578"/>
              <a:satOff val="-133"/>
              <a:lumOff val="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8545921" y="2563441"/>
        <a:ext cx="292831" cy="4006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8C7E42-D73D-4DEA-9169-3342F170ADCB}">
      <dsp:nvSpPr>
        <dsp:cNvPr id="0" name=""/>
        <dsp:cNvSpPr/>
      </dsp:nvSpPr>
      <dsp:spPr>
        <a:xfrm>
          <a:off x="682836" y="2397"/>
          <a:ext cx="1722909" cy="1033745"/>
        </a:xfrm>
        <a:prstGeom prst="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Students are picked up at the front ONLY.</a:t>
          </a:r>
        </a:p>
      </dsp:txBody>
      <dsp:txXfrm>
        <a:off x="682836" y="2397"/>
        <a:ext cx="1722909" cy="1033745"/>
      </dsp:txXfrm>
    </dsp:sp>
    <dsp:sp modelId="{EE9A8D32-CA9F-4F09-B701-231D1C0838EC}">
      <dsp:nvSpPr>
        <dsp:cNvPr id="0" name=""/>
        <dsp:cNvSpPr/>
      </dsp:nvSpPr>
      <dsp:spPr>
        <a:xfrm>
          <a:off x="2578036" y="2397"/>
          <a:ext cx="1722909" cy="1033745"/>
        </a:xfrm>
        <a:prstGeom prst="rect">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The lines may be long, so pack your patience and cooperative spirit.</a:t>
          </a:r>
        </a:p>
      </dsp:txBody>
      <dsp:txXfrm>
        <a:off x="2578036" y="2397"/>
        <a:ext cx="1722909" cy="1033745"/>
      </dsp:txXfrm>
    </dsp:sp>
    <dsp:sp modelId="{C06C0569-F330-4470-AD5F-EE69FD4DF08A}">
      <dsp:nvSpPr>
        <dsp:cNvPr id="0" name=""/>
        <dsp:cNvSpPr/>
      </dsp:nvSpPr>
      <dsp:spPr>
        <a:xfrm>
          <a:off x="682836" y="1208433"/>
          <a:ext cx="1722909" cy="1033745"/>
        </a:xfrm>
        <a:prstGeom prst="rect">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For the safety of the children, you may not park and walk up to get your child. </a:t>
          </a:r>
        </a:p>
      </dsp:txBody>
      <dsp:txXfrm>
        <a:off x="682836" y="1208433"/>
        <a:ext cx="1722909" cy="1033745"/>
      </dsp:txXfrm>
    </dsp:sp>
    <dsp:sp modelId="{C3BFD168-0F3A-4FD7-85A3-4B881E80DFD9}">
      <dsp:nvSpPr>
        <dsp:cNvPr id="0" name=""/>
        <dsp:cNvSpPr/>
      </dsp:nvSpPr>
      <dsp:spPr>
        <a:xfrm>
          <a:off x="2578036" y="1208433"/>
          <a:ext cx="1722909" cy="1033745"/>
        </a:xfrm>
        <a:prstGeom prst="rect">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8000"/>
                <a:satMod val="130000"/>
                <a:lumMod val="92000"/>
              </a:schemeClr>
            </a:gs>
            <a:gs pos="100000">
              <a:schemeClr val="accent5">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Car Tag-display your student number where it can easily be seen</a:t>
          </a:r>
        </a:p>
      </dsp:txBody>
      <dsp:txXfrm>
        <a:off x="2578036" y="1208433"/>
        <a:ext cx="1722909" cy="1033745"/>
      </dsp:txXfrm>
    </dsp:sp>
    <dsp:sp modelId="{69EBF762-F9AC-49EF-84BA-71B6744F9BF8}">
      <dsp:nvSpPr>
        <dsp:cNvPr id="0" name=""/>
        <dsp:cNvSpPr/>
      </dsp:nvSpPr>
      <dsp:spPr>
        <a:xfrm>
          <a:off x="1630436" y="2414470"/>
          <a:ext cx="1722909" cy="1033745"/>
        </a:xfrm>
        <a:prstGeom prst="rect">
          <a:avLst/>
        </a:prstGeom>
        <a:gradFill rotWithShape="0">
          <a:gsLst>
            <a:gs pos="0">
              <a:schemeClr val="accent6">
                <a:hueOff val="0"/>
                <a:satOff val="0"/>
                <a:lumOff val="0"/>
                <a:alphaOff val="0"/>
                <a:tint val="98000"/>
                <a:satMod val="110000"/>
                <a:lumMod val="104000"/>
              </a:schemeClr>
            </a:gs>
            <a:gs pos="69000">
              <a:schemeClr val="accent6">
                <a:hueOff val="0"/>
                <a:satOff val="0"/>
                <a:lumOff val="0"/>
                <a:alphaOff val="0"/>
                <a:shade val="88000"/>
                <a:satMod val="130000"/>
                <a:lumMod val="92000"/>
              </a:schemeClr>
            </a:gs>
            <a:gs pos="100000">
              <a:schemeClr val="accent6">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Child needs to enter on the passenger side of car </a:t>
          </a:r>
        </a:p>
      </dsp:txBody>
      <dsp:txXfrm>
        <a:off x="1630436" y="2414470"/>
        <a:ext cx="1722909" cy="103374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06632" cy="472758"/>
          </a:xfrm>
          <a:prstGeom prst="rect">
            <a:avLst/>
          </a:prstGeom>
        </p:spPr>
        <p:txBody>
          <a:bodyPr vert="horz" lIns="94988" tIns="47494" rIns="94988" bIns="47494" rtlCol="0"/>
          <a:lstStyle>
            <a:lvl1pPr algn="l">
              <a:defRPr sz="1200"/>
            </a:lvl1pPr>
          </a:lstStyle>
          <a:p>
            <a:endParaRPr/>
          </a:p>
        </p:txBody>
      </p:sp>
      <p:sp>
        <p:nvSpPr>
          <p:cNvPr id="3" name="Date Placeholder 2"/>
          <p:cNvSpPr>
            <a:spLocks noGrp="1"/>
          </p:cNvSpPr>
          <p:nvPr>
            <p:ph type="dt" sz="quarter" idx="1"/>
          </p:nvPr>
        </p:nvSpPr>
        <p:spPr>
          <a:xfrm>
            <a:off x="4060859" y="0"/>
            <a:ext cx="3106632" cy="472758"/>
          </a:xfrm>
          <a:prstGeom prst="rect">
            <a:avLst/>
          </a:prstGeom>
        </p:spPr>
        <p:txBody>
          <a:bodyPr vert="horz" lIns="94988" tIns="47494" rIns="94988" bIns="47494" rtlCol="0"/>
          <a:lstStyle>
            <a:lvl1pPr algn="r">
              <a:defRPr sz="1200"/>
            </a:lvl1pPr>
          </a:lstStyle>
          <a:p>
            <a:fld id="{1C482589-CB2F-4003-801D-095B67490E73}" type="datetimeFigureOut">
              <a:rPr lang="en-US"/>
              <a:t>9/6/2023</a:t>
            </a:fld>
            <a:endParaRPr/>
          </a:p>
        </p:txBody>
      </p:sp>
      <p:sp>
        <p:nvSpPr>
          <p:cNvPr id="4" name="Footer Placeholder 3"/>
          <p:cNvSpPr>
            <a:spLocks noGrp="1"/>
          </p:cNvSpPr>
          <p:nvPr>
            <p:ph type="ftr" sz="quarter" idx="2"/>
          </p:nvPr>
        </p:nvSpPr>
        <p:spPr>
          <a:xfrm>
            <a:off x="0" y="8980751"/>
            <a:ext cx="3106632" cy="472758"/>
          </a:xfrm>
          <a:prstGeom prst="rect">
            <a:avLst/>
          </a:prstGeom>
        </p:spPr>
        <p:txBody>
          <a:bodyPr vert="horz" lIns="94988" tIns="47494" rIns="94988" bIns="47494" rtlCol="0" anchor="b"/>
          <a:lstStyle>
            <a:lvl1pPr algn="l">
              <a:defRPr sz="1200"/>
            </a:lvl1pPr>
          </a:lstStyle>
          <a:p>
            <a:endParaRPr/>
          </a:p>
        </p:txBody>
      </p:sp>
      <p:sp>
        <p:nvSpPr>
          <p:cNvPr id="5" name="Slide Number Placeholder 4"/>
          <p:cNvSpPr>
            <a:spLocks noGrp="1"/>
          </p:cNvSpPr>
          <p:nvPr>
            <p:ph type="sldNum" sz="quarter" idx="3"/>
          </p:nvPr>
        </p:nvSpPr>
        <p:spPr>
          <a:xfrm>
            <a:off x="4060859" y="8980751"/>
            <a:ext cx="3106632" cy="472758"/>
          </a:xfrm>
          <a:prstGeom prst="rect">
            <a:avLst/>
          </a:prstGeom>
        </p:spPr>
        <p:txBody>
          <a:bodyPr vert="horz" lIns="94988" tIns="47494" rIns="94988" bIns="47494" rtlCol="0" anchor="b"/>
          <a:lstStyle>
            <a:lvl1pPr algn="r">
              <a:defRPr sz="1200"/>
            </a:lvl1pPr>
          </a:lstStyle>
          <a:p>
            <a:fld id="{34A4844B-5D5D-4D8E-9E71-6B297DF4019B}" type="slidenum">
              <a:rPr/>
              <a:t>‹#›</a:t>
            </a:fld>
            <a:endParaRPr/>
          </a:p>
        </p:txBody>
      </p:sp>
    </p:spTree>
    <p:extLst>
      <p:ext uri="{BB962C8B-B14F-4D97-AF65-F5344CB8AC3E}">
        <p14:creationId xmlns:p14="http://schemas.microsoft.com/office/powerpoint/2010/main" val="3858986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06632" cy="472758"/>
          </a:xfrm>
          <a:prstGeom prst="rect">
            <a:avLst/>
          </a:prstGeom>
        </p:spPr>
        <p:txBody>
          <a:bodyPr vert="horz" lIns="94988" tIns="47494" rIns="94988" bIns="47494" rtlCol="0"/>
          <a:lstStyle>
            <a:lvl1pPr algn="l">
              <a:defRPr sz="1200"/>
            </a:lvl1pPr>
          </a:lstStyle>
          <a:p>
            <a:endParaRPr/>
          </a:p>
        </p:txBody>
      </p:sp>
      <p:sp>
        <p:nvSpPr>
          <p:cNvPr id="3" name="Date Placeholder 2"/>
          <p:cNvSpPr>
            <a:spLocks noGrp="1"/>
          </p:cNvSpPr>
          <p:nvPr>
            <p:ph type="dt" idx="1"/>
          </p:nvPr>
        </p:nvSpPr>
        <p:spPr>
          <a:xfrm>
            <a:off x="4060859" y="0"/>
            <a:ext cx="3106632" cy="472758"/>
          </a:xfrm>
          <a:prstGeom prst="rect">
            <a:avLst/>
          </a:prstGeom>
        </p:spPr>
        <p:txBody>
          <a:bodyPr vert="horz" lIns="94988" tIns="47494" rIns="94988" bIns="47494" rtlCol="0"/>
          <a:lstStyle>
            <a:lvl1pPr algn="r">
              <a:defRPr sz="1200"/>
            </a:lvl1pPr>
          </a:lstStyle>
          <a:p>
            <a:fld id="{2A7D4DBF-746C-4C25-853D-8A1CBE8404F4}" type="datetimeFigureOut">
              <a:rPr lang="en-US"/>
              <a:t>9/6/2023</a:t>
            </a:fld>
            <a:endParaRPr/>
          </a:p>
        </p:txBody>
      </p:sp>
      <p:sp>
        <p:nvSpPr>
          <p:cNvPr id="4" name="Slide Image Placeholder 3"/>
          <p:cNvSpPr>
            <a:spLocks noGrp="1" noRot="1" noChangeAspect="1"/>
          </p:cNvSpPr>
          <p:nvPr>
            <p:ph type="sldImg" idx="2"/>
          </p:nvPr>
        </p:nvSpPr>
        <p:spPr>
          <a:xfrm>
            <a:off x="434975" y="709613"/>
            <a:ext cx="6299200" cy="3544887"/>
          </a:xfrm>
          <a:prstGeom prst="rect">
            <a:avLst/>
          </a:prstGeom>
          <a:noFill/>
          <a:ln w="12700">
            <a:solidFill>
              <a:prstClr val="black"/>
            </a:solidFill>
          </a:ln>
        </p:spPr>
        <p:txBody>
          <a:bodyPr vert="horz" lIns="94988" tIns="47494" rIns="94988" bIns="47494" rtlCol="0" anchor="ctr"/>
          <a:lstStyle/>
          <a:p>
            <a:endParaRPr/>
          </a:p>
        </p:txBody>
      </p:sp>
      <p:sp>
        <p:nvSpPr>
          <p:cNvPr id="5" name="Notes Placeholder 4"/>
          <p:cNvSpPr>
            <a:spLocks noGrp="1"/>
          </p:cNvSpPr>
          <p:nvPr>
            <p:ph type="body" sz="quarter" idx="3"/>
          </p:nvPr>
        </p:nvSpPr>
        <p:spPr>
          <a:xfrm>
            <a:off x="716915" y="4491196"/>
            <a:ext cx="5735320" cy="4254818"/>
          </a:xfrm>
          <a:prstGeom prst="rect">
            <a:avLst/>
          </a:prstGeom>
        </p:spPr>
        <p:txBody>
          <a:bodyPr vert="horz" lIns="94988" tIns="47494" rIns="94988" bIns="47494"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980751"/>
            <a:ext cx="3106632" cy="472758"/>
          </a:xfrm>
          <a:prstGeom prst="rect">
            <a:avLst/>
          </a:prstGeom>
        </p:spPr>
        <p:txBody>
          <a:bodyPr vert="horz" lIns="94988" tIns="47494" rIns="94988" bIns="47494" rtlCol="0" anchor="b"/>
          <a:lstStyle>
            <a:lvl1pPr algn="l">
              <a:defRPr sz="1200"/>
            </a:lvl1pPr>
          </a:lstStyle>
          <a:p>
            <a:endParaRPr/>
          </a:p>
        </p:txBody>
      </p:sp>
      <p:sp>
        <p:nvSpPr>
          <p:cNvPr id="7" name="Slide Number Placeholder 6"/>
          <p:cNvSpPr>
            <a:spLocks noGrp="1"/>
          </p:cNvSpPr>
          <p:nvPr>
            <p:ph type="sldNum" sz="quarter" idx="5"/>
          </p:nvPr>
        </p:nvSpPr>
        <p:spPr>
          <a:xfrm>
            <a:off x="4060859" y="8980751"/>
            <a:ext cx="3106632" cy="472758"/>
          </a:xfrm>
          <a:prstGeom prst="rect">
            <a:avLst/>
          </a:prstGeom>
        </p:spPr>
        <p:txBody>
          <a:bodyPr vert="horz" lIns="94988" tIns="47494" rIns="94988" bIns="47494" rtlCol="0" anchor="b"/>
          <a:lstStyle>
            <a:lvl1pPr algn="r">
              <a:defRPr sz="1200"/>
            </a:lvl1pPr>
          </a:lstStyle>
          <a:p>
            <a:fld id="{8DE0FDE7-FE71-46E3-9512-437B13AD5F46}" type="slidenum">
              <a:rPr/>
              <a:t>‹#›</a:t>
            </a:fld>
            <a:endParaRPr/>
          </a:p>
        </p:txBody>
      </p:sp>
    </p:spTree>
    <p:extLst>
      <p:ext uri="{BB962C8B-B14F-4D97-AF65-F5344CB8AC3E}">
        <p14:creationId xmlns:p14="http://schemas.microsoft.com/office/powerpoint/2010/main" val="3566979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40:notes"/>
          <p:cNvSpPr txBox="1">
            <a:spLocks noGrp="1"/>
          </p:cNvSpPr>
          <p:nvPr>
            <p:ph type="body" idx="1"/>
          </p:nvPr>
        </p:nvSpPr>
        <p:spPr>
          <a:xfrm>
            <a:off x="716915" y="4491196"/>
            <a:ext cx="5735320" cy="4254818"/>
          </a:xfrm>
          <a:prstGeom prst="rect">
            <a:avLst/>
          </a:prstGeom>
        </p:spPr>
        <p:txBody>
          <a:bodyPr spcFirstLastPara="1" wrap="square" lIns="94972" tIns="47473" rIns="94972" bIns="47473" anchor="t" anchorCtr="0">
            <a:noAutofit/>
          </a:bodyPr>
          <a:lstStyle/>
          <a:p>
            <a:endParaRPr lang="en-US"/>
          </a:p>
        </p:txBody>
      </p:sp>
      <p:sp>
        <p:nvSpPr>
          <p:cNvPr id="414" name="Google Shape;414;p40:notes"/>
          <p:cNvSpPr>
            <a:spLocks noGrp="1" noRot="1" noChangeAspect="1"/>
          </p:cNvSpPr>
          <p:nvPr>
            <p:ph type="sldImg" idx="2"/>
          </p:nvPr>
        </p:nvSpPr>
        <p:spPr>
          <a:xfrm>
            <a:off x="434975" y="709613"/>
            <a:ext cx="6299200" cy="35448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Parents</a:t>
            </a:r>
            <a:r>
              <a:rPr lang="en-US" baseline="0"/>
              <a:t> &amp; Teachers working together = successful students. </a:t>
            </a:r>
            <a:endParaRPr lang="en-US"/>
          </a:p>
        </p:txBody>
      </p:sp>
      <p:sp>
        <p:nvSpPr>
          <p:cNvPr id="4" name="Slide Number Placeholder 3"/>
          <p:cNvSpPr>
            <a:spLocks noGrp="1"/>
          </p:cNvSpPr>
          <p:nvPr>
            <p:ph type="sldNum" sz="quarter" idx="10"/>
          </p:nvPr>
        </p:nvSpPr>
        <p:spPr/>
        <p:txBody>
          <a:bodyPr/>
          <a:lstStyle/>
          <a:p>
            <a:fld id="{981B5C0E-5F5A-584D-AD92-16F8882F38A1}" type="slidenum">
              <a:rPr lang="en-US" smtClean="0"/>
              <a:t>47</a:t>
            </a:fld>
            <a:endParaRPr lang="en-US"/>
          </a:p>
        </p:txBody>
      </p:sp>
    </p:spTree>
    <p:extLst>
      <p:ext uri="{BB962C8B-B14F-4D97-AF65-F5344CB8AC3E}">
        <p14:creationId xmlns:p14="http://schemas.microsoft.com/office/powerpoint/2010/main" val="1267753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FFDC4F-E82B-474C-BCFD-9EEA856ECC4D}" type="slidenum">
              <a:rPr lang="en-US" smtClean="0"/>
              <a:t>7</a:t>
            </a:fld>
            <a:endParaRPr lang="en-US"/>
          </a:p>
        </p:txBody>
      </p:sp>
    </p:spTree>
    <p:extLst>
      <p:ext uri="{BB962C8B-B14F-4D97-AF65-F5344CB8AC3E}">
        <p14:creationId xmlns:p14="http://schemas.microsoft.com/office/powerpoint/2010/main" val="3666207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FFDC4F-E82B-474C-BCFD-9EEA856ECC4D}" type="slidenum">
              <a:rPr lang="en-US" smtClean="0"/>
              <a:t>8</a:t>
            </a:fld>
            <a:endParaRPr lang="en-US"/>
          </a:p>
        </p:txBody>
      </p:sp>
    </p:spTree>
    <p:extLst>
      <p:ext uri="{BB962C8B-B14F-4D97-AF65-F5344CB8AC3E}">
        <p14:creationId xmlns:p14="http://schemas.microsoft.com/office/powerpoint/2010/main" val="2720029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This slide is one of the recommendations indicated in RED to be added  </a:t>
            </a:r>
            <a:endParaRPr lang="en-US" b="0" i="0" u="none" strike="noStrike">
              <a:effectLst/>
            </a:endParaRPr>
          </a:p>
          <a:p>
            <a:pPr marL="0" indent="0">
              <a:buFont typeface="Arial" panose="020B0604020202020204" pitchFamily="34" charset="0"/>
              <a:buNone/>
            </a:pPr>
            <a:endParaRPr lang="en-US" b="0" i="0" u="none" strike="noStrike">
              <a:effectLst/>
            </a:endParaRPr>
          </a:p>
          <a:p>
            <a:pPr marL="0" indent="0">
              <a:buFont typeface="Arial" panose="020B0604020202020204" pitchFamily="34" charset="0"/>
              <a:buNone/>
            </a:pPr>
            <a:endParaRPr lang="en-US" b="0" i="0" u="none" strike="noStrike">
              <a:effectLst/>
            </a:endParaRPr>
          </a:p>
          <a:p>
            <a:pPr marL="0" lvl="0" indent="0">
              <a:buFont typeface="Arial,Sans-Serif" panose="020B0604020202020204" pitchFamily="34" charset="0"/>
              <a:buNone/>
            </a:pPr>
            <a:endParaRPr lang="en-US" b="0" i="0" u="none" strike="noStrike">
              <a:effectLst/>
            </a:endParaRPr>
          </a:p>
        </p:txBody>
      </p:sp>
      <p:sp>
        <p:nvSpPr>
          <p:cNvPr id="4" name="Slide Number Placeholder 3"/>
          <p:cNvSpPr>
            <a:spLocks noGrp="1"/>
          </p:cNvSpPr>
          <p:nvPr>
            <p:ph type="sldNum" sz="quarter" idx="5"/>
          </p:nvPr>
        </p:nvSpPr>
        <p:spPr/>
        <p:txBody>
          <a:bodyPr/>
          <a:lstStyle/>
          <a:p>
            <a:fld id="{C1FFDC4F-E82B-474C-BCFD-9EEA856ECC4D}" type="slidenum">
              <a:rPr lang="en-US" smtClean="0"/>
              <a:t>9</a:t>
            </a:fld>
            <a:endParaRPr lang="en-US"/>
          </a:p>
        </p:txBody>
      </p:sp>
    </p:spTree>
    <p:extLst>
      <p:ext uri="{BB962C8B-B14F-4D97-AF65-F5344CB8AC3E}">
        <p14:creationId xmlns:p14="http://schemas.microsoft.com/office/powerpoint/2010/main" val="270204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Sans-Serif" panose="020B0604020202020204" pitchFamily="34" charset="0"/>
              <a:buNone/>
            </a:pPr>
            <a:r>
              <a:rPr lang="en-US" b="1" i="0" u="none" strike="noStrike">
                <a:effectLst/>
              </a:rPr>
              <a:t>Click Twice </a:t>
            </a:r>
            <a:r>
              <a:rPr lang="en-US" b="0" i="0" u="none" strike="noStrike">
                <a:effectLst/>
              </a:rPr>
              <a:t>This next slide is a list of additional updates that we are recommending since the May meeting.  </a:t>
            </a:r>
          </a:p>
          <a:p>
            <a:pPr marL="0" indent="0">
              <a:buFont typeface="Arial" panose="020B0604020202020204" pitchFamily="34" charset="0"/>
              <a:buNone/>
            </a:pPr>
            <a:endParaRPr lang="en-US" b="0" i="0" u="none" strike="noStrike">
              <a:effectLst/>
            </a:endParaRPr>
          </a:p>
          <a:p>
            <a:pPr marL="0" indent="0">
              <a:buFont typeface="Arial" panose="020B0604020202020204" pitchFamily="34" charset="0"/>
              <a:buNone/>
            </a:pPr>
            <a:endParaRPr lang="en-US" b="0" i="0" u="none" strike="noStrike">
              <a:effectLst/>
            </a:endParaRPr>
          </a:p>
          <a:p>
            <a:pPr marL="0" lvl="0" indent="0">
              <a:buFont typeface="Arial,Sans-Serif" panose="020B0604020202020204" pitchFamily="34" charset="0"/>
              <a:buNone/>
            </a:pPr>
            <a:endParaRPr lang="en-US" b="0" i="0" u="none" strike="noStrike">
              <a:effectLst/>
            </a:endParaRPr>
          </a:p>
        </p:txBody>
      </p:sp>
      <p:sp>
        <p:nvSpPr>
          <p:cNvPr id="4" name="Slide Number Placeholder 3"/>
          <p:cNvSpPr>
            <a:spLocks noGrp="1"/>
          </p:cNvSpPr>
          <p:nvPr>
            <p:ph type="sldNum" sz="quarter" idx="5"/>
          </p:nvPr>
        </p:nvSpPr>
        <p:spPr/>
        <p:txBody>
          <a:bodyPr/>
          <a:lstStyle/>
          <a:p>
            <a:fld id="{C1FFDC4F-E82B-474C-BCFD-9EEA856ECC4D}" type="slidenum">
              <a:rPr lang="en-US" smtClean="0"/>
              <a:t>10</a:t>
            </a:fld>
            <a:endParaRPr lang="en-US"/>
          </a:p>
        </p:txBody>
      </p:sp>
    </p:spTree>
    <p:extLst>
      <p:ext uri="{BB962C8B-B14F-4D97-AF65-F5344CB8AC3E}">
        <p14:creationId xmlns:p14="http://schemas.microsoft.com/office/powerpoint/2010/main" val="202262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32:notes"/>
          <p:cNvSpPr txBox="1">
            <a:spLocks noGrp="1"/>
          </p:cNvSpPr>
          <p:nvPr>
            <p:ph type="body" idx="1"/>
          </p:nvPr>
        </p:nvSpPr>
        <p:spPr>
          <a:xfrm>
            <a:off x="716915" y="4491196"/>
            <a:ext cx="5735320" cy="4254818"/>
          </a:xfrm>
          <a:prstGeom prst="rect">
            <a:avLst/>
          </a:prstGeom>
        </p:spPr>
        <p:txBody>
          <a:bodyPr spcFirstLastPara="1" wrap="square" lIns="94972" tIns="47473" rIns="94972" bIns="47473" anchor="t" anchorCtr="0">
            <a:noAutofit/>
          </a:bodyPr>
          <a:lstStyle/>
          <a:p>
            <a:endParaRPr lang="en-US"/>
          </a:p>
        </p:txBody>
      </p:sp>
      <p:sp>
        <p:nvSpPr>
          <p:cNvPr id="364" name="Google Shape;364;p32:notes"/>
          <p:cNvSpPr>
            <a:spLocks noGrp="1" noRot="1" noChangeAspect="1"/>
          </p:cNvSpPr>
          <p:nvPr>
            <p:ph type="sldImg" idx="2"/>
          </p:nvPr>
        </p:nvSpPr>
        <p:spPr>
          <a:xfrm>
            <a:off x="434975" y="709613"/>
            <a:ext cx="6299200" cy="35448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r>
              <a:rPr lang="en-US"/>
              <a:t>All students must wear their smart tags to and from school each day.  They need them throughout the day for various reasons.  If your child loses their tag, you may purchase a new one for $5.  Send the money with your child and they will be ordered and delivered within 7-10 bus</a:t>
            </a:r>
          </a:p>
        </p:txBody>
      </p:sp>
      <p:sp>
        <p:nvSpPr>
          <p:cNvPr id="4" name="Slide Number Placeholder 3"/>
          <p:cNvSpPr>
            <a:spLocks noGrp="1"/>
          </p:cNvSpPr>
          <p:nvPr>
            <p:ph type="sldNum" sz="quarter" idx="5"/>
          </p:nvPr>
        </p:nvSpPr>
        <p:spPr/>
        <p:txBody>
          <a:bodyPr/>
          <a:lstStyle/>
          <a:p>
            <a:fld id="{56862021-30F1-476E-AA04-42E842CCB5CC}" type="slidenum">
              <a:rPr lang="en-US" smtClean="0"/>
              <a:t>42</a:t>
            </a:fld>
            <a:endParaRPr lang="en-US"/>
          </a:p>
        </p:txBody>
      </p:sp>
    </p:spTree>
    <p:extLst>
      <p:ext uri="{BB962C8B-B14F-4D97-AF65-F5344CB8AC3E}">
        <p14:creationId xmlns:p14="http://schemas.microsoft.com/office/powerpoint/2010/main" val="3358284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r>
              <a:rPr lang="en-US"/>
              <a:t>You may</a:t>
            </a:r>
            <a:r>
              <a:rPr lang="en-US" baseline="0"/>
              <a:t> not drop off along the side.  Less traffic between 7:00-7:15.  Students should be ready to get out of the car.  Parents that do not have car tags for pick up will be required to park and come in the school to be cleared to pick up the child.  </a:t>
            </a:r>
            <a:endParaRPr lang="en-US"/>
          </a:p>
        </p:txBody>
      </p:sp>
      <p:sp>
        <p:nvSpPr>
          <p:cNvPr id="4" name="Slide Number Placeholder 3"/>
          <p:cNvSpPr>
            <a:spLocks noGrp="1"/>
          </p:cNvSpPr>
          <p:nvPr>
            <p:ph type="sldNum" sz="quarter" idx="10"/>
          </p:nvPr>
        </p:nvSpPr>
        <p:spPr/>
        <p:txBody>
          <a:bodyPr/>
          <a:lstStyle/>
          <a:p>
            <a:fld id="{56862021-30F1-476E-AA04-42E842CCB5CC}" type="slidenum">
              <a:rPr lang="en-US" smtClean="0"/>
              <a:t>44</a:t>
            </a:fld>
            <a:endParaRPr lang="en-US"/>
          </a:p>
        </p:txBody>
      </p:sp>
    </p:spTree>
    <p:extLst>
      <p:ext uri="{BB962C8B-B14F-4D97-AF65-F5344CB8AC3E}">
        <p14:creationId xmlns:p14="http://schemas.microsoft.com/office/powerpoint/2010/main" val="1809587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862021-30F1-476E-AA04-42E842CCB5CC}" type="slidenum">
              <a:rPr lang="en-US" smtClean="0"/>
              <a:t>46</a:t>
            </a:fld>
            <a:endParaRPr lang="en-US"/>
          </a:p>
        </p:txBody>
      </p:sp>
    </p:spTree>
    <p:extLst>
      <p:ext uri="{BB962C8B-B14F-4D97-AF65-F5344CB8AC3E}">
        <p14:creationId xmlns:p14="http://schemas.microsoft.com/office/powerpoint/2010/main" val="2324463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150" y="802299"/>
            <a:ext cx="8634824" cy="2541431"/>
          </a:xfrm>
        </p:spPr>
        <p:txBody>
          <a:bodyPr bIns="0" anchor="b">
            <a:normAutofit/>
          </a:bodyPr>
          <a:lstStyle>
            <a:lvl1pPr algn="l">
              <a:defRPr sz="6598"/>
            </a:lvl1pPr>
          </a:lstStyle>
          <a:p>
            <a:r>
              <a:rPr lang="en-US"/>
              <a:t>Click to edit Master title style</a:t>
            </a:r>
          </a:p>
        </p:txBody>
      </p:sp>
      <p:sp>
        <p:nvSpPr>
          <p:cNvPr id="3" name="Subtitle 2"/>
          <p:cNvSpPr>
            <a:spLocks noGrp="1"/>
          </p:cNvSpPr>
          <p:nvPr>
            <p:ph type="subTitle" idx="1"/>
          </p:nvPr>
        </p:nvSpPr>
        <p:spPr>
          <a:xfrm>
            <a:off x="2417150" y="3531205"/>
            <a:ext cx="8634823" cy="977621"/>
          </a:xfrm>
        </p:spPr>
        <p:txBody>
          <a:bodyPr tIns="91440" bIns="91440">
            <a:normAutofit/>
          </a:bodyPr>
          <a:lstStyle>
            <a:lvl1pPr marL="0" indent="0" algn="l">
              <a:buNone/>
              <a:defRPr sz="1799" b="0" cap="all" baseline="0">
                <a:solidFill>
                  <a:schemeClr val="tx1"/>
                </a:solidFill>
              </a:defRPr>
            </a:lvl1pPr>
            <a:lvl2pPr marL="457063" indent="0" algn="ctr">
              <a:buNone/>
              <a:defRPr sz="17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8A87A34-81AB-432B-8DAE-1953F412C126}" type="datetimeFigureOut">
              <a:rPr lang="en-US" smtClean="0"/>
              <a:t>9/6/2023</a:t>
            </a:fld>
            <a:endParaRPr lang="en-US"/>
          </a:p>
        </p:txBody>
      </p:sp>
      <p:sp>
        <p:nvSpPr>
          <p:cNvPr id="5" name="Footer Placeholder 4"/>
          <p:cNvSpPr>
            <a:spLocks noGrp="1"/>
          </p:cNvSpPr>
          <p:nvPr>
            <p:ph type="ftr" sz="quarter" idx="11"/>
          </p:nvPr>
        </p:nvSpPr>
        <p:spPr>
          <a:xfrm>
            <a:off x="2415871" y="329308"/>
            <a:ext cx="4972620" cy="309201"/>
          </a:xfrm>
        </p:spPr>
        <p:txBody>
          <a:bodyPr/>
          <a:lstStyle/>
          <a:p>
            <a:endParaRPr lang="en-US"/>
          </a:p>
        </p:txBody>
      </p:sp>
      <p:sp>
        <p:nvSpPr>
          <p:cNvPr id="6" name="Slide Number Placeholder 5"/>
          <p:cNvSpPr>
            <a:spLocks noGrp="1"/>
          </p:cNvSpPr>
          <p:nvPr>
            <p:ph type="sldNum" sz="quarter" idx="12"/>
          </p:nvPr>
        </p:nvSpPr>
        <p:spPr>
          <a:xfrm>
            <a:off x="1437290" y="798973"/>
            <a:ext cx="810808" cy="503578"/>
          </a:xfrm>
        </p:spPr>
        <p:txBody>
          <a:bodyPr/>
          <a:lstStyle/>
          <a:p>
            <a:fld id="{6D22F896-40B5-4ADD-8801-0D06FADFA095}" type="slidenum">
              <a:rPr lang="en-US" smtClean="0"/>
              <a:t>‹#›</a:t>
            </a:fld>
            <a:endParaRPr lang="en-US"/>
          </a:p>
        </p:txBody>
      </p:sp>
      <p:cxnSp>
        <p:nvCxnSpPr>
          <p:cNvPr id="15" name="Straight Connector 14"/>
          <p:cNvCxnSpPr/>
          <p:nvPr/>
        </p:nvCxnSpPr>
        <p:spPr>
          <a:xfrm>
            <a:off x="2417150" y="3528542"/>
            <a:ext cx="863482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18798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1DC1F7-A9E9-4D8B-8C97-C74523B2CF2A}" type="datetimeFigureOut">
              <a:rPr lang="en-US" smtClean="0"/>
              <a:pPr/>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542E4-2CCF-42F6-9D92-ED568035133D}" type="slidenum">
              <a:rPr lang="en-US" smtClean="0"/>
              <a:pPr/>
              <a:t>‹#›</a:t>
            </a:fld>
            <a:endParaRPr lang="en-US"/>
          </a:p>
        </p:txBody>
      </p:sp>
      <p:cxnSp>
        <p:nvCxnSpPr>
          <p:cNvPr id="26" name="Straight Connector 25"/>
          <p:cNvCxnSpPr/>
          <p:nvPr/>
        </p:nvCxnSpPr>
        <p:spPr>
          <a:xfrm>
            <a:off x="1453517" y="1847088"/>
            <a:ext cx="960502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08166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6653" y="798974"/>
            <a:ext cx="1615321" cy="4659889"/>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1444296" y="798974"/>
            <a:ext cx="7826791"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1DC1F7-A9E9-4D8B-8C97-C74523B2CF2A}" type="datetimeFigureOut">
              <a:rPr lang="en-US" smtClean="0"/>
              <a:pPr/>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542E4-2CCF-42F6-9D92-ED568035133D}" type="slidenum">
              <a:rPr lang="en-US" smtClean="0"/>
              <a:pPr/>
              <a:t>‹#›</a:t>
            </a:fld>
            <a:endParaRPr lang="en-US"/>
          </a:p>
        </p:txBody>
      </p:sp>
      <p:cxnSp>
        <p:nvCxnSpPr>
          <p:cNvPr id="15" name="Straight Connector 14"/>
          <p:cNvCxnSpPr/>
          <p:nvPr/>
        </p:nvCxnSpPr>
        <p:spPr>
          <a:xfrm>
            <a:off x="9436653"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019002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8"/>
            <a:ext cx="10969943" cy="1143000"/>
          </a:xfrm>
        </p:spPr>
        <p:txBody>
          <a:bodyPr/>
          <a:lstStyle/>
          <a:p>
            <a:r>
              <a:rPr lang="en-US"/>
              <a:t>Click to edit Master title style</a:t>
            </a:r>
          </a:p>
        </p:txBody>
      </p:sp>
      <p:sp>
        <p:nvSpPr>
          <p:cNvPr id="3" name="Text Placeholder 2"/>
          <p:cNvSpPr>
            <a:spLocks noGrp="1"/>
          </p:cNvSpPr>
          <p:nvPr>
            <p:ph type="body" sz="half" idx="1"/>
          </p:nvPr>
        </p:nvSpPr>
        <p:spPr>
          <a:xfrm>
            <a:off x="609441" y="1600201"/>
            <a:ext cx="5383398"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1"/>
            <a:ext cx="5383398"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a:extLst>
              <a:ext uri="{FF2B5EF4-FFF2-40B4-BE49-F238E27FC236}">
                <a16:creationId xmlns:a16="http://schemas.microsoft.com/office/drawing/2014/main" id="{6CD4F364-66F7-40CD-A401-5559C0A4B88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0">
            <a:extLst>
              <a:ext uri="{FF2B5EF4-FFF2-40B4-BE49-F238E27FC236}">
                <a16:creationId xmlns:a16="http://schemas.microsoft.com/office/drawing/2014/main" id="{DA71404A-2715-4D76-91EA-0C9C089DE1D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1">
            <a:extLst>
              <a:ext uri="{FF2B5EF4-FFF2-40B4-BE49-F238E27FC236}">
                <a16:creationId xmlns:a16="http://schemas.microsoft.com/office/drawing/2014/main" id="{36BDCF32-7688-4101-BF00-009836F9C25F}"/>
              </a:ext>
            </a:extLst>
          </p:cNvPr>
          <p:cNvSpPr>
            <a:spLocks noGrp="1" noChangeArrowheads="1"/>
          </p:cNvSpPr>
          <p:nvPr>
            <p:ph type="sldNum" sz="quarter" idx="12"/>
          </p:nvPr>
        </p:nvSpPr>
        <p:spPr>
          <a:ln/>
        </p:spPr>
        <p:txBody>
          <a:bodyPr/>
          <a:lstStyle>
            <a:lvl1pPr>
              <a:defRPr/>
            </a:lvl1pPr>
          </a:lstStyle>
          <a:p>
            <a:pPr>
              <a:defRPr/>
            </a:pPr>
            <a:fld id="{A3298987-4175-4CC6-AB7C-9FC812E7C978}" type="slidenum">
              <a:rPr lang="en-US" altLang="en-US"/>
              <a:pPr>
                <a:defRPr/>
              </a:pPr>
              <a:t>‹#›</a:t>
            </a:fld>
            <a:endParaRPr lang="en-US" altLang="en-US"/>
          </a:p>
        </p:txBody>
      </p:sp>
    </p:spTree>
    <p:extLst>
      <p:ext uri="{BB962C8B-B14F-4D97-AF65-F5344CB8AC3E}">
        <p14:creationId xmlns:p14="http://schemas.microsoft.com/office/powerpoint/2010/main" val="368511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623" y="685800"/>
            <a:ext cx="10394174" cy="1158140"/>
          </a:xfrm>
        </p:spPr>
        <p:txBody>
          <a:bodyPr/>
          <a:lstStyle/>
          <a:p>
            <a:r>
              <a:rPr lang="en-US"/>
              <a:t>Click to edit Master title style</a:t>
            </a:r>
          </a:p>
        </p:txBody>
      </p:sp>
      <p:sp>
        <p:nvSpPr>
          <p:cNvPr id="12" name="Content Placeholder 2"/>
          <p:cNvSpPr>
            <a:spLocks noGrp="1"/>
          </p:cNvSpPr>
          <p:nvPr>
            <p:ph sz="quarter" idx="13"/>
          </p:nvPr>
        </p:nvSpPr>
        <p:spPr>
          <a:xfrm>
            <a:off x="685621" y="2063396"/>
            <a:ext cx="5087389"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p:cNvSpPr>
            <a:spLocks noGrp="1"/>
          </p:cNvSpPr>
          <p:nvPr>
            <p:ph sz="quarter" idx="14"/>
          </p:nvPr>
        </p:nvSpPr>
        <p:spPr>
          <a:xfrm>
            <a:off x="5992410" y="2063396"/>
            <a:ext cx="5085213"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1DC1F7-A9E9-4D8B-8C97-C74523B2CF2A}" type="datetimeFigureOut">
              <a:rPr lang="en-US" smtClean="0"/>
              <a:pPr/>
              <a:t>9/6/2023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542E4-2CCF-42F6-9D92-ED568035133D}" type="slidenum">
              <a:rPr lang="en-US" smtClean="0"/>
              <a:pPr/>
              <a:t>‹#›</a:t>
            </a:fld>
            <a:endParaRPr lang="en-US"/>
          </a:p>
        </p:txBody>
      </p:sp>
    </p:spTree>
    <p:extLst>
      <p:ext uri="{BB962C8B-B14F-4D97-AF65-F5344CB8AC3E}">
        <p14:creationId xmlns:p14="http://schemas.microsoft.com/office/powerpoint/2010/main" val="3093944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1DC1F7-A9E9-4D8B-8C97-C74523B2CF2A}" type="datetimeFigureOut">
              <a:rPr lang="en-US" smtClean="0"/>
              <a:pPr/>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542E4-2CCF-42F6-9D92-ED568035133D}" type="slidenum">
              <a:rPr lang="en-US" smtClean="0"/>
              <a:pPr/>
              <a:t>‹#›</a:t>
            </a:fld>
            <a:endParaRPr lang="en-US"/>
          </a:p>
        </p:txBody>
      </p:sp>
      <p:cxnSp>
        <p:nvCxnSpPr>
          <p:cNvPr id="33" name="Straight Connector 32"/>
          <p:cNvCxnSpPr/>
          <p:nvPr/>
        </p:nvCxnSpPr>
        <p:spPr>
          <a:xfrm>
            <a:off x="1453517" y="1847088"/>
            <a:ext cx="960502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59330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3860" y="1756130"/>
            <a:ext cx="8640903" cy="1887950"/>
          </a:xfrm>
        </p:spPr>
        <p:txBody>
          <a:bodyPr anchor="b">
            <a:normAutofit/>
          </a:bodyPr>
          <a:lstStyle>
            <a:lvl1pPr algn="l">
              <a:defRPr sz="3599"/>
            </a:lvl1pPr>
          </a:lstStyle>
          <a:p>
            <a:r>
              <a:rPr lang="en-US"/>
              <a:t>Click to edit Master title style</a:t>
            </a:r>
          </a:p>
        </p:txBody>
      </p:sp>
      <p:sp>
        <p:nvSpPr>
          <p:cNvPr id="3" name="Text Placeholder 2"/>
          <p:cNvSpPr>
            <a:spLocks noGrp="1"/>
          </p:cNvSpPr>
          <p:nvPr>
            <p:ph type="body" idx="1"/>
          </p:nvPr>
        </p:nvSpPr>
        <p:spPr>
          <a:xfrm>
            <a:off x="1453861" y="3806196"/>
            <a:ext cx="8628198" cy="1012929"/>
          </a:xfrm>
        </p:spPr>
        <p:txBody>
          <a:bodyPr tIns="91440">
            <a:normAutofit/>
          </a:bodyPr>
          <a:lstStyle>
            <a:lvl1pPr marL="0" indent="0" algn="l">
              <a:buNone/>
              <a:defRPr sz="1799">
                <a:solidFill>
                  <a:schemeClr val="tx1"/>
                </a:solidFill>
              </a:defRPr>
            </a:lvl1pPr>
            <a:lvl2pPr marL="457063" indent="0">
              <a:buNone/>
              <a:defRPr sz="17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1DC1F7-A9E9-4D8B-8C97-C74523B2CF2A}" type="datetimeFigureOut">
              <a:rPr lang="en-US" smtClean="0"/>
              <a:pPr/>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542E4-2CCF-42F6-9D92-ED568035133D}" type="slidenum">
              <a:rPr lang="en-US" smtClean="0"/>
              <a:pPr/>
              <a:t>‹#›</a:t>
            </a:fld>
            <a:endParaRPr lang="en-US"/>
          </a:p>
        </p:txBody>
      </p:sp>
      <p:cxnSp>
        <p:nvCxnSpPr>
          <p:cNvPr id="15" name="Straight Connector 14"/>
          <p:cNvCxnSpPr/>
          <p:nvPr/>
        </p:nvCxnSpPr>
        <p:spPr>
          <a:xfrm>
            <a:off x="1453861" y="3804985"/>
            <a:ext cx="862819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22728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8840" y="804890"/>
            <a:ext cx="9603134" cy="1059305"/>
          </a:xfrm>
        </p:spPr>
        <p:txBody>
          <a:bodyPr/>
          <a:lstStyle/>
          <a:p>
            <a:r>
              <a:rPr lang="en-US"/>
              <a:t>Click to edit Master title style</a:t>
            </a:r>
          </a:p>
        </p:txBody>
      </p:sp>
      <p:sp>
        <p:nvSpPr>
          <p:cNvPr id="3" name="Content Placeholder 2"/>
          <p:cNvSpPr>
            <a:spLocks noGrp="1"/>
          </p:cNvSpPr>
          <p:nvPr>
            <p:ph sz="half" idx="1"/>
          </p:nvPr>
        </p:nvSpPr>
        <p:spPr>
          <a:xfrm>
            <a:off x="1446954" y="2010879"/>
            <a:ext cx="464394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2101" y="2017343"/>
            <a:ext cx="464394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1DC1F7-A9E9-4D8B-8C97-C74523B2CF2A}" type="datetimeFigureOut">
              <a:rPr lang="en-US" smtClean="0"/>
              <a:pPr/>
              <a:t>9/6/2023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542E4-2CCF-42F6-9D92-ED568035133D}" type="slidenum">
              <a:rPr lang="en-US" smtClean="0"/>
              <a:pPr/>
              <a:t>‹#›</a:t>
            </a:fld>
            <a:endParaRPr lang="en-US"/>
          </a:p>
        </p:txBody>
      </p:sp>
      <p:cxnSp>
        <p:nvCxnSpPr>
          <p:cNvPr id="35" name="Straight Connector 34"/>
          <p:cNvCxnSpPr/>
          <p:nvPr/>
        </p:nvCxnSpPr>
        <p:spPr>
          <a:xfrm>
            <a:off x="1453517" y="1847088"/>
            <a:ext cx="960502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65933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6815" y="804164"/>
            <a:ext cx="9605159" cy="1056319"/>
          </a:xfrm>
        </p:spPr>
        <p:txBody>
          <a:bodyPr/>
          <a:lstStyle/>
          <a:p>
            <a:r>
              <a:rPr lang="en-US"/>
              <a:t>Click to edit Master title style</a:t>
            </a:r>
          </a:p>
        </p:txBody>
      </p:sp>
      <p:sp>
        <p:nvSpPr>
          <p:cNvPr id="3" name="Text Placeholder 2"/>
          <p:cNvSpPr>
            <a:spLocks noGrp="1"/>
          </p:cNvSpPr>
          <p:nvPr>
            <p:ph type="body" idx="1"/>
          </p:nvPr>
        </p:nvSpPr>
        <p:spPr>
          <a:xfrm>
            <a:off x="1446814" y="2019550"/>
            <a:ext cx="4643942" cy="801943"/>
          </a:xfrm>
        </p:spPr>
        <p:txBody>
          <a:bodyPr anchor="b">
            <a:normAutofit/>
          </a:bodyPr>
          <a:lstStyle>
            <a:lvl1pPr marL="0" indent="0">
              <a:lnSpc>
                <a:spcPct val="100000"/>
              </a:lnSpc>
              <a:buNone/>
              <a:defRPr sz="2199" b="0" cap="all" baseline="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446814" y="2824270"/>
            <a:ext cx="464394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10692" y="2023004"/>
            <a:ext cx="4643942" cy="802237"/>
          </a:xfrm>
        </p:spPr>
        <p:txBody>
          <a:bodyPr anchor="b">
            <a:normAutofit/>
          </a:bodyPr>
          <a:lstStyle>
            <a:lvl1pPr marL="0" indent="0">
              <a:lnSpc>
                <a:spcPct val="100000"/>
              </a:lnSpc>
              <a:buNone/>
              <a:defRPr sz="2199" b="0" cap="all" baseline="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0692" y="2821491"/>
            <a:ext cx="464394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1DC1F7-A9E9-4D8B-8C97-C74523B2CF2A}" type="datetimeFigureOut">
              <a:rPr lang="en-US" smtClean="0"/>
              <a:pPr/>
              <a:t>9/6/2023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9542E4-2CCF-42F6-9D92-ED568035133D}" type="slidenum">
              <a:rPr lang="en-US" smtClean="0"/>
              <a:pPr/>
              <a:t>‹#›</a:t>
            </a:fld>
            <a:endParaRPr lang="en-US"/>
          </a:p>
        </p:txBody>
      </p:sp>
      <p:cxnSp>
        <p:nvCxnSpPr>
          <p:cNvPr id="29" name="Straight Connector 28"/>
          <p:cNvCxnSpPr/>
          <p:nvPr/>
        </p:nvCxnSpPr>
        <p:spPr>
          <a:xfrm>
            <a:off x="1453517" y="1847088"/>
            <a:ext cx="960502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47873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1DC1F7-A9E9-4D8B-8C97-C74523B2CF2A}" type="datetimeFigureOut">
              <a:rPr lang="en-US" smtClean="0"/>
              <a:pPr/>
              <a:t>9/6/2023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9542E4-2CCF-42F6-9D92-ED568035133D}" type="slidenum">
              <a:rPr lang="en-US" smtClean="0"/>
              <a:pPr/>
              <a:t>‹#›</a:t>
            </a:fld>
            <a:endParaRPr lang="en-US"/>
          </a:p>
        </p:txBody>
      </p:sp>
      <p:cxnSp>
        <p:nvCxnSpPr>
          <p:cNvPr id="25" name="Straight Connector 24"/>
          <p:cNvCxnSpPr/>
          <p:nvPr/>
        </p:nvCxnSpPr>
        <p:spPr>
          <a:xfrm>
            <a:off x="1453517" y="1847088"/>
            <a:ext cx="960502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64417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DC1F7-A9E9-4D8B-8C97-C74523B2CF2A}" type="datetimeFigureOut">
              <a:rPr lang="en-US" smtClean="0"/>
              <a:pPr/>
              <a:t>9/6/2023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9542E4-2CCF-42F6-9D92-ED568035133D}" type="slidenum">
              <a:rPr lang="en-US" smtClean="0"/>
              <a:pPr/>
              <a:t>‹#›</a:t>
            </a:fld>
            <a:endParaRPr lang="en-US"/>
          </a:p>
        </p:txBody>
      </p:sp>
    </p:spTree>
    <p:extLst>
      <p:ext uri="{BB962C8B-B14F-4D97-AF65-F5344CB8AC3E}">
        <p14:creationId xmlns:p14="http://schemas.microsoft.com/office/powerpoint/2010/main" val="12237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295" y="798973"/>
            <a:ext cx="3272247" cy="2247117"/>
          </a:xfrm>
        </p:spPr>
        <p:txBody>
          <a:bodyPr anchor="b">
            <a:normAutofit/>
          </a:bodyPr>
          <a:lstStyle>
            <a:lvl1pPr algn="l">
              <a:defRPr sz="2399"/>
            </a:lvl1pPr>
          </a:lstStyle>
          <a:p>
            <a:r>
              <a:rPr lang="en-US"/>
              <a:t>Click to edit Master title style</a:t>
            </a:r>
          </a:p>
        </p:txBody>
      </p:sp>
      <p:sp>
        <p:nvSpPr>
          <p:cNvPr id="3" name="Content Placeholder 2"/>
          <p:cNvSpPr>
            <a:spLocks noGrp="1"/>
          </p:cNvSpPr>
          <p:nvPr>
            <p:ph idx="1"/>
          </p:nvPr>
        </p:nvSpPr>
        <p:spPr>
          <a:xfrm>
            <a:off x="5042401" y="798974"/>
            <a:ext cx="6010904"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44295" y="3205492"/>
            <a:ext cx="3274160" cy="2248181"/>
          </a:xfrm>
        </p:spPr>
        <p:txBody>
          <a:bodyPr/>
          <a:lstStyle>
            <a:lvl1pPr marL="0" indent="0" algn="l">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1DC1F7-A9E9-4D8B-8C97-C74523B2CF2A}" type="datetimeFigureOut">
              <a:rPr lang="en-US" smtClean="0"/>
              <a:pPr/>
              <a:t>9/6/2023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542E4-2CCF-42F6-9D92-ED568035133D}" type="slidenum">
              <a:rPr lang="en-US" smtClean="0"/>
              <a:pPr/>
              <a:t>‹#›</a:t>
            </a:fld>
            <a:endParaRPr lang="en-US"/>
          </a:p>
        </p:txBody>
      </p:sp>
      <p:cxnSp>
        <p:nvCxnSpPr>
          <p:cNvPr id="17" name="Straight Connector 16"/>
          <p:cNvCxnSpPr/>
          <p:nvPr/>
        </p:nvCxnSpPr>
        <p:spPr>
          <a:xfrm>
            <a:off x="1447903" y="3205491"/>
            <a:ext cx="3268639"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30445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5440" y="482171"/>
            <a:ext cx="4073472"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0828" y="1129513"/>
            <a:ext cx="5530887" cy="1830584"/>
          </a:xfrm>
        </p:spPr>
        <p:txBody>
          <a:bodyPr anchor="b">
            <a:normAutofit/>
          </a:bodyPr>
          <a:lstStyle>
            <a:lvl1pPr>
              <a:defRPr sz="3199"/>
            </a:lvl1pPr>
          </a:lstStyle>
          <a:p>
            <a:r>
              <a:rPr lang="en-US"/>
              <a:t>Click to edit Master title style</a:t>
            </a:r>
          </a:p>
        </p:txBody>
      </p:sp>
      <p:sp>
        <p:nvSpPr>
          <p:cNvPr id="3" name="Picture Placeholder 2"/>
          <p:cNvSpPr>
            <a:spLocks noGrp="1" noChangeAspect="1"/>
          </p:cNvSpPr>
          <p:nvPr>
            <p:ph type="pic" idx="1"/>
          </p:nvPr>
        </p:nvSpPr>
        <p:spPr>
          <a:xfrm>
            <a:off x="8122274" y="1122543"/>
            <a:ext cx="2790444" cy="3866327"/>
          </a:xfrm>
          <a:solidFill>
            <a:schemeClr val="bg1">
              <a:lumMod val="85000"/>
            </a:schemeClr>
          </a:solidFill>
          <a:ln w="9525" cap="sq">
            <a:noFill/>
            <a:miter lim="800000"/>
          </a:ln>
          <a:effectLst/>
        </p:spPr>
        <p:txBody>
          <a:bodyPr anchor="t"/>
          <a:lstStyle>
            <a:lvl1pPr marL="0" indent="0" algn="ctr">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p>
        </p:txBody>
      </p:sp>
      <p:sp>
        <p:nvSpPr>
          <p:cNvPr id="4" name="Text Placeholder 3"/>
          <p:cNvSpPr>
            <a:spLocks noGrp="1"/>
          </p:cNvSpPr>
          <p:nvPr>
            <p:ph type="body" sz="half" idx="2"/>
          </p:nvPr>
        </p:nvSpPr>
        <p:spPr>
          <a:xfrm>
            <a:off x="1449951" y="3145992"/>
            <a:ext cx="5522965" cy="2003742"/>
          </a:xfrm>
        </p:spPr>
        <p:txBody>
          <a:bodyPr>
            <a:normAutofit/>
          </a:bodyPr>
          <a:lstStyle>
            <a:lvl1pPr marL="0" indent="0" algn="l">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005" y="5469857"/>
            <a:ext cx="5525912" cy="320123"/>
          </a:xfrm>
        </p:spPr>
        <p:txBody>
          <a:bodyPr/>
          <a:lstStyle>
            <a:lvl1pPr algn="l">
              <a:defRPr/>
            </a:lvl1pPr>
          </a:lstStyle>
          <a:p>
            <a:fld id="{881DC1F7-A9E9-4D8B-8C97-C74523B2CF2A}" type="datetimeFigureOut">
              <a:rPr lang="en-US" smtClean="0"/>
              <a:pPr/>
              <a:t>9/6/2023</a:t>
            </a:fld>
            <a:endParaRPr lang="en-US"/>
          </a:p>
        </p:txBody>
      </p:sp>
      <p:sp>
        <p:nvSpPr>
          <p:cNvPr id="6" name="Footer Placeholder 5"/>
          <p:cNvSpPr>
            <a:spLocks noGrp="1"/>
          </p:cNvSpPr>
          <p:nvPr>
            <p:ph type="ftr" sz="quarter" idx="11"/>
          </p:nvPr>
        </p:nvSpPr>
        <p:spPr>
          <a:xfrm>
            <a:off x="1447005" y="318641"/>
            <a:ext cx="5539561" cy="320931"/>
          </a:xfrm>
        </p:spPr>
        <p:txBody>
          <a:bodyPr/>
          <a:lstStyle/>
          <a:p>
            <a:endParaRPr lang="en-US"/>
          </a:p>
        </p:txBody>
      </p:sp>
      <p:sp>
        <p:nvSpPr>
          <p:cNvPr id="7" name="Slide Number Placeholder 6"/>
          <p:cNvSpPr>
            <a:spLocks noGrp="1"/>
          </p:cNvSpPr>
          <p:nvPr>
            <p:ph type="sldNum" sz="quarter" idx="12"/>
          </p:nvPr>
        </p:nvSpPr>
        <p:spPr/>
        <p:txBody>
          <a:bodyPr/>
          <a:lstStyle/>
          <a:p>
            <a:fld id="{299542E4-2CCF-42F6-9D92-ED568035133D}" type="slidenum">
              <a:rPr lang="en-US" smtClean="0"/>
              <a:pPr/>
              <a:t>‹#›</a:t>
            </a:fld>
            <a:endParaRPr lang="en-US"/>
          </a:p>
        </p:txBody>
      </p:sp>
      <p:cxnSp>
        <p:nvCxnSpPr>
          <p:cNvPr id="31" name="Straight Connector 30"/>
          <p:cNvCxnSpPr/>
          <p:nvPr/>
        </p:nvCxnSpPr>
        <p:spPr>
          <a:xfrm>
            <a:off x="1447005" y="3143605"/>
            <a:ext cx="552591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63671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7"/>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5">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sp>
        <p:nvSpPr>
          <p:cNvPr id="2" name="Title Placeholder 1"/>
          <p:cNvSpPr>
            <a:spLocks noGrp="1"/>
          </p:cNvSpPr>
          <p:nvPr>
            <p:ph type="title"/>
          </p:nvPr>
        </p:nvSpPr>
        <p:spPr>
          <a:xfrm>
            <a:off x="1451202" y="804520"/>
            <a:ext cx="9600774" cy="1049235"/>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451202" y="2015733"/>
            <a:ext cx="9600774"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52171" y="330370"/>
            <a:ext cx="3499803"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881DC1F7-A9E9-4D8B-8C97-C74523B2CF2A}" type="datetimeFigureOut">
              <a:rPr lang="en-US" smtClean="0"/>
              <a:pPr/>
              <a:t>9/6/2023</a:t>
            </a:fld>
            <a:endParaRPr lang="en-US"/>
          </a:p>
        </p:txBody>
      </p:sp>
      <p:sp>
        <p:nvSpPr>
          <p:cNvPr id="5" name="Footer Placeholder 4"/>
          <p:cNvSpPr>
            <a:spLocks noGrp="1"/>
          </p:cNvSpPr>
          <p:nvPr>
            <p:ph type="ftr" sz="quarter" idx="3"/>
          </p:nvPr>
        </p:nvSpPr>
        <p:spPr>
          <a:xfrm>
            <a:off x="1451201" y="329308"/>
            <a:ext cx="5937289"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79935" y="798973"/>
            <a:ext cx="810808" cy="503578"/>
          </a:xfrm>
          <a:prstGeom prst="rect">
            <a:avLst/>
          </a:prstGeom>
        </p:spPr>
        <p:txBody>
          <a:bodyPr vert="horz" lIns="91440" tIns="45720" rIns="91440" bIns="45720" rtlCol="0" anchor="t"/>
          <a:lstStyle>
            <a:lvl1pPr algn="r">
              <a:defRPr sz="2799">
                <a:solidFill>
                  <a:schemeClr val="accent1"/>
                </a:solidFill>
              </a:defRPr>
            </a:lvl1pPr>
          </a:lstStyle>
          <a:p>
            <a:fld id="{299542E4-2CCF-42F6-9D92-ED568035133D}" type="slidenum">
              <a:rPr lang="en-US" smtClean="0"/>
              <a:pPr/>
              <a:t>‹#›</a:t>
            </a:fld>
            <a:endParaRPr lang="en-US"/>
          </a:p>
        </p:txBody>
      </p:sp>
      <p:cxnSp>
        <p:nvCxnSpPr>
          <p:cNvPr id="10" name="Straight Connector 9"/>
          <p:cNvCxnSpPr/>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5884110"/>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126" rtl="0" eaLnBrk="1" latinLnBrk="0" hangingPunct="1">
        <a:lnSpc>
          <a:spcPct val="90000"/>
        </a:lnSpc>
        <a:spcBef>
          <a:spcPct val="0"/>
        </a:spcBef>
        <a:buNone/>
        <a:defRPr sz="3199" b="0" i="0" kern="1200" cap="all">
          <a:solidFill>
            <a:schemeClr val="tx1"/>
          </a:solidFill>
          <a:effectLst/>
          <a:latin typeface="+mj-lt"/>
          <a:ea typeface="+mj-ea"/>
          <a:cs typeface="+mj-cs"/>
        </a:defRPr>
      </a:lvl1pPr>
    </p:titleStyle>
    <p:bodyStyle>
      <a:lvl1pPr marL="228531" indent="-228531" algn="l" defTabSz="914126" rtl="0" eaLnBrk="1" latinLnBrk="0" hangingPunct="1">
        <a:lnSpc>
          <a:spcPct val="120000"/>
        </a:lnSpc>
        <a:spcBef>
          <a:spcPts val="1000"/>
        </a:spcBef>
        <a:buClr>
          <a:schemeClr val="accent1"/>
        </a:buClr>
        <a:buSzPct val="100000"/>
        <a:buFont typeface="Arial" panose="020B0604020202020204" pitchFamily="34" charset="0"/>
        <a:buChar char="•"/>
        <a:defRPr sz="1999" kern="1200">
          <a:solidFill>
            <a:schemeClr val="tx1"/>
          </a:solidFill>
          <a:effectLst/>
          <a:latin typeface="+mn-lt"/>
          <a:ea typeface="+mn-ea"/>
          <a:cs typeface="+mn-cs"/>
        </a:defRPr>
      </a:lvl1pPr>
      <a:lvl2pPr marL="685594"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799" kern="1200" cap="none" baseline="0">
          <a:solidFill>
            <a:schemeClr val="tx1"/>
          </a:solidFill>
          <a:effectLst/>
          <a:latin typeface="+mn-lt"/>
          <a:ea typeface="+mn-ea"/>
          <a:cs typeface="+mn-cs"/>
        </a:defRPr>
      </a:lvl2pPr>
      <a:lvl3pPr marL="1142657"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599720"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6783"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3846"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0908"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7971"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5034"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hyperlink" Target="https://www.lcisd.org/students-parents/family-access" TargetMode="Externa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play.dreambox.com/"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jpeg"/><Relationship Id="rId7" Type="http://schemas.openxmlformats.org/officeDocument/2006/relationships/diagramQuickStyle" Target="../diagrams/quickStyle2.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38.jpeg"/><Relationship Id="rId9" Type="http://schemas.microsoft.com/office/2007/relationships/diagramDrawing" Target="../diagrams/drawing2.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http://www.school/"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40.png"/><Relationship Id="rId4" Type="http://schemas.openxmlformats.org/officeDocument/2006/relationships/hyperlink" Target="http://www.schoolcafe.com/"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png"/></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0E929-941C-4D97-9AF0-D0781D2E0682}"/>
              </a:ext>
            </a:extLst>
          </p:cNvPr>
          <p:cNvSpPr>
            <a:spLocks noGrp="1"/>
          </p:cNvSpPr>
          <p:nvPr>
            <p:ph type="title"/>
          </p:nvPr>
        </p:nvSpPr>
        <p:spPr>
          <a:xfrm>
            <a:off x="608012" y="274735"/>
            <a:ext cx="10394174" cy="1151965"/>
          </a:xfrm>
        </p:spPr>
        <p:txBody>
          <a:bodyPr>
            <a:normAutofit/>
          </a:bodyPr>
          <a:lstStyle/>
          <a:p>
            <a:pPr algn="ctr"/>
            <a:r>
              <a:rPr lang="en-US" sz="4400" dirty="0">
                <a:solidFill>
                  <a:srgbClr val="0070C0"/>
                </a:solidFill>
                <a:latin typeface="Amasis MT Pro Black"/>
              </a:rPr>
              <a:t>Meet the First Grade Team</a:t>
            </a:r>
          </a:p>
        </p:txBody>
      </p:sp>
      <p:pic>
        <p:nvPicPr>
          <p:cNvPr id="4" name="Picture 3" descr="A group of women standing together&#10;&#10;Description automatically generated">
            <a:extLst>
              <a:ext uri="{FF2B5EF4-FFF2-40B4-BE49-F238E27FC236}">
                <a16:creationId xmlns:a16="http://schemas.microsoft.com/office/drawing/2014/main" id="{D450F0D6-A97A-F656-B29E-6F9A86DF2A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71809" y="1011999"/>
            <a:ext cx="6169554" cy="5136873"/>
          </a:xfrm>
          <a:prstGeom prst="rect">
            <a:avLst/>
          </a:prstGeom>
        </p:spPr>
      </p:pic>
    </p:spTree>
    <p:extLst>
      <p:ext uri="{BB962C8B-B14F-4D97-AF65-F5344CB8AC3E}">
        <p14:creationId xmlns:p14="http://schemas.microsoft.com/office/powerpoint/2010/main" val="2544446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256D686-8783-4804-ABD9-A395181EF2BB}"/>
              </a:ext>
            </a:extLst>
          </p:cNvPr>
          <p:cNvPicPr>
            <a:picLocks noChangeAspect="1"/>
          </p:cNvPicPr>
          <p:nvPr/>
        </p:nvPicPr>
        <p:blipFill rotWithShape="1">
          <a:blip r:embed="rId3">
            <a:extLst>
              <a:ext uri="{28A0092B-C50C-407E-A947-70E740481C1C}">
                <a14:useLocalDpi xmlns:a14="http://schemas.microsoft.com/office/drawing/2010/main" val="0"/>
              </a:ext>
            </a:extLst>
          </a:blip>
          <a:srcRect b="18846"/>
          <a:stretch/>
        </p:blipFill>
        <p:spPr>
          <a:xfrm>
            <a:off x="-67095" y="893"/>
            <a:ext cx="12255919" cy="1782154"/>
          </a:xfrm>
          <a:prstGeom prst="rect">
            <a:avLst/>
          </a:prstGeom>
        </p:spPr>
      </p:pic>
      <p:sp>
        <p:nvSpPr>
          <p:cNvPr id="2" name="Title 1">
            <a:extLst>
              <a:ext uri="{FF2B5EF4-FFF2-40B4-BE49-F238E27FC236}">
                <a16:creationId xmlns:a16="http://schemas.microsoft.com/office/drawing/2014/main" id="{7D76AB5A-ED5C-4A39-8562-6138710F02E9}"/>
              </a:ext>
            </a:extLst>
          </p:cNvPr>
          <p:cNvSpPr>
            <a:spLocks noGrp="1"/>
          </p:cNvSpPr>
          <p:nvPr>
            <p:ph type="title"/>
          </p:nvPr>
        </p:nvSpPr>
        <p:spPr>
          <a:xfrm>
            <a:off x="161882" y="146425"/>
            <a:ext cx="6932394" cy="1325218"/>
          </a:xfrm>
        </p:spPr>
        <p:txBody>
          <a:bodyPr/>
          <a:lstStyle/>
          <a:p>
            <a:r>
              <a:rPr lang="en-US" b="1">
                <a:solidFill>
                  <a:schemeClr val="bg1"/>
                </a:solidFill>
              </a:rPr>
              <a:t>Inappropriate Use of Cell Phone Practice</a:t>
            </a:r>
            <a:endParaRPr lang="en-US" sz="3999" b="1">
              <a:solidFill>
                <a:schemeClr val="bg1"/>
              </a:solidFill>
            </a:endParaRPr>
          </a:p>
        </p:txBody>
      </p:sp>
      <p:pic>
        <p:nvPicPr>
          <p:cNvPr id="12" name="Content Placeholder 11" descr="Logo, company name&#10;&#10;Description automatically generated">
            <a:extLst>
              <a:ext uri="{FF2B5EF4-FFF2-40B4-BE49-F238E27FC236}">
                <a16:creationId xmlns:a16="http://schemas.microsoft.com/office/drawing/2014/main" id="{1D80096B-4767-46A6-95AC-AD35765D6F7F}"/>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39729" y="6100878"/>
            <a:ext cx="1928386" cy="756230"/>
          </a:xfrm>
        </p:spPr>
      </p:pic>
      <p:sp>
        <p:nvSpPr>
          <p:cNvPr id="10" name="Rectangle 9">
            <a:extLst>
              <a:ext uri="{FF2B5EF4-FFF2-40B4-BE49-F238E27FC236}">
                <a16:creationId xmlns:a16="http://schemas.microsoft.com/office/drawing/2014/main" id="{407CCD32-9BFA-4F02-BE9A-F8EAD6374809}"/>
              </a:ext>
            </a:extLst>
          </p:cNvPr>
          <p:cNvSpPr/>
          <p:nvPr/>
        </p:nvSpPr>
        <p:spPr>
          <a:xfrm>
            <a:off x="2373124" y="6514221"/>
            <a:ext cx="9815699" cy="45707"/>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3" name="Picture 3" descr="A close-up of a phone practice&#10;&#10;Description automatically generated">
            <a:extLst>
              <a:ext uri="{FF2B5EF4-FFF2-40B4-BE49-F238E27FC236}">
                <a16:creationId xmlns:a16="http://schemas.microsoft.com/office/drawing/2014/main" id="{D1622C4B-24D6-7E3C-2FB9-1A8B63F1821D}"/>
              </a:ext>
            </a:extLst>
          </p:cNvPr>
          <p:cNvPicPr>
            <a:picLocks noChangeAspect="1"/>
          </p:cNvPicPr>
          <p:nvPr/>
        </p:nvPicPr>
        <p:blipFill>
          <a:blip r:embed="rId5"/>
          <a:stretch>
            <a:fillRect/>
          </a:stretch>
        </p:blipFill>
        <p:spPr>
          <a:xfrm>
            <a:off x="2168115" y="1872512"/>
            <a:ext cx="8530569" cy="4622520"/>
          </a:xfrm>
          <a:prstGeom prst="rect">
            <a:avLst/>
          </a:prstGeom>
        </p:spPr>
      </p:pic>
    </p:spTree>
    <p:extLst>
      <p:ext uri="{BB962C8B-B14F-4D97-AF65-F5344CB8AC3E}">
        <p14:creationId xmlns:p14="http://schemas.microsoft.com/office/powerpoint/2010/main" val="2288638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2050" name="Picture 2" descr="Can Smartwatches Replace Phones? - I Tried for 7 Days - YouTube">
            <a:extLst>
              <a:ext uri="{FF2B5EF4-FFF2-40B4-BE49-F238E27FC236}">
                <a16:creationId xmlns:a16="http://schemas.microsoft.com/office/drawing/2014/main" id="{CFA86B35-1DC6-AB73-78A0-E129A6843EA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021" r="-1" b="9957"/>
          <a:stretch/>
        </p:blipFill>
        <p:spPr bwMode="auto">
          <a:xfrm>
            <a:off x="1" y="10"/>
            <a:ext cx="12188521"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5" name="Rectangle 2054">
            <a:extLst>
              <a:ext uri="{FF2B5EF4-FFF2-40B4-BE49-F238E27FC236}">
                <a16:creationId xmlns:a16="http://schemas.microsoft.com/office/drawing/2014/main" id="{6A0FFA78-985C-4F50-B21A-77045C7DF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5771" y="3064931"/>
            <a:ext cx="8293054"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5B36DD-64F5-1C1E-DAFD-B24F3A2679F7}"/>
              </a:ext>
            </a:extLst>
          </p:cNvPr>
          <p:cNvSpPr>
            <a:spLocks noGrp="1"/>
          </p:cNvSpPr>
          <p:nvPr>
            <p:ph type="ctrTitle"/>
          </p:nvPr>
        </p:nvSpPr>
        <p:spPr>
          <a:xfrm>
            <a:off x="4064452" y="3236470"/>
            <a:ext cx="6830720" cy="1252601"/>
          </a:xfrm>
        </p:spPr>
        <p:txBody>
          <a:bodyPr>
            <a:normAutofit/>
          </a:bodyPr>
          <a:lstStyle/>
          <a:p>
            <a:r>
              <a:rPr lang="en-US" sz="2800">
                <a:solidFill>
                  <a:srgbClr val="FFFFFE"/>
                </a:solidFill>
              </a:rPr>
              <a:t>Please keep cell phones and smart watches in backpacks turned off. </a:t>
            </a:r>
          </a:p>
        </p:txBody>
      </p:sp>
      <p:sp>
        <p:nvSpPr>
          <p:cNvPr id="3" name="Subtitle 2">
            <a:extLst>
              <a:ext uri="{FF2B5EF4-FFF2-40B4-BE49-F238E27FC236}">
                <a16:creationId xmlns:a16="http://schemas.microsoft.com/office/drawing/2014/main" id="{3AF72C25-376E-C57D-75F1-0184890CF46F}"/>
              </a:ext>
            </a:extLst>
          </p:cNvPr>
          <p:cNvSpPr>
            <a:spLocks noGrp="1"/>
          </p:cNvSpPr>
          <p:nvPr>
            <p:ph type="subTitle" idx="1"/>
          </p:nvPr>
        </p:nvSpPr>
        <p:spPr>
          <a:xfrm>
            <a:off x="4064452" y="4669144"/>
            <a:ext cx="6830719" cy="716529"/>
          </a:xfrm>
        </p:spPr>
        <p:txBody>
          <a:bodyPr>
            <a:normAutofit/>
          </a:bodyPr>
          <a:lstStyle/>
          <a:p>
            <a:pPr>
              <a:lnSpc>
                <a:spcPct val="110000"/>
              </a:lnSpc>
            </a:pPr>
            <a:r>
              <a:rPr lang="en-US" sz="1600" b="0" i="0">
                <a:solidFill>
                  <a:srgbClr val="FFFFFE"/>
                </a:solidFill>
                <a:effectLst/>
                <a:latin typeface="Saira"/>
              </a:rPr>
              <a:t>“Technology will never replace great teachers, but in the hands of great teachers, it’s transformational.” – George Couros</a:t>
            </a:r>
            <a:endParaRPr lang="en-US" sz="1600">
              <a:solidFill>
                <a:srgbClr val="FFFFFE"/>
              </a:solidFill>
            </a:endParaRPr>
          </a:p>
        </p:txBody>
      </p:sp>
      <p:cxnSp>
        <p:nvCxnSpPr>
          <p:cNvPr id="2057" name="Straight Connector 2056">
            <a:extLst>
              <a:ext uri="{FF2B5EF4-FFF2-40B4-BE49-F238E27FC236}">
                <a16:creationId xmlns:a16="http://schemas.microsoft.com/office/drawing/2014/main" id="{65409EC7-69B1-45CC-8FB7-1964C1AB67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4450" y="4666480"/>
            <a:ext cx="6830719" cy="0"/>
          </a:xfrm>
          <a:prstGeom prst="line">
            <a:avLst/>
          </a:prstGeom>
          <a:ln w="31750">
            <a:solidFill>
              <a:srgbClr val="E930C4"/>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56497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0" name="Rectangle 9">
            <a:extLst>
              <a:ext uri="{FF2B5EF4-FFF2-40B4-BE49-F238E27FC236}">
                <a16:creationId xmlns:a16="http://schemas.microsoft.com/office/drawing/2014/main" id="{84C75E2B-CACA-478C-B26B-182AF87A1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41" name="Picture 11">
            <a:extLst>
              <a:ext uri="{FF2B5EF4-FFF2-40B4-BE49-F238E27FC236}">
                <a16:creationId xmlns:a16="http://schemas.microsoft.com/office/drawing/2014/main" id="{50FF2874-547C-4D14-9E18-28B19002FB8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cxnSp>
        <p:nvCxnSpPr>
          <p:cNvPr id="42" name="Straight Connector 13">
            <a:extLst>
              <a:ext uri="{FF2B5EF4-FFF2-40B4-BE49-F238E27FC236}">
                <a16:creationId xmlns:a16="http://schemas.microsoft.com/office/drawing/2014/main" id="{36CF827D-A163-47F7-BD87-34EB4FA7D6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15">
            <a:extLst>
              <a:ext uri="{FF2B5EF4-FFF2-40B4-BE49-F238E27FC236}">
                <a16:creationId xmlns:a16="http://schemas.microsoft.com/office/drawing/2014/main" id="{D299D9A9-1DA8-433D-A9BC-FB48D93D42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517" y="1847088"/>
            <a:ext cx="9605020"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4" name="Rectangle 17">
            <a:extLst>
              <a:ext uri="{FF2B5EF4-FFF2-40B4-BE49-F238E27FC236}">
                <a16:creationId xmlns:a16="http://schemas.microsoft.com/office/drawing/2014/main" id="{E5204C30-4ABA-4B2E-9D2B-9BEB77E44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5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19">
            <a:extLst>
              <a:ext uri="{FF2B5EF4-FFF2-40B4-BE49-F238E27FC236}">
                <a16:creationId xmlns:a16="http://schemas.microsoft.com/office/drawing/2014/main" id="{60D2F65F-F91E-49D5-A1AD-D5B532905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EFC24533-FA4A-448F-9EEE-E0ED1D396F3E}"/>
              </a:ext>
            </a:extLst>
          </p:cNvPr>
          <p:cNvSpPr>
            <a:spLocks noGrp="1"/>
          </p:cNvSpPr>
          <p:nvPr>
            <p:ph type="title"/>
          </p:nvPr>
        </p:nvSpPr>
        <p:spPr>
          <a:xfrm>
            <a:off x="8678699" y="1474969"/>
            <a:ext cx="2852535" cy="3151679"/>
          </a:xfrm>
        </p:spPr>
        <p:txBody>
          <a:bodyPr vert="horz" lIns="91440" tIns="45720" rIns="91440" bIns="45720" rtlCol="0" anchor="ctr">
            <a:normAutofit/>
          </a:bodyPr>
          <a:lstStyle/>
          <a:p>
            <a:pPr defTabSz="914400"/>
            <a:r>
              <a:rPr lang="en-US" sz="3000"/>
              <a:t>Dickinson's Expectations</a:t>
            </a:r>
          </a:p>
        </p:txBody>
      </p:sp>
      <p:grpSp>
        <p:nvGrpSpPr>
          <p:cNvPr id="46" name="Group 21">
            <a:extLst>
              <a:ext uri="{FF2B5EF4-FFF2-40B4-BE49-F238E27FC236}">
                <a16:creationId xmlns:a16="http://schemas.microsoft.com/office/drawing/2014/main" id="{D0BDFEB6-D2AA-410C-A693-EA7E9BBA3B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072" y="482170"/>
            <a:ext cx="7558146" cy="5149101"/>
            <a:chOff x="7463258" y="583365"/>
            <a:chExt cx="7560115" cy="5181928"/>
          </a:xfrm>
        </p:grpSpPr>
        <p:sp>
          <p:nvSpPr>
            <p:cNvPr id="23" name="Rectangle 22">
              <a:extLst>
                <a:ext uri="{FF2B5EF4-FFF2-40B4-BE49-F238E27FC236}">
                  <a16:creationId xmlns:a16="http://schemas.microsoft.com/office/drawing/2014/main" id="{F57821D8-3BF6-4948-8A87-8BBC164E4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8" y="583365"/>
              <a:ext cx="7560115"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0732DBE-4BC5-4FB2-8BF7-DE447BE6D8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7" y="915807"/>
              <a:ext cx="69282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 name="Content Placeholder 3">
            <a:extLst>
              <a:ext uri="{FF2B5EF4-FFF2-40B4-BE49-F238E27FC236}">
                <a16:creationId xmlns:a16="http://schemas.microsoft.com/office/drawing/2014/main" id="{6EB569BD-CDFD-7B2F-9F6C-834E72E7CEBC}"/>
              </a:ext>
            </a:extLst>
          </p:cNvPr>
          <p:cNvPicPr>
            <a:picLocks noGrp="1" noChangeAspect="1"/>
          </p:cNvPicPr>
          <p:nvPr>
            <p:ph idx="1"/>
          </p:nvPr>
        </p:nvPicPr>
        <p:blipFill>
          <a:blip r:embed="rId3"/>
          <a:stretch>
            <a:fillRect/>
          </a:stretch>
        </p:blipFill>
        <p:spPr>
          <a:xfrm>
            <a:off x="1659807" y="1116344"/>
            <a:ext cx="5503447" cy="3866172"/>
          </a:xfrm>
          <a:prstGeom prst="rect">
            <a:avLst/>
          </a:prstGeom>
        </p:spPr>
      </p:pic>
      <p:pic>
        <p:nvPicPr>
          <p:cNvPr id="47" name="Picture 25">
            <a:extLst>
              <a:ext uri="{FF2B5EF4-FFF2-40B4-BE49-F238E27FC236}">
                <a16:creationId xmlns:a16="http://schemas.microsoft.com/office/drawing/2014/main" id="{7CBA4719-C30A-462C-A3A7-5D93A2B30C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cxnSp>
        <p:nvCxnSpPr>
          <p:cNvPr id="48" name="Straight Connector 27">
            <a:extLst>
              <a:ext uri="{FF2B5EF4-FFF2-40B4-BE49-F238E27FC236}">
                <a16:creationId xmlns:a16="http://schemas.microsoft.com/office/drawing/2014/main" id="{F30857DA-DEF8-4780-BECA-1C22053442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08C9621B-88F1-4993-0D94-4BDC0A117BAD}"/>
              </a:ext>
            </a:extLst>
          </p:cNvPr>
          <p:cNvSpPr txBox="1">
            <a:spLocks/>
          </p:cNvSpPr>
          <p:nvPr/>
        </p:nvSpPr>
        <p:spPr>
          <a:xfrm>
            <a:off x="150812" y="984735"/>
            <a:ext cx="11963399" cy="3311189"/>
          </a:xfrm>
          <a:prstGeom prst="rect">
            <a:avLst/>
          </a:prstGeom>
        </p:spPr>
        <p:txBody>
          <a:bodyPr vert="horz" lIns="91440" tIns="45720" rIns="91440" bIns="45720" rtlCol="0" anchor="t">
            <a:normAutofit/>
          </a:bodyPr>
          <a:lstStyle>
            <a:lvl1pPr marL="228531" indent="-228531" algn="l" defTabSz="914126" rtl="0" eaLnBrk="1" latinLnBrk="0" hangingPunct="1">
              <a:lnSpc>
                <a:spcPct val="120000"/>
              </a:lnSpc>
              <a:spcBef>
                <a:spcPts val="1000"/>
              </a:spcBef>
              <a:buClr>
                <a:schemeClr val="accent1"/>
              </a:buClr>
              <a:buSzPct val="100000"/>
              <a:buFont typeface="Arial" panose="020B0604020202020204" pitchFamily="34" charset="0"/>
              <a:buChar char="•"/>
              <a:defRPr sz="1999" kern="1200">
                <a:solidFill>
                  <a:schemeClr val="tx1"/>
                </a:solidFill>
                <a:effectLst/>
                <a:latin typeface="+mn-lt"/>
                <a:ea typeface="+mn-ea"/>
                <a:cs typeface="+mn-cs"/>
              </a:defRPr>
            </a:lvl1pPr>
            <a:lvl2pPr marL="685594"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799" kern="1200" cap="none" baseline="0">
                <a:solidFill>
                  <a:schemeClr val="tx1"/>
                </a:solidFill>
                <a:effectLst/>
                <a:latin typeface="+mn-lt"/>
                <a:ea typeface="+mn-ea"/>
                <a:cs typeface="+mn-cs"/>
              </a:defRPr>
            </a:lvl2pPr>
            <a:lvl3pPr marL="1142657"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599720"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6783"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3846"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0908"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7971"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5034"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ctr">
              <a:buNone/>
            </a:pPr>
            <a:r>
              <a:rPr lang="en-US">
                <a:latin typeface="Arial Rounded MT Bold" panose="020F0704030504030204" pitchFamily="34" charset="0"/>
                <a:cs typeface="Ideal Sans Medium" pitchFamily="50" charset="0"/>
              </a:rPr>
              <a:t> </a:t>
            </a:r>
          </a:p>
        </p:txBody>
      </p:sp>
    </p:spTree>
    <p:extLst>
      <p:ext uri="{BB962C8B-B14F-4D97-AF65-F5344CB8AC3E}">
        <p14:creationId xmlns:p14="http://schemas.microsoft.com/office/powerpoint/2010/main" val="1119867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3082" name="Rectangle 3078">
            <a:extLst>
              <a:ext uri="{FF2B5EF4-FFF2-40B4-BE49-F238E27FC236}">
                <a16:creationId xmlns:a16="http://schemas.microsoft.com/office/drawing/2014/main" id="{C7157C7B-5BD6-404A-9073-673C1198EF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5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4" name="Rectangle 3080">
            <a:extLst>
              <a:ext uri="{FF2B5EF4-FFF2-40B4-BE49-F238E27FC236}">
                <a16:creationId xmlns:a16="http://schemas.microsoft.com/office/drawing/2014/main" id="{244BC347-8964-476D-89D3-92BAE6D56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cxnSp>
        <p:nvCxnSpPr>
          <p:cNvPr id="3086" name="Straight Connector 3082">
            <a:extLst>
              <a:ext uri="{FF2B5EF4-FFF2-40B4-BE49-F238E27FC236}">
                <a16:creationId xmlns:a16="http://schemas.microsoft.com/office/drawing/2014/main" id="{A528BB2E-BE2B-416D-A6B3-28D6574248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200" y="4183161"/>
            <a:ext cx="327124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39A1F845-8437-6D6F-69A1-8E9D67A6BDF2}"/>
              </a:ext>
            </a:extLst>
          </p:cNvPr>
          <p:cNvSpPr>
            <a:spLocks noGrp="1"/>
          </p:cNvSpPr>
          <p:nvPr>
            <p:ph type="title"/>
          </p:nvPr>
        </p:nvSpPr>
        <p:spPr>
          <a:xfrm>
            <a:off x="1451202" y="2082800"/>
            <a:ext cx="3271242" cy="2085578"/>
          </a:xfrm>
        </p:spPr>
        <p:txBody>
          <a:bodyPr anchor="b">
            <a:normAutofit/>
          </a:bodyPr>
          <a:lstStyle/>
          <a:p>
            <a:r>
              <a:rPr lang="en-US"/>
              <a:t>Ron Clark House System</a:t>
            </a:r>
          </a:p>
        </p:txBody>
      </p:sp>
      <p:sp>
        <p:nvSpPr>
          <p:cNvPr id="3" name="Content Placeholder 2">
            <a:extLst>
              <a:ext uri="{FF2B5EF4-FFF2-40B4-BE49-F238E27FC236}">
                <a16:creationId xmlns:a16="http://schemas.microsoft.com/office/drawing/2014/main" id="{898C62BD-5F16-B8DB-B283-DEB3AEA5E762}"/>
              </a:ext>
            </a:extLst>
          </p:cNvPr>
          <p:cNvSpPr>
            <a:spLocks noGrp="1"/>
          </p:cNvSpPr>
          <p:nvPr>
            <p:ph idx="1"/>
          </p:nvPr>
        </p:nvSpPr>
        <p:spPr>
          <a:xfrm>
            <a:off x="5038910" y="798974"/>
            <a:ext cx="6013065" cy="2544048"/>
          </a:xfrm>
        </p:spPr>
        <p:txBody>
          <a:bodyPr>
            <a:normAutofit/>
          </a:bodyPr>
          <a:lstStyle/>
          <a:p>
            <a:pPr marL="227965" indent="-227965">
              <a:lnSpc>
                <a:spcPct val="110000"/>
              </a:lnSpc>
            </a:pPr>
            <a:r>
              <a:rPr lang="en-US" sz="1400"/>
              <a:t>This school year we will sort our students and staff into four different houses. They will remain in the same house throughout their elementary school experience. The goal is to build community within the school.</a:t>
            </a:r>
            <a:endParaRPr lang="en-US"/>
          </a:p>
          <a:p>
            <a:pPr marL="227965" indent="-227965">
              <a:lnSpc>
                <a:spcPct val="110000"/>
              </a:lnSpc>
            </a:pPr>
            <a:r>
              <a:rPr lang="en-US" sz="1400"/>
              <a:t>Each nine weeks we will have a school pep rally to celebrate good character and review high expectations for learning. At the pep rally, we will share who the winning house is for the nine weeks. PTO will be sponsoring the shirts this first year. </a:t>
            </a:r>
          </a:p>
          <a:p>
            <a:pPr marL="227965" indent="-227965">
              <a:lnSpc>
                <a:spcPct val="110000"/>
              </a:lnSpc>
            </a:pPr>
            <a:r>
              <a:rPr lang="en-US" sz="1400"/>
              <a:t>Our first House Pep Rally will be on October 4</a:t>
            </a:r>
            <a:r>
              <a:rPr lang="en-US" sz="1400" baseline="30000"/>
              <a:t>th</a:t>
            </a:r>
            <a:r>
              <a:rPr lang="en-US" sz="1400"/>
              <a:t>. Parents will be able to participate through Facebook Live.</a:t>
            </a:r>
          </a:p>
          <a:p>
            <a:pPr marL="227965" indent="-227965">
              <a:lnSpc>
                <a:spcPct val="110000"/>
              </a:lnSpc>
            </a:pPr>
            <a:endParaRPr lang="en-US" sz="1400"/>
          </a:p>
        </p:txBody>
      </p:sp>
      <p:pic>
        <p:nvPicPr>
          <p:cNvPr id="3074" name="Picture 2" descr="Houses - Billings Public Schools">
            <a:extLst>
              <a:ext uri="{FF2B5EF4-FFF2-40B4-BE49-F238E27FC236}">
                <a16:creationId xmlns:a16="http://schemas.microsoft.com/office/drawing/2014/main" id="{FD64345F-5654-B705-B373-63F46C6C820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40655" y="3771719"/>
            <a:ext cx="6011320" cy="1592999"/>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3084">
            <a:extLst>
              <a:ext uri="{FF2B5EF4-FFF2-40B4-BE49-F238E27FC236}">
                <a16:creationId xmlns:a16="http://schemas.microsoft.com/office/drawing/2014/main" id="{5970D13F-8358-42A9-9237-91B5B4DDA4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cxnSp>
        <p:nvCxnSpPr>
          <p:cNvPr id="3090" name="Straight Connector 3086">
            <a:extLst>
              <a:ext uri="{FF2B5EF4-FFF2-40B4-BE49-F238E27FC236}">
                <a16:creationId xmlns:a16="http://schemas.microsoft.com/office/drawing/2014/main" id="{06BFB317-A03A-48CB-B03E-4504961FA02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8500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6EED5-532D-48CA-8616-2E1831FE3D4E}"/>
              </a:ext>
            </a:extLst>
          </p:cNvPr>
          <p:cNvSpPr>
            <a:spLocks noGrp="1"/>
          </p:cNvSpPr>
          <p:nvPr>
            <p:ph type="title"/>
          </p:nvPr>
        </p:nvSpPr>
        <p:spPr>
          <a:xfrm>
            <a:off x="5637212" y="685800"/>
            <a:ext cx="6324600" cy="1151965"/>
          </a:xfrm>
        </p:spPr>
        <p:txBody>
          <a:bodyPr vert="horz" lIns="91440" tIns="45720" rIns="91440" bIns="45720" rtlCol="0" anchor="ctr">
            <a:normAutofit/>
          </a:bodyPr>
          <a:lstStyle/>
          <a:p>
            <a:pPr defTabSz="914400"/>
            <a:r>
              <a:rPr lang="en-US" sz="3700">
                <a:solidFill>
                  <a:srgbClr val="0070C0"/>
                </a:solidFill>
                <a:latin typeface="Amasis MT Pro Black" panose="02040A04050005020304" pitchFamily="18" charset="0"/>
              </a:rPr>
              <a:t>Classroom Rewards</a:t>
            </a:r>
          </a:p>
        </p:txBody>
      </p:sp>
      <p:sp>
        <p:nvSpPr>
          <p:cNvPr id="3" name="TextBox 2">
            <a:extLst>
              <a:ext uri="{FF2B5EF4-FFF2-40B4-BE49-F238E27FC236}">
                <a16:creationId xmlns:a16="http://schemas.microsoft.com/office/drawing/2014/main" id="{2DD9E583-94BD-4DCA-8A65-DDDF0BA0B384}"/>
              </a:ext>
            </a:extLst>
          </p:cNvPr>
          <p:cNvSpPr txBox="1"/>
          <p:nvPr/>
        </p:nvSpPr>
        <p:spPr>
          <a:xfrm>
            <a:off x="5865812" y="2514600"/>
            <a:ext cx="5213983" cy="2628738"/>
          </a:xfrm>
          <a:prstGeom prst="rect">
            <a:avLst/>
          </a:prstGeom>
        </p:spPr>
        <p:txBody>
          <a:bodyPr vert="horz" lIns="91440" tIns="45720" rIns="91440" bIns="45720" rtlCol="0" anchor="t">
            <a:normAutofit/>
          </a:bodyPr>
          <a:lstStyle/>
          <a:p>
            <a:pPr indent="-228600" defTabSz="914400">
              <a:lnSpc>
                <a:spcPct val="120000"/>
              </a:lnSpc>
              <a:spcBef>
                <a:spcPct val="20000"/>
              </a:spcBef>
              <a:spcAft>
                <a:spcPts val="600"/>
              </a:spcAft>
              <a:buClr>
                <a:schemeClr val="accent1"/>
              </a:buClr>
              <a:buSzPct val="160000"/>
              <a:buFont typeface="Arial" panose="020B0604020202020204" pitchFamily="34" charset="0"/>
              <a:buChar char="•"/>
            </a:pPr>
            <a:r>
              <a:rPr lang="en-US" cap="all"/>
              <a:t>Dolphin Dollar</a:t>
            </a:r>
            <a:endParaRPr lang="en-US"/>
          </a:p>
          <a:p>
            <a:pPr indent="-228600" defTabSz="914400">
              <a:lnSpc>
                <a:spcPct val="120000"/>
              </a:lnSpc>
              <a:spcBef>
                <a:spcPct val="20000"/>
              </a:spcBef>
              <a:spcAft>
                <a:spcPts val="600"/>
              </a:spcAft>
              <a:buClr>
                <a:schemeClr val="accent1"/>
              </a:buClr>
              <a:buSzPct val="160000"/>
              <a:buFont typeface="Arial" panose="020B0604020202020204" pitchFamily="34" charset="0"/>
              <a:buChar char="•"/>
            </a:pPr>
            <a:r>
              <a:rPr lang="en-US" dirty="0"/>
              <a:t>Class Dojo Points</a:t>
            </a:r>
          </a:p>
          <a:p>
            <a:pPr indent="-228600" defTabSz="914400">
              <a:lnSpc>
                <a:spcPct val="120000"/>
              </a:lnSpc>
              <a:spcBef>
                <a:spcPct val="20000"/>
              </a:spcBef>
              <a:spcAft>
                <a:spcPts val="600"/>
              </a:spcAft>
              <a:buClr>
                <a:schemeClr val="accent1"/>
              </a:buClr>
              <a:buSzPct val="160000"/>
              <a:buFont typeface="Arial" panose="020B0604020202020204" pitchFamily="34" charset="0"/>
              <a:buChar char="•"/>
            </a:pPr>
            <a:endParaRPr lang="en-US" cap="all"/>
          </a:p>
        </p:txBody>
      </p:sp>
    </p:spTree>
    <p:extLst>
      <p:ext uri="{BB962C8B-B14F-4D97-AF65-F5344CB8AC3E}">
        <p14:creationId xmlns:p14="http://schemas.microsoft.com/office/powerpoint/2010/main" val="3858949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6EED5-532D-48CA-8616-2E1831FE3D4E}"/>
              </a:ext>
            </a:extLst>
          </p:cNvPr>
          <p:cNvSpPr>
            <a:spLocks noGrp="1"/>
          </p:cNvSpPr>
          <p:nvPr>
            <p:ph type="title"/>
          </p:nvPr>
        </p:nvSpPr>
        <p:spPr>
          <a:xfrm>
            <a:off x="1370012" y="152400"/>
            <a:ext cx="9598696" cy="1303867"/>
          </a:xfrm>
        </p:spPr>
        <p:txBody>
          <a:bodyPr vert="horz" lIns="91440" tIns="45720" rIns="91440" bIns="45720" rtlCol="0" anchor="ctr">
            <a:normAutofit/>
          </a:bodyPr>
          <a:lstStyle/>
          <a:p>
            <a:pPr defTabSz="457200"/>
            <a:r>
              <a:rPr lang="en-US" sz="4400">
                <a:solidFill>
                  <a:srgbClr val="0070C0"/>
                </a:solidFill>
                <a:latin typeface="Amasis MT Pro Black" panose="02040A04050005020304" pitchFamily="18" charset="0"/>
                <a:cs typeface="Ideal Sans Medium" pitchFamily="50" charset="0"/>
              </a:rPr>
              <a:t>Classroom Consequences</a:t>
            </a:r>
          </a:p>
        </p:txBody>
      </p:sp>
      <p:sp>
        <p:nvSpPr>
          <p:cNvPr id="3" name="TextBox 2">
            <a:extLst>
              <a:ext uri="{FF2B5EF4-FFF2-40B4-BE49-F238E27FC236}">
                <a16:creationId xmlns:a16="http://schemas.microsoft.com/office/drawing/2014/main" id="{2DD9E583-94BD-4DCA-8A65-DDDF0BA0B384}"/>
              </a:ext>
            </a:extLst>
          </p:cNvPr>
          <p:cNvSpPr txBox="1"/>
          <p:nvPr/>
        </p:nvSpPr>
        <p:spPr>
          <a:xfrm>
            <a:off x="1019324" y="2209800"/>
            <a:ext cx="10150176" cy="3318936"/>
          </a:xfrm>
          <a:prstGeom prst="rect">
            <a:avLst/>
          </a:prstGeom>
        </p:spPr>
        <p:txBody>
          <a:bodyPr vert="horz" lIns="91440" tIns="45720" rIns="91440" bIns="45720" rtlCol="0" anchor="t">
            <a:normAutofit/>
          </a:bodyPr>
          <a:lstStyle/>
          <a:p>
            <a:pPr marL="285750" indent="-285750">
              <a:spcBef>
                <a:spcPct val="20000"/>
              </a:spcBef>
              <a:spcAft>
                <a:spcPts val="600"/>
              </a:spcAft>
              <a:buClr>
                <a:schemeClr val="accent1"/>
              </a:buClr>
              <a:buSzPct val="115000"/>
              <a:buFont typeface="Arial"/>
              <a:buChar char="•"/>
            </a:pPr>
            <a:r>
              <a:rPr lang="en-US" sz="2400">
                <a:solidFill>
                  <a:schemeClr val="tx1">
                    <a:lumMod val="85000"/>
                    <a:lumOff val="15000"/>
                  </a:schemeClr>
                </a:solidFill>
                <a:latin typeface="Arial Rounded MT Bold" panose="020F0704030504030204" pitchFamily="34" charset="0"/>
                <a:cs typeface="Ideal Sans Medium" pitchFamily="50" charset="0"/>
              </a:rPr>
              <a:t>Steps that will be taken by the teacher:</a:t>
            </a:r>
          </a:p>
          <a:p>
            <a:pPr marL="914400" lvl="1" indent="-457200">
              <a:spcBef>
                <a:spcPct val="20000"/>
              </a:spcBef>
              <a:spcAft>
                <a:spcPts val="600"/>
              </a:spcAft>
              <a:buClr>
                <a:schemeClr val="accent1"/>
              </a:buClr>
              <a:buSzPct val="115000"/>
              <a:buFont typeface="+mj-lt"/>
              <a:buAutoNum type="arabicPeriod"/>
            </a:pPr>
            <a:r>
              <a:rPr lang="en-US" sz="2400">
                <a:solidFill>
                  <a:schemeClr val="tx1">
                    <a:lumMod val="85000"/>
                    <a:lumOff val="15000"/>
                  </a:schemeClr>
                </a:solidFill>
                <a:latin typeface="Arial Rounded MT Bold" panose="020F0704030504030204" pitchFamily="34" charset="0"/>
                <a:cs typeface="Ideal Sans Medium" pitchFamily="50" charset="0"/>
              </a:rPr>
              <a:t>Signal (hand gesture) </a:t>
            </a:r>
          </a:p>
          <a:p>
            <a:pPr marL="914400" lvl="1" indent="-457200">
              <a:spcBef>
                <a:spcPct val="20000"/>
              </a:spcBef>
              <a:spcAft>
                <a:spcPts val="600"/>
              </a:spcAft>
              <a:buClr>
                <a:schemeClr val="accent1"/>
              </a:buClr>
              <a:buSzPct val="115000"/>
              <a:buFont typeface="+mj-lt"/>
              <a:buAutoNum type="arabicPeriod"/>
            </a:pPr>
            <a:r>
              <a:rPr lang="en-US" sz="2400">
                <a:solidFill>
                  <a:schemeClr val="tx1">
                    <a:lumMod val="85000"/>
                    <a:lumOff val="15000"/>
                  </a:schemeClr>
                </a:solidFill>
                <a:latin typeface="Arial Rounded MT Bold" panose="020F0704030504030204" pitchFamily="34" charset="0"/>
                <a:cs typeface="Ideal Sans Medium" pitchFamily="50" charset="0"/>
              </a:rPr>
              <a:t>Verbal reminder</a:t>
            </a:r>
          </a:p>
          <a:p>
            <a:pPr marL="914400" lvl="1" indent="-457200">
              <a:spcBef>
                <a:spcPct val="20000"/>
              </a:spcBef>
              <a:spcAft>
                <a:spcPts val="600"/>
              </a:spcAft>
              <a:buClr>
                <a:schemeClr val="accent1"/>
              </a:buClr>
              <a:buSzPct val="115000"/>
              <a:buFont typeface="+mj-lt"/>
              <a:buAutoNum type="arabicPeriod"/>
            </a:pPr>
            <a:r>
              <a:rPr lang="en-US" sz="2400">
                <a:solidFill>
                  <a:schemeClr val="tx1">
                    <a:lumMod val="85000"/>
                    <a:lumOff val="15000"/>
                  </a:schemeClr>
                </a:solidFill>
                <a:latin typeface="Arial Rounded MT Bold" panose="020F0704030504030204" pitchFamily="34" charset="0"/>
                <a:cs typeface="Ideal Sans Medium" pitchFamily="50" charset="0"/>
              </a:rPr>
              <a:t>Private conversation with student</a:t>
            </a:r>
          </a:p>
          <a:p>
            <a:pPr marL="914400" lvl="1" indent="-457200">
              <a:spcBef>
                <a:spcPct val="20000"/>
              </a:spcBef>
              <a:spcAft>
                <a:spcPts val="600"/>
              </a:spcAft>
              <a:buClr>
                <a:schemeClr val="accent1"/>
              </a:buClr>
              <a:buSzPct val="115000"/>
              <a:buFont typeface="+mj-lt"/>
              <a:buAutoNum type="arabicPeriod"/>
            </a:pPr>
            <a:r>
              <a:rPr lang="en-US" sz="2400">
                <a:solidFill>
                  <a:schemeClr val="tx1">
                    <a:lumMod val="85000"/>
                    <a:lumOff val="15000"/>
                  </a:schemeClr>
                </a:solidFill>
                <a:latin typeface="Arial Rounded MT Bold" panose="020F0704030504030204" pitchFamily="34" charset="0"/>
                <a:cs typeface="Ideal Sans Medium" pitchFamily="50" charset="0"/>
              </a:rPr>
              <a:t>Signing on Expectations Card in Daily Folder</a:t>
            </a:r>
          </a:p>
          <a:p>
            <a:pPr marL="914400" lvl="1" indent="-457200">
              <a:spcBef>
                <a:spcPct val="20000"/>
              </a:spcBef>
              <a:spcAft>
                <a:spcPts val="600"/>
              </a:spcAft>
              <a:buClr>
                <a:schemeClr val="accent1"/>
              </a:buClr>
              <a:buSzPct val="115000"/>
              <a:buFont typeface="+mj-lt"/>
              <a:buAutoNum type="arabicPeriod"/>
            </a:pPr>
            <a:r>
              <a:rPr lang="en-US" sz="2400">
                <a:solidFill>
                  <a:schemeClr val="tx1">
                    <a:lumMod val="85000"/>
                    <a:lumOff val="15000"/>
                  </a:schemeClr>
                </a:solidFill>
                <a:latin typeface="Arial Rounded MT Bold" panose="020F0704030504030204" pitchFamily="34" charset="0"/>
                <a:cs typeface="Ideal Sans Medium" pitchFamily="50" charset="0"/>
              </a:rPr>
              <a:t>Note/email home</a:t>
            </a:r>
          </a:p>
          <a:p>
            <a:pPr marL="285750" indent="-285750">
              <a:spcBef>
                <a:spcPct val="20000"/>
              </a:spcBef>
              <a:spcAft>
                <a:spcPts val="600"/>
              </a:spcAft>
              <a:buClr>
                <a:schemeClr val="accent1"/>
              </a:buClr>
              <a:buSzPct val="115000"/>
              <a:buFont typeface="Arial"/>
              <a:buChar char="•"/>
            </a:pPr>
            <a:endParaRPr lang="en-US">
              <a:solidFill>
                <a:schemeClr val="tx1">
                  <a:lumMod val="85000"/>
                  <a:lumOff val="15000"/>
                </a:schemeClr>
              </a:solidFill>
            </a:endParaRPr>
          </a:p>
          <a:p>
            <a:pPr>
              <a:spcBef>
                <a:spcPct val="20000"/>
              </a:spcBef>
              <a:spcAft>
                <a:spcPts val="600"/>
              </a:spcAft>
              <a:buClr>
                <a:schemeClr val="accent1"/>
              </a:buClr>
              <a:buSzPct val="115000"/>
              <a:buFont typeface="Arial"/>
              <a:buChar char="•"/>
            </a:pPr>
            <a:endParaRPr lang="en-US">
              <a:solidFill>
                <a:schemeClr val="tx1">
                  <a:lumMod val="85000"/>
                  <a:lumOff val="15000"/>
                </a:schemeClr>
              </a:solidFill>
            </a:endParaRPr>
          </a:p>
        </p:txBody>
      </p:sp>
    </p:spTree>
    <p:extLst>
      <p:ext uri="{BB962C8B-B14F-4D97-AF65-F5344CB8AC3E}">
        <p14:creationId xmlns:p14="http://schemas.microsoft.com/office/powerpoint/2010/main" val="3868333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E63A97C3-7BEF-4230-BF50-486A5126046A}"/>
              </a:ext>
            </a:extLst>
          </p:cNvPr>
          <p:cNvSpPr>
            <a:spLocks noGrp="1" noChangeArrowheads="1"/>
          </p:cNvSpPr>
          <p:nvPr>
            <p:ph type="title"/>
          </p:nvPr>
        </p:nvSpPr>
        <p:spPr>
          <a:xfrm>
            <a:off x="1979612" y="190668"/>
            <a:ext cx="8229600" cy="1143000"/>
          </a:xfrm>
        </p:spPr>
        <p:txBody>
          <a:bodyPr>
            <a:normAutofit fontScale="90000"/>
          </a:bodyPr>
          <a:lstStyle/>
          <a:p>
            <a:pPr algn="ctr" eaLnBrk="1" hangingPunct="1"/>
            <a:r>
              <a:rPr lang="en-US" altLang="en-US" sz="8000">
                <a:solidFill>
                  <a:srgbClr val="0070C0"/>
                </a:solidFill>
                <a:latin typeface="Amasis MT Pro Black" panose="02040A04050005020304" pitchFamily="18" charset="0"/>
                <a:cs typeface="Ideal Sans Medium" pitchFamily="50" charset="0"/>
              </a:rPr>
              <a:t>Grades</a:t>
            </a:r>
          </a:p>
        </p:txBody>
      </p:sp>
      <p:sp>
        <p:nvSpPr>
          <p:cNvPr id="11267" name="Rectangle 3">
            <a:extLst>
              <a:ext uri="{FF2B5EF4-FFF2-40B4-BE49-F238E27FC236}">
                <a16:creationId xmlns:a16="http://schemas.microsoft.com/office/drawing/2014/main" id="{1A75FE9E-6E26-4D9A-8883-0B5E30B73621}"/>
              </a:ext>
            </a:extLst>
          </p:cNvPr>
          <p:cNvSpPr>
            <a:spLocks noGrp="1" noChangeArrowheads="1"/>
          </p:cNvSpPr>
          <p:nvPr>
            <p:ph type="body" sz="half" idx="1"/>
          </p:nvPr>
        </p:nvSpPr>
        <p:spPr>
          <a:xfrm>
            <a:off x="608012" y="1318800"/>
            <a:ext cx="10896600" cy="4495800"/>
          </a:xfrm>
        </p:spPr>
        <p:txBody>
          <a:bodyPr spcFirstLastPara="1" vert="horz" wrap="square" lIns="91440" tIns="45720" rIns="91440" bIns="45720" rtlCol="0" anchor="t" anchorCtr="0">
            <a:normAutofit fontScale="92500" lnSpcReduction="10000"/>
          </a:bodyPr>
          <a:lstStyle/>
          <a:p>
            <a:pPr marL="227965" indent="-227965" eaLnBrk="1" hangingPunct="1">
              <a:defRPr/>
            </a:pPr>
            <a:r>
              <a:rPr lang="en-US" altLang="en-US" sz="2400">
                <a:latin typeface="Arial Rounded MT Bold" panose="020F0704030504030204" pitchFamily="34" charset="0"/>
                <a:cs typeface="Ideal Sans Medium" pitchFamily="50" charset="0"/>
              </a:rPr>
              <a:t>Math, Science, and Social Studies:</a:t>
            </a:r>
            <a:endParaRPr lang="en-US"/>
          </a:p>
          <a:p>
            <a:pPr marL="685165" lvl="1" indent="-227965">
              <a:defRPr/>
            </a:pPr>
            <a:r>
              <a:rPr lang="en-US" altLang="en-US" sz="2000">
                <a:solidFill>
                  <a:srgbClr val="C00000"/>
                </a:solidFill>
                <a:latin typeface="Arial Rounded MT Bold"/>
                <a:cs typeface="Ideal Sans Medium" pitchFamily="50" charset="0"/>
              </a:rPr>
              <a:t>Math: 9 grades (7 minors and 2 majors)</a:t>
            </a:r>
          </a:p>
          <a:p>
            <a:pPr marL="685165" lvl="1" indent="-227965">
              <a:defRPr/>
            </a:pPr>
            <a:r>
              <a:rPr lang="en-US" altLang="en-US" sz="2000">
                <a:solidFill>
                  <a:srgbClr val="C00000"/>
                </a:solidFill>
                <a:latin typeface="Arial Rounded MT Bold"/>
                <a:cs typeface="Ideal Sans Medium" pitchFamily="50" charset="0"/>
              </a:rPr>
              <a:t>Science: 7 grades (5 minor and 2 majors)</a:t>
            </a:r>
            <a:endParaRPr lang="en-US">
              <a:solidFill>
                <a:srgbClr val="000000"/>
              </a:solidFill>
              <a:latin typeface="Arial Rounded MT Bold"/>
              <a:cs typeface="Ideal Sans Medium" pitchFamily="50" charset="0"/>
            </a:endParaRPr>
          </a:p>
          <a:p>
            <a:pPr marL="685165" lvl="1" indent="-227965">
              <a:defRPr/>
            </a:pPr>
            <a:r>
              <a:rPr lang="en-US" altLang="en-US" sz="2000">
                <a:solidFill>
                  <a:srgbClr val="C00000"/>
                </a:solidFill>
                <a:latin typeface="Arial Rounded MT Bold"/>
                <a:cs typeface="Ideal Sans Medium" pitchFamily="50" charset="0"/>
              </a:rPr>
              <a:t>Social Studies: 7 grades (5 minor and 2 majors)</a:t>
            </a:r>
          </a:p>
          <a:p>
            <a:pPr marL="227965" indent="-227965">
              <a:defRPr/>
            </a:pPr>
            <a:r>
              <a:rPr lang="en-US" altLang="en-US" sz="2400">
                <a:latin typeface="Arial Rounded MT Bold"/>
                <a:cs typeface="Ideal Sans Medium" pitchFamily="50" charset="0"/>
              </a:rPr>
              <a:t>Reading &amp; Language Arts:</a:t>
            </a:r>
            <a:endParaRPr lang="en-US"/>
          </a:p>
          <a:p>
            <a:pPr marL="685165" lvl="1" indent="-227965">
              <a:defRPr/>
            </a:pPr>
            <a:r>
              <a:rPr lang="en-US" altLang="en-US" sz="2000">
                <a:solidFill>
                  <a:srgbClr val="C00000"/>
                </a:solidFill>
                <a:latin typeface="Arial Rounded MT Bold"/>
                <a:cs typeface="Ideal Sans Medium" pitchFamily="50" charset="0"/>
              </a:rPr>
              <a:t>minimum of 9 grades (7 minor and 2 major)</a:t>
            </a:r>
          </a:p>
          <a:p>
            <a:pPr marL="227965" indent="-227965">
              <a:defRPr/>
            </a:pPr>
            <a:endParaRPr lang="en-US" altLang="en-US" sz="2400">
              <a:latin typeface="Ideal Sans Medium" pitchFamily="50" charset="0"/>
              <a:cs typeface="Ideal Sans Medium" pitchFamily="50" charset="0"/>
            </a:endParaRPr>
          </a:p>
          <a:p>
            <a:pPr marL="227965" indent="-227965">
              <a:defRPr/>
            </a:pPr>
            <a:r>
              <a:rPr lang="en-US" altLang="en-US" sz="2400">
                <a:latin typeface="Arial Rounded MT Bold" panose="020F0704030504030204" pitchFamily="34" charset="0"/>
                <a:cs typeface="Ideal Sans Medium" pitchFamily="50" charset="0"/>
              </a:rPr>
              <a:t>Go to </a:t>
            </a:r>
            <a:r>
              <a:rPr lang="en-US" altLang="en-US" sz="2400">
                <a:solidFill>
                  <a:srgbClr val="FF0000"/>
                </a:solidFill>
                <a:latin typeface="Arial Rounded MT Bold" panose="020F0704030504030204" pitchFamily="34" charset="0"/>
                <a:cs typeface="Ideal Sans Medium" pitchFamily="50" charset="0"/>
              </a:rPr>
              <a:t>LCISD.org. </a:t>
            </a:r>
            <a:r>
              <a:rPr lang="en-US" altLang="en-US" sz="2400">
                <a:latin typeface="Arial Rounded MT Bold" panose="020F0704030504030204" pitchFamily="34" charset="0"/>
                <a:cs typeface="Ideal Sans Medium" pitchFamily="50" charset="0"/>
              </a:rPr>
              <a:t>Click </a:t>
            </a:r>
            <a:r>
              <a:rPr lang="en-US" altLang="en-US" sz="2400">
                <a:solidFill>
                  <a:srgbClr val="FF0000"/>
                </a:solidFill>
                <a:latin typeface="Arial Rounded MT Bold" panose="020F0704030504030204" pitchFamily="34" charset="0"/>
                <a:cs typeface="Ideal Sans Medium" pitchFamily="50" charset="0"/>
              </a:rPr>
              <a:t>“</a:t>
            </a:r>
            <a:r>
              <a:rPr lang="en-US" altLang="en-US" sz="2400">
                <a:solidFill>
                  <a:srgbClr val="FF0000"/>
                </a:solidFill>
                <a:latin typeface="Arial Rounded MT Bold" panose="020F0704030504030204" pitchFamily="34" charset="0"/>
                <a:cs typeface="Ideal Sans Medium" pitchFamily="50" charset="0"/>
                <a:hlinkClick r:id="rId2"/>
              </a:rPr>
              <a:t>Family Access</a:t>
            </a:r>
            <a:r>
              <a:rPr lang="en-US" altLang="en-US" sz="2400">
                <a:solidFill>
                  <a:srgbClr val="FF0000"/>
                </a:solidFill>
                <a:latin typeface="Arial Rounded MT Bold" panose="020F0704030504030204" pitchFamily="34" charset="0"/>
                <a:cs typeface="Ideal Sans Medium" pitchFamily="50" charset="0"/>
              </a:rPr>
              <a:t>” </a:t>
            </a:r>
            <a:r>
              <a:rPr lang="en-US" altLang="en-US" sz="2400">
                <a:latin typeface="Arial Rounded MT Bold" panose="020F0704030504030204" pitchFamily="34" charset="0"/>
                <a:cs typeface="Ideal Sans Medium" pitchFamily="50" charset="0"/>
              </a:rPr>
              <a:t>to view your child’s grades at any time through </a:t>
            </a:r>
            <a:r>
              <a:rPr lang="en-US" altLang="en-US" sz="2400">
                <a:solidFill>
                  <a:srgbClr val="FF0000"/>
                </a:solidFill>
                <a:latin typeface="Arial Rounded MT Bold" panose="020F0704030504030204" pitchFamily="34" charset="0"/>
                <a:cs typeface="Ideal Sans Medium" pitchFamily="50" charset="0"/>
              </a:rPr>
              <a:t>Skyward</a:t>
            </a:r>
            <a:r>
              <a:rPr lang="en-US" altLang="en-US" sz="2400">
                <a:latin typeface="Arial Rounded MT Bold" panose="020F0704030504030204" pitchFamily="34" charset="0"/>
                <a:cs typeface="Ideal Sans Medium" pitchFamily="50" charset="0"/>
              </a:rPr>
              <a:t>. </a:t>
            </a:r>
          </a:p>
          <a:p>
            <a:pPr marL="685165" lvl="1" indent="-227965">
              <a:defRPr/>
            </a:pPr>
            <a:r>
              <a:rPr lang="en-US" altLang="en-US" sz="2000">
                <a:latin typeface="Arial Rounded MT Bold" panose="020F0704030504030204" pitchFamily="34" charset="0"/>
                <a:cs typeface="Ideal Sans Medium" pitchFamily="50" charset="0"/>
              </a:rPr>
              <a:t>You can also adjust your settings to get daily/weekly grade alerts on skyward.</a:t>
            </a:r>
          </a:p>
          <a:p>
            <a:pPr marL="227965" indent="-227965" eaLnBrk="1" hangingPunct="1">
              <a:defRPr/>
            </a:pPr>
            <a:endParaRPr lang="en-US" altLang="en-US">
              <a:latin typeface="Arial"/>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FB376A39-154E-4672-B6EA-EA77F28CF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5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67F330F7-B3EC-45B3-A3B9-8B43F6EE2C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D9A87C93-BB95-37B4-1395-277546A1AF71}"/>
              </a:ext>
            </a:extLst>
          </p:cNvPr>
          <p:cNvSpPr>
            <a:spLocks noGrp="1"/>
          </p:cNvSpPr>
          <p:nvPr>
            <p:ph type="ctrTitle"/>
          </p:nvPr>
        </p:nvSpPr>
        <p:spPr>
          <a:xfrm>
            <a:off x="5192105" y="964769"/>
            <a:ext cx="5523866" cy="2376915"/>
          </a:xfrm>
        </p:spPr>
        <p:txBody>
          <a:bodyPr>
            <a:normAutofit/>
          </a:bodyPr>
          <a:lstStyle/>
          <a:p>
            <a:r>
              <a:rPr lang="en-US" sz="5300"/>
              <a:t>Cheating</a:t>
            </a:r>
            <a:br>
              <a:rPr lang="en-US" sz="5300"/>
            </a:br>
            <a:endParaRPr lang="en-US" sz="5300"/>
          </a:p>
        </p:txBody>
      </p:sp>
      <p:sp>
        <p:nvSpPr>
          <p:cNvPr id="3" name="Subtitle 2">
            <a:extLst>
              <a:ext uri="{FF2B5EF4-FFF2-40B4-BE49-F238E27FC236}">
                <a16:creationId xmlns:a16="http://schemas.microsoft.com/office/drawing/2014/main" id="{47325FA0-34E0-0F89-337E-52B32B605A3A}"/>
              </a:ext>
            </a:extLst>
          </p:cNvPr>
          <p:cNvSpPr>
            <a:spLocks noGrp="1"/>
          </p:cNvSpPr>
          <p:nvPr>
            <p:ph type="subTitle" idx="1"/>
          </p:nvPr>
        </p:nvSpPr>
        <p:spPr>
          <a:xfrm>
            <a:off x="5192105" y="3529159"/>
            <a:ext cx="5529479" cy="1612688"/>
          </a:xfrm>
        </p:spPr>
        <p:txBody>
          <a:bodyPr>
            <a:normAutofit/>
          </a:bodyPr>
          <a:lstStyle/>
          <a:p>
            <a:r>
              <a:rPr lang="en-US" sz="1700"/>
              <a:t>A student will receive a </a:t>
            </a:r>
            <a:r>
              <a:rPr lang="en-US" sz="1700" b="1"/>
              <a:t>zero</a:t>
            </a:r>
            <a:r>
              <a:rPr lang="en-US" sz="1700"/>
              <a:t> if caught cheating on an assignment. If a major assignment, they will have the opportunity to reassess with the highest grade being a 70.</a:t>
            </a:r>
          </a:p>
        </p:txBody>
      </p:sp>
      <p:grpSp>
        <p:nvGrpSpPr>
          <p:cNvPr id="1035" name="Group 1034">
            <a:extLst>
              <a:ext uri="{FF2B5EF4-FFF2-40B4-BE49-F238E27FC236}">
                <a16:creationId xmlns:a16="http://schemas.microsoft.com/office/drawing/2014/main" id="{1B59C93E-408B-4A18-8823-245025D182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074" y="482171"/>
            <a:ext cx="4073472" cy="5149101"/>
            <a:chOff x="632239" y="482171"/>
            <a:chExt cx="4074533" cy="5149101"/>
          </a:xfrm>
        </p:grpSpPr>
        <p:sp>
          <p:nvSpPr>
            <p:cNvPr id="1036" name="Rectangle 1035">
              <a:extLst>
                <a:ext uri="{FF2B5EF4-FFF2-40B4-BE49-F238E27FC236}">
                  <a16:creationId xmlns:a16="http://schemas.microsoft.com/office/drawing/2014/main" id="{BD194DF9-E912-48FF-90D3-E9D8E64545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239" y="482171"/>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299F5B9F-C71E-4714-9F21-74DCC4D34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5298" y="812507"/>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39" name="Rectangle 1038">
            <a:extLst>
              <a:ext uri="{FF2B5EF4-FFF2-40B4-BE49-F238E27FC236}">
                <a16:creationId xmlns:a16="http://schemas.microsoft.com/office/drawing/2014/main" id="{B16E59B7-2693-428B-87AD-D8A76E7252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8431" y="977099"/>
            <a:ext cx="3115401" cy="4136205"/>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he Perils of Standardized Testing: 6 Ways It Harms Learning | InformED">
            <a:extLst>
              <a:ext uri="{FF2B5EF4-FFF2-40B4-BE49-F238E27FC236}">
                <a16:creationId xmlns:a16="http://schemas.microsoft.com/office/drawing/2014/main" id="{CAF7F8E1-7539-8F08-DB52-C1C7E7BDBD8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07253" y="1116345"/>
            <a:ext cx="2725651" cy="3866172"/>
          </a:xfrm>
          <a:prstGeom prst="rect">
            <a:avLst/>
          </a:prstGeom>
          <a:noFill/>
          <a:extLst>
            <a:ext uri="{909E8E84-426E-40DD-AFC4-6F175D3DCCD1}">
              <a14:hiddenFill xmlns:a14="http://schemas.microsoft.com/office/drawing/2010/main">
                <a:solidFill>
                  <a:srgbClr val="FFFFFF"/>
                </a:solidFill>
              </a14:hiddenFill>
            </a:ext>
          </a:extLst>
        </p:spPr>
      </p:pic>
      <p:cxnSp>
        <p:nvCxnSpPr>
          <p:cNvPr id="1041" name="Straight Connector 1040">
            <a:extLst>
              <a:ext uri="{FF2B5EF4-FFF2-40B4-BE49-F238E27FC236}">
                <a16:creationId xmlns:a16="http://schemas.microsoft.com/office/drawing/2014/main" id="{D89CA9A2-D0CB-48A6-B2ED-03C3EB3AD6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92106" y="3526496"/>
            <a:ext cx="5534677"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1043" name="Picture 1042">
            <a:extLst>
              <a:ext uri="{FF2B5EF4-FFF2-40B4-BE49-F238E27FC236}">
                <a16:creationId xmlns:a16="http://schemas.microsoft.com/office/drawing/2014/main" id="{8E11A2E1-5E39-4080-93B8-4811FE13D40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cxnSp>
        <p:nvCxnSpPr>
          <p:cNvPr id="1045" name="Straight Connector 1044">
            <a:extLst>
              <a:ext uri="{FF2B5EF4-FFF2-40B4-BE49-F238E27FC236}">
                <a16:creationId xmlns:a16="http://schemas.microsoft.com/office/drawing/2014/main" id="{5A8467B7-9FAF-47EC-A36A-76A9020A51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0227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9BE87-8E60-459D-8675-05E9220F20B1}"/>
              </a:ext>
            </a:extLst>
          </p:cNvPr>
          <p:cNvSpPr>
            <a:spLocks noGrp="1"/>
          </p:cNvSpPr>
          <p:nvPr>
            <p:ph type="title"/>
          </p:nvPr>
        </p:nvSpPr>
        <p:spPr>
          <a:xfrm>
            <a:off x="227012" y="685800"/>
            <a:ext cx="9601200" cy="1293028"/>
          </a:xfrm>
        </p:spPr>
        <p:txBody>
          <a:bodyPr>
            <a:normAutofit/>
          </a:bodyPr>
          <a:lstStyle/>
          <a:p>
            <a:pPr algn="ctr"/>
            <a:r>
              <a:rPr lang="en-US" sz="4800">
                <a:solidFill>
                  <a:srgbClr val="0070C0"/>
                </a:solidFill>
                <a:latin typeface="Amasis MT Pro Black" panose="02040A04050005020304" pitchFamily="18" charset="0"/>
                <a:cs typeface="Ideal Sans Medium" pitchFamily="50" charset="0"/>
              </a:rPr>
              <a:t>Reassessment Guidelines</a:t>
            </a:r>
          </a:p>
        </p:txBody>
      </p:sp>
      <p:sp>
        <p:nvSpPr>
          <p:cNvPr id="3" name="Content Placeholder 2">
            <a:extLst>
              <a:ext uri="{FF2B5EF4-FFF2-40B4-BE49-F238E27FC236}">
                <a16:creationId xmlns:a16="http://schemas.microsoft.com/office/drawing/2014/main" id="{63AA7DAF-C80F-48ED-A706-2F28605ED642}"/>
              </a:ext>
            </a:extLst>
          </p:cNvPr>
          <p:cNvSpPr>
            <a:spLocks noGrp="1"/>
          </p:cNvSpPr>
          <p:nvPr>
            <p:ph idx="1"/>
          </p:nvPr>
        </p:nvSpPr>
        <p:spPr>
          <a:xfrm>
            <a:off x="379412" y="2209800"/>
            <a:ext cx="11049000" cy="3657600"/>
          </a:xfrm>
        </p:spPr>
        <p:txBody>
          <a:bodyPr>
            <a:normAutofit/>
          </a:bodyPr>
          <a:lstStyle/>
          <a:p>
            <a:r>
              <a:rPr lang="en-US">
                <a:latin typeface="Arial Rounded MT Bold" panose="020F0704030504030204" pitchFamily="34" charset="0"/>
                <a:cs typeface="Ideal Sans Medium" pitchFamily="50" charset="0"/>
              </a:rPr>
              <a:t>A teacher shall provide corrective instruction and a reasonable opportunity to reassess failure to master TEKS on major grades.  </a:t>
            </a:r>
          </a:p>
          <a:p>
            <a:r>
              <a:rPr lang="en-US">
                <a:solidFill>
                  <a:srgbClr val="C00000"/>
                </a:solidFill>
                <a:latin typeface="Arial Rounded MT Bold" panose="020F0704030504030204" pitchFamily="34" charset="0"/>
                <a:cs typeface="Ideal Sans Medium" pitchFamily="50" charset="0"/>
              </a:rPr>
              <a:t>The highest possible grade that can be earned and recorded on the reassessment is a 70.  </a:t>
            </a:r>
          </a:p>
          <a:p>
            <a:r>
              <a:rPr lang="en-US">
                <a:latin typeface="Arial Rounded MT Bold" panose="020F0704030504030204" pitchFamily="34" charset="0"/>
                <a:cs typeface="Ideal Sans Medium" pitchFamily="50" charset="0"/>
              </a:rPr>
              <a:t>The teacher will make a note in the electronic gradebook when grades are reassessments. </a:t>
            </a:r>
          </a:p>
          <a:p>
            <a:r>
              <a:rPr lang="en-US">
                <a:highlight>
                  <a:srgbClr val="FFFF00"/>
                </a:highlight>
                <a:latin typeface="Arial Rounded MT Bold" panose="020F0704030504030204" pitchFamily="34" charset="0"/>
                <a:cs typeface="Ideal Sans Medium" pitchFamily="50" charset="0"/>
              </a:rPr>
              <a:t>Minor grades, district exams, compositions, and student projects are NOT subject to reassessment guidelines</a:t>
            </a:r>
            <a:r>
              <a:rPr lang="en-US">
                <a:highlight>
                  <a:srgbClr val="FFFF00"/>
                </a:highlight>
                <a:latin typeface="Ideal Sans Medium" pitchFamily="50" charset="0"/>
                <a:cs typeface="Ideal Sans Medium" pitchFamily="50" charset="0"/>
              </a:rPr>
              <a:t>.</a:t>
            </a:r>
          </a:p>
        </p:txBody>
      </p:sp>
      <p:pic>
        <p:nvPicPr>
          <p:cNvPr id="5" name="Picture 4">
            <a:extLst>
              <a:ext uri="{FF2B5EF4-FFF2-40B4-BE49-F238E27FC236}">
                <a16:creationId xmlns:a16="http://schemas.microsoft.com/office/drawing/2014/main" id="{21FC947B-B0A5-4D5B-8762-DFF82DB87D8E}"/>
              </a:ext>
            </a:extLst>
          </p:cNvPr>
          <p:cNvPicPr>
            <a:picLocks noChangeAspect="1"/>
          </p:cNvPicPr>
          <p:nvPr/>
        </p:nvPicPr>
        <p:blipFill>
          <a:blip r:embed="rId2"/>
          <a:stretch>
            <a:fillRect/>
          </a:stretch>
        </p:blipFill>
        <p:spPr>
          <a:xfrm>
            <a:off x="10056812" y="384532"/>
            <a:ext cx="1435320" cy="1195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09550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40EF9-DB21-4708-8F09-CCA8C544955C}"/>
              </a:ext>
            </a:extLst>
          </p:cNvPr>
          <p:cNvSpPr>
            <a:spLocks noGrp="1"/>
          </p:cNvSpPr>
          <p:nvPr>
            <p:ph type="title"/>
          </p:nvPr>
        </p:nvSpPr>
        <p:spPr>
          <a:xfrm>
            <a:off x="834330" y="342419"/>
            <a:ext cx="10520164" cy="1049235"/>
          </a:xfrm>
        </p:spPr>
        <p:txBody>
          <a:bodyPr>
            <a:normAutofit fontScale="90000"/>
          </a:bodyPr>
          <a:lstStyle/>
          <a:p>
            <a:pPr algn="ctr"/>
            <a:r>
              <a:rPr lang="en-US" sz="6600">
                <a:solidFill>
                  <a:srgbClr val="0070C0"/>
                </a:solidFill>
                <a:latin typeface="Amasis MT Pro Black" panose="02040A04050005020304" pitchFamily="18" charset="0"/>
                <a:cs typeface="Ideal Sans Medium" pitchFamily="50" charset="0"/>
              </a:rPr>
              <a:t>English Language Arts</a:t>
            </a:r>
          </a:p>
        </p:txBody>
      </p:sp>
      <p:sp>
        <p:nvSpPr>
          <p:cNvPr id="3" name="Content Placeholder 2">
            <a:extLst>
              <a:ext uri="{FF2B5EF4-FFF2-40B4-BE49-F238E27FC236}">
                <a16:creationId xmlns:a16="http://schemas.microsoft.com/office/drawing/2014/main" id="{519A951F-82BE-4902-917C-B5B7C6F41A8F}"/>
              </a:ext>
            </a:extLst>
          </p:cNvPr>
          <p:cNvSpPr>
            <a:spLocks noGrp="1"/>
          </p:cNvSpPr>
          <p:nvPr>
            <p:ph idx="1"/>
          </p:nvPr>
        </p:nvSpPr>
        <p:spPr>
          <a:xfrm>
            <a:off x="684212" y="2015733"/>
            <a:ext cx="5791200" cy="3450613"/>
          </a:xfrm>
        </p:spPr>
        <p:txBody>
          <a:bodyPr>
            <a:normAutofit/>
          </a:bodyPr>
          <a:lstStyle/>
          <a:p>
            <a:pPr lvl="1"/>
            <a:r>
              <a:rPr lang="en-US" sz="2400">
                <a:latin typeface="Arial Rounded MT Bold" panose="020F0704030504030204" pitchFamily="34" charset="0"/>
                <a:cs typeface="Ideal Sans Medium" pitchFamily="50" charset="0"/>
              </a:rPr>
              <a:t>Science of Reading</a:t>
            </a:r>
          </a:p>
          <a:p>
            <a:pPr lvl="1"/>
            <a:r>
              <a:rPr lang="en-US" sz="2400">
                <a:latin typeface="Arial Rounded MT Bold" panose="020F0704030504030204" pitchFamily="34" charset="0"/>
                <a:cs typeface="Ideal Sans Medium" pitchFamily="50" charset="0"/>
              </a:rPr>
              <a:t>Small group instruction</a:t>
            </a:r>
          </a:p>
          <a:p>
            <a:pPr lvl="1"/>
            <a:r>
              <a:rPr lang="en-US" sz="2400">
                <a:latin typeface="Arial Rounded MT Bold" panose="020F0704030504030204" pitchFamily="34" charset="0"/>
                <a:cs typeface="Ideal Sans Medium" pitchFamily="50" charset="0"/>
              </a:rPr>
              <a:t>Reading assessments</a:t>
            </a:r>
          </a:p>
          <a:p>
            <a:pPr lvl="1"/>
            <a:r>
              <a:rPr lang="en-US" sz="2400">
                <a:latin typeface="Arial Rounded MT Bold" panose="020F0704030504030204" pitchFamily="34" charset="0"/>
                <a:cs typeface="Ideal Sans Medium" pitchFamily="50" charset="0"/>
              </a:rPr>
              <a:t>GRA testing</a:t>
            </a:r>
          </a:p>
          <a:p>
            <a:pPr lvl="1"/>
            <a:r>
              <a:rPr lang="en-US" sz="2400">
                <a:latin typeface="Arial Rounded MT Bold" panose="020F0704030504030204" pitchFamily="34" charset="0"/>
                <a:cs typeface="Ideal Sans Medium" pitchFamily="50" charset="0"/>
              </a:rPr>
              <a:t>Writing across all content areas</a:t>
            </a:r>
          </a:p>
          <a:p>
            <a:pPr lvl="1"/>
            <a:r>
              <a:rPr lang="en-US" sz="2400">
                <a:latin typeface="Arial Rounded MT Bold" panose="020F0704030504030204" pitchFamily="34" charset="0"/>
                <a:cs typeface="Ideal Sans Medium" pitchFamily="50" charset="0"/>
              </a:rPr>
              <a:t>Phonics </a:t>
            </a:r>
          </a:p>
        </p:txBody>
      </p:sp>
      <p:pic>
        <p:nvPicPr>
          <p:cNvPr id="3074" name="Picture 2" descr="Free Pictures Of Students Reading, Download Free Pictures Of Students  Reading png images, Free ClipArts on Clipart Library">
            <a:extLst>
              <a:ext uri="{FF2B5EF4-FFF2-40B4-BE49-F238E27FC236}">
                <a16:creationId xmlns:a16="http://schemas.microsoft.com/office/drawing/2014/main" id="{7BC21360-5961-4591-8E69-2C54E43BD7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1212" y="2133600"/>
            <a:ext cx="4183132" cy="2819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52011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56412368-7E6B-4064-B6FA-72DF6DA0C2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5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8014FE20-9BCC-4219-A8AD-B1C110BD55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1654C6D2-B22C-4EE5-A191-985575796DB1}"/>
              </a:ext>
            </a:extLst>
          </p:cNvPr>
          <p:cNvSpPr>
            <a:spLocks noGrp="1"/>
          </p:cNvSpPr>
          <p:nvPr>
            <p:ph type="ctrTitle"/>
          </p:nvPr>
        </p:nvSpPr>
        <p:spPr>
          <a:xfrm>
            <a:off x="1452238" y="976508"/>
            <a:ext cx="5523866" cy="2367221"/>
          </a:xfrm>
        </p:spPr>
        <p:txBody>
          <a:bodyPr>
            <a:normAutofit/>
          </a:bodyPr>
          <a:lstStyle/>
          <a:p>
            <a:r>
              <a:rPr lang="en-US" sz="5300"/>
              <a:t>Welcome to dickinson Elementary</a:t>
            </a:r>
          </a:p>
        </p:txBody>
      </p:sp>
      <p:sp>
        <p:nvSpPr>
          <p:cNvPr id="3" name="Subtitle 2">
            <a:extLst>
              <a:ext uri="{FF2B5EF4-FFF2-40B4-BE49-F238E27FC236}">
                <a16:creationId xmlns:a16="http://schemas.microsoft.com/office/drawing/2014/main" id="{4DC6937F-7C08-4EFB-8AE8-7AA8CF207828}"/>
              </a:ext>
            </a:extLst>
          </p:cNvPr>
          <p:cNvSpPr>
            <a:spLocks noGrp="1"/>
          </p:cNvSpPr>
          <p:nvPr>
            <p:ph type="subTitle" idx="1"/>
          </p:nvPr>
        </p:nvSpPr>
        <p:spPr>
          <a:xfrm>
            <a:off x="1452238" y="3531204"/>
            <a:ext cx="5529479" cy="1606576"/>
          </a:xfrm>
        </p:spPr>
        <p:txBody>
          <a:bodyPr>
            <a:normAutofit/>
          </a:bodyPr>
          <a:lstStyle/>
          <a:p>
            <a:r>
              <a:rPr lang="en-US" b="1"/>
              <a:t>2023-2024 </a:t>
            </a:r>
          </a:p>
        </p:txBody>
      </p:sp>
      <p:cxnSp>
        <p:nvCxnSpPr>
          <p:cNvPr id="58" name="Straight Connector 57">
            <a:extLst>
              <a:ext uri="{FF2B5EF4-FFF2-40B4-BE49-F238E27FC236}">
                <a16:creationId xmlns:a16="http://schemas.microsoft.com/office/drawing/2014/main" id="{A661C966-C6C8-4667-903D-E68521C357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2239" y="3528543"/>
            <a:ext cx="5534678"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60" name="Group 59">
            <a:extLst>
              <a:ext uri="{FF2B5EF4-FFF2-40B4-BE49-F238E27FC236}">
                <a16:creationId xmlns:a16="http://schemas.microsoft.com/office/drawing/2014/main" id="{36439133-030D-427C-AADE-2B48B19917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5440" y="482171"/>
            <a:ext cx="4073472" cy="5149101"/>
            <a:chOff x="7477388" y="482171"/>
            <a:chExt cx="4074533" cy="5149101"/>
          </a:xfrm>
        </p:grpSpPr>
        <p:sp>
          <p:nvSpPr>
            <p:cNvPr id="61" name="Rectangle 60">
              <a:extLst>
                <a:ext uri="{FF2B5EF4-FFF2-40B4-BE49-F238E27FC236}">
                  <a16:creationId xmlns:a16="http://schemas.microsoft.com/office/drawing/2014/main" id="{2C11378B-6628-411A-9A79-CF10232D7D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77388" y="482171"/>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08E6BF6A-26B8-45E6-887E-FE78A7984F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47" y="812507"/>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4" name="Rectangle 63">
            <a:extLst>
              <a:ext uri="{FF2B5EF4-FFF2-40B4-BE49-F238E27FC236}">
                <a16:creationId xmlns:a16="http://schemas.microsoft.com/office/drawing/2014/main" id="{82388B0B-738B-4313-8674-79D97E74A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49553" y="977965"/>
            <a:ext cx="3118631"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ack background with text and animals&#10;&#10;Description automatically generated">
            <a:extLst>
              <a:ext uri="{FF2B5EF4-FFF2-40B4-BE49-F238E27FC236}">
                <a16:creationId xmlns:a16="http://schemas.microsoft.com/office/drawing/2014/main" id="{2A4E7C2D-E31A-70EF-3BA3-89FDF1B1BE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4259" y="1628937"/>
            <a:ext cx="2798374" cy="2840988"/>
          </a:xfrm>
          <a:prstGeom prst="rect">
            <a:avLst/>
          </a:prstGeom>
        </p:spPr>
      </p:pic>
      <p:pic>
        <p:nvPicPr>
          <p:cNvPr id="66" name="Picture 65">
            <a:extLst>
              <a:ext uri="{FF2B5EF4-FFF2-40B4-BE49-F238E27FC236}">
                <a16:creationId xmlns:a16="http://schemas.microsoft.com/office/drawing/2014/main" id="{6DF84359-5DD6-461B-9519-90AA2F46C1B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cxnSp>
        <p:nvCxnSpPr>
          <p:cNvPr id="68" name="Straight Connector 67">
            <a:extLst>
              <a:ext uri="{FF2B5EF4-FFF2-40B4-BE49-F238E27FC236}">
                <a16:creationId xmlns:a16="http://schemas.microsoft.com/office/drawing/2014/main" id="{E90BC892-CE86-41EE-8A3B-2178D5170C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4072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40EF9-DB21-4708-8F09-CCA8C544955C}"/>
              </a:ext>
            </a:extLst>
          </p:cNvPr>
          <p:cNvSpPr>
            <a:spLocks noGrp="1"/>
          </p:cNvSpPr>
          <p:nvPr>
            <p:ph type="title"/>
          </p:nvPr>
        </p:nvSpPr>
        <p:spPr>
          <a:xfrm>
            <a:off x="834330" y="342419"/>
            <a:ext cx="10520164" cy="1049235"/>
          </a:xfrm>
        </p:spPr>
        <p:txBody>
          <a:bodyPr>
            <a:normAutofit/>
          </a:bodyPr>
          <a:lstStyle/>
          <a:p>
            <a:pPr algn="ctr"/>
            <a:r>
              <a:rPr lang="en-US" sz="6600">
                <a:solidFill>
                  <a:srgbClr val="0070C0"/>
                </a:solidFill>
                <a:latin typeface="Amasis MT Pro Black" panose="02040A04050005020304" pitchFamily="18" charset="0"/>
                <a:cs typeface="Ideal Sans Medium" pitchFamily="50" charset="0"/>
              </a:rPr>
              <a:t>Sound Walls</a:t>
            </a:r>
          </a:p>
        </p:txBody>
      </p:sp>
      <p:pic>
        <p:nvPicPr>
          <p:cNvPr id="7" name="Picture 6">
            <a:extLst>
              <a:ext uri="{FF2B5EF4-FFF2-40B4-BE49-F238E27FC236}">
                <a16:creationId xmlns:a16="http://schemas.microsoft.com/office/drawing/2014/main" id="{7451CC77-5AC6-8C7B-DDE7-07329ED21175}"/>
              </a:ext>
            </a:extLst>
          </p:cNvPr>
          <p:cNvPicPr>
            <a:picLocks noChangeAspect="1"/>
          </p:cNvPicPr>
          <p:nvPr/>
        </p:nvPicPr>
        <p:blipFill>
          <a:blip r:embed="rId2"/>
          <a:stretch>
            <a:fillRect/>
          </a:stretch>
        </p:blipFill>
        <p:spPr>
          <a:xfrm>
            <a:off x="608012" y="2062843"/>
            <a:ext cx="4962525" cy="3762375"/>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4EB040AC-E886-6AAD-0701-F022D9D568D9}"/>
              </a:ext>
            </a:extLst>
          </p:cNvPr>
          <p:cNvPicPr>
            <a:picLocks noChangeAspect="1"/>
          </p:cNvPicPr>
          <p:nvPr/>
        </p:nvPicPr>
        <p:blipFill>
          <a:blip r:embed="rId3"/>
          <a:stretch>
            <a:fillRect/>
          </a:stretch>
        </p:blipFill>
        <p:spPr>
          <a:xfrm>
            <a:off x="6372919" y="2013857"/>
            <a:ext cx="4981575" cy="38004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77724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32"/>
          <p:cNvSpPr/>
          <p:nvPr/>
        </p:nvSpPr>
        <p:spPr>
          <a:xfrm>
            <a:off x="74613" y="228600"/>
            <a:ext cx="11811000" cy="769401"/>
          </a:xfrm>
          <a:prstGeom prst="rect">
            <a:avLst/>
          </a:prstGeom>
          <a:noFill/>
          <a:ln>
            <a:noFill/>
          </a:ln>
        </p:spPr>
        <p:txBody>
          <a:bodyPr spcFirstLastPara="1" wrap="square" lIns="91425" tIns="45700" rIns="91425" bIns="45700" anchor="t" anchorCtr="0">
            <a:spAutoFit/>
          </a:bodyPr>
          <a:lstStyle/>
          <a:p>
            <a:pPr algn="ctr"/>
            <a:r>
              <a:rPr lang="en-US" sz="4000">
                <a:solidFill>
                  <a:srgbClr val="0070C0"/>
                </a:solidFill>
                <a:latin typeface="Amasis MT Pro Black" panose="02040A04050005020304" pitchFamily="18" charset="0"/>
                <a:cs typeface="Ideal Sans Medium" pitchFamily="50" charset="0"/>
              </a:rPr>
              <a:t>Guided Reading Assessment</a:t>
            </a:r>
            <a:r>
              <a:rPr lang="en-US" sz="4000">
                <a:solidFill>
                  <a:srgbClr val="0070C0"/>
                </a:solidFill>
                <a:latin typeface="Amasis MT Pro Black" panose="02040A04050005020304" pitchFamily="18" charset="0"/>
                <a:ea typeface="Arial"/>
                <a:cs typeface="Ideal Sans Medium" pitchFamily="50" charset="0"/>
                <a:sym typeface="Arial"/>
              </a:rPr>
              <a:t> Levels</a:t>
            </a:r>
            <a:r>
              <a:rPr lang="en-US" sz="4400">
                <a:solidFill>
                  <a:srgbClr val="0070C0"/>
                </a:solidFill>
                <a:latin typeface="Amasis MT Pro Black" panose="02040A04050005020304" pitchFamily="18" charset="0"/>
                <a:ea typeface="Arial"/>
                <a:cs typeface="Ideal Sans Medium" pitchFamily="50" charset="0"/>
                <a:sym typeface="Arial"/>
              </a:rPr>
              <a:t> (GRA)</a:t>
            </a:r>
            <a:endParaRPr sz="4400">
              <a:solidFill>
                <a:srgbClr val="0070C0"/>
              </a:solidFill>
              <a:latin typeface="Amasis MT Pro Black" panose="02040A04050005020304" pitchFamily="18" charset="0"/>
              <a:ea typeface="Arial"/>
              <a:cs typeface="Ideal Sans Medium" pitchFamily="50" charset="0"/>
              <a:sym typeface="Arial"/>
            </a:endParaRPr>
          </a:p>
        </p:txBody>
      </p:sp>
      <p:pic>
        <p:nvPicPr>
          <p:cNvPr id="2" name="Picture 2" descr="A screenshot of a cell phone&#10;&#10;Description automatically generated">
            <a:extLst>
              <a:ext uri="{FF2B5EF4-FFF2-40B4-BE49-F238E27FC236}">
                <a16:creationId xmlns:a16="http://schemas.microsoft.com/office/drawing/2014/main" id="{AB634FC8-C9A3-45AB-8D32-C428FDF8FC88}"/>
              </a:ext>
            </a:extLst>
          </p:cNvPr>
          <p:cNvPicPr>
            <a:picLocks noChangeAspect="1"/>
          </p:cNvPicPr>
          <p:nvPr/>
        </p:nvPicPr>
        <p:blipFill rotWithShape="1">
          <a:blip r:embed="rId3"/>
          <a:srcRect l="1516" t="12053" r="3043" b="2512"/>
          <a:stretch/>
        </p:blipFill>
        <p:spPr>
          <a:xfrm>
            <a:off x="912812" y="2286000"/>
            <a:ext cx="10241278" cy="3276600"/>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8B997-D18A-4900-88FE-EF78E1929EC1}"/>
              </a:ext>
            </a:extLst>
          </p:cNvPr>
          <p:cNvSpPr>
            <a:spLocks noGrp="1"/>
          </p:cNvSpPr>
          <p:nvPr>
            <p:ph type="title"/>
          </p:nvPr>
        </p:nvSpPr>
        <p:spPr>
          <a:xfrm>
            <a:off x="531812" y="228600"/>
            <a:ext cx="10394174" cy="1151965"/>
          </a:xfrm>
        </p:spPr>
        <p:txBody>
          <a:bodyPr/>
          <a:lstStyle/>
          <a:p>
            <a:pPr algn="ctr"/>
            <a:r>
              <a:rPr lang="en-US" sz="7200">
                <a:solidFill>
                  <a:srgbClr val="0070C0"/>
                </a:solidFill>
                <a:latin typeface="Amasis MT Pro Black" panose="02040A04050005020304" pitchFamily="18" charset="0"/>
                <a:cs typeface="Ideal Sans Medium" pitchFamily="50" charset="0"/>
              </a:rPr>
              <a:t>ACADEMICS Cont.</a:t>
            </a:r>
            <a:endParaRPr lang="en-US">
              <a:solidFill>
                <a:srgbClr val="0070C0"/>
              </a:solidFill>
              <a:latin typeface="Amasis MT Pro Black" panose="02040A04050005020304" pitchFamily="18" charset="0"/>
              <a:cs typeface="Ideal Sans Medium" pitchFamily="50" charset="0"/>
            </a:endParaRPr>
          </a:p>
        </p:txBody>
      </p:sp>
      <p:sp>
        <p:nvSpPr>
          <p:cNvPr id="3" name="Content Placeholder 2">
            <a:extLst>
              <a:ext uri="{FF2B5EF4-FFF2-40B4-BE49-F238E27FC236}">
                <a16:creationId xmlns:a16="http://schemas.microsoft.com/office/drawing/2014/main" id="{70B5D147-4C56-42FE-862C-835D2E7808A6}"/>
              </a:ext>
            </a:extLst>
          </p:cNvPr>
          <p:cNvSpPr>
            <a:spLocks noGrp="1"/>
          </p:cNvSpPr>
          <p:nvPr>
            <p:ph idx="1"/>
          </p:nvPr>
        </p:nvSpPr>
        <p:spPr>
          <a:xfrm>
            <a:off x="379412" y="2133600"/>
            <a:ext cx="6019800" cy="3318936"/>
          </a:xfrm>
        </p:spPr>
        <p:txBody>
          <a:bodyPr>
            <a:normAutofit/>
          </a:bodyPr>
          <a:lstStyle/>
          <a:p>
            <a:pPr marL="0" indent="0">
              <a:buNone/>
            </a:pPr>
            <a:r>
              <a:rPr lang="en-US" sz="1600">
                <a:latin typeface="Arial Rounded MT Bold" panose="020F0704030504030204" pitchFamily="34" charset="0"/>
                <a:cs typeface="Ideal Sans Medium" pitchFamily="50" charset="0"/>
              </a:rPr>
              <a:t>-</a:t>
            </a:r>
            <a:r>
              <a:rPr lang="en-US" sz="2000" u="sng">
                <a:latin typeface="Arial Rounded MT Bold" panose="020F0704030504030204" pitchFamily="34" charset="0"/>
                <a:cs typeface="Ideal Sans Medium" pitchFamily="50" charset="0"/>
              </a:rPr>
              <a:t>Math</a:t>
            </a:r>
          </a:p>
          <a:p>
            <a:r>
              <a:rPr lang="en-US" sz="2000">
                <a:latin typeface="Arial Rounded MT Bold" panose="020F0704030504030204" pitchFamily="34" charset="0"/>
                <a:cs typeface="Ideal Sans Medium" pitchFamily="50" charset="0"/>
              </a:rPr>
              <a:t>Fact Fluency</a:t>
            </a:r>
          </a:p>
          <a:p>
            <a:r>
              <a:rPr lang="en-US" sz="2000">
                <a:latin typeface="Arial Rounded MT Bold" panose="020F0704030504030204" pitchFamily="34" charset="0"/>
                <a:cs typeface="Ideal Sans Medium" pitchFamily="50" charset="0"/>
              </a:rPr>
              <a:t>Problem Solving with real world application</a:t>
            </a:r>
          </a:p>
          <a:p>
            <a:r>
              <a:rPr lang="en-US" sz="2000">
                <a:latin typeface="Arial Rounded MT Bold" panose="020F0704030504030204" pitchFamily="34" charset="0"/>
                <a:cs typeface="Ideal Sans Medium" pitchFamily="50" charset="0"/>
              </a:rPr>
              <a:t>Hands On Experiences</a:t>
            </a:r>
          </a:p>
          <a:p>
            <a:r>
              <a:rPr lang="en-US" sz="2000">
                <a:latin typeface="Arial Rounded MT Bold" panose="020F0704030504030204" pitchFamily="34" charset="0"/>
                <a:cs typeface="Ideal Sans Medium" pitchFamily="50" charset="0"/>
              </a:rPr>
              <a:t>Guided Math Instruction (small group)</a:t>
            </a:r>
          </a:p>
          <a:p>
            <a:pPr marL="0" indent="0">
              <a:buNone/>
            </a:pPr>
            <a:endParaRPr lang="en-US" sz="1400">
              <a:latin typeface="Ideal Sans Medium" pitchFamily="50" charset="0"/>
              <a:cs typeface="Ideal Sans Medium" pitchFamily="50" charset="0"/>
            </a:endParaRPr>
          </a:p>
        </p:txBody>
      </p:sp>
      <p:sp>
        <p:nvSpPr>
          <p:cNvPr id="5" name="Content Placeholder 2">
            <a:extLst>
              <a:ext uri="{FF2B5EF4-FFF2-40B4-BE49-F238E27FC236}">
                <a16:creationId xmlns:a16="http://schemas.microsoft.com/office/drawing/2014/main" id="{F23C9BB8-F14A-47BE-B254-FCD0E7A2DBEF}"/>
              </a:ext>
            </a:extLst>
          </p:cNvPr>
          <p:cNvSpPr txBox="1">
            <a:spLocks/>
          </p:cNvSpPr>
          <p:nvPr/>
        </p:nvSpPr>
        <p:spPr>
          <a:xfrm>
            <a:off x="6704012" y="2133600"/>
            <a:ext cx="4876800" cy="3657600"/>
          </a:xfrm>
          <a:prstGeom prst="rect">
            <a:avLst/>
          </a:prstGeom>
        </p:spPr>
        <p:txBody>
          <a:bodyPr vert="horz" lIns="91440" tIns="45720" rIns="91440" bIns="45720" rtlCol="0" anchor="t">
            <a:normAutofit/>
          </a:bodyPr>
          <a:lstStyle>
            <a:lvl1pPr marL="285664" indent="-285664" algn="l" defTabSz="457063" rtl="0" eaLnBrk="1" latinLnBrk="0" hangingPunct="1">
              <a:spcBef>
                <a:spcPct val="20000"/>
              </a:spcBef>
              <a:spcAft>
                <a:spcPts val="600"/>
              </a:spcAft>
              <a:buClr>
                <a:schemeClr val="accent1"/>
              </a:buClr>
              <a:buSzPct val="115000"/>
              <a:buFont typeface="Arial"/>
              <a:buChar char="•"/>
              <a:defRPr sz="2399" kern="1200" cap="none">
                <a:solidFill>
                  <a:schemeClr val="tx1">
                    <a:lumMod val="85000"/>
                    <a:lumOff val="15000"/>
                  </a:schemeClr>
                </a:solidFill>
                <a:effectLst/>
                <a:latin typeface="+mn-lt"/>
                <a:ea typeface="+mn-ea"/>
                <a:cs typeface="+mn-cs"/>
              </a:defRPr>
            </a:lvl1pPr>
            <a:lvl2pPr marL="742727" indent="-285664" algn="l" defTabSz="457063" rtl="0" eaLnBrk="1" latinLnBrk="0" hangingPunct="1">
              <a:spcBef>
                <a:spcPct val="20000"/>
              </a:spcBef>
              <a:spcAft>
                <a:spcPts val="600"/>
              </a:spcAft>
              <a:buClr>
                <a:schemeClr val="accent1"/>
              </a:buClr>
              <a:buSzPct val="115000"/>
              <a:buFont typeface="Arial"/>
              <a:buChar char="•"/>
              <a:defRPr sz="1999" kern="1200" cap="none">
                <a:solidFill>
                  <a:schemeClr val="tx1">
                    <a:lumMod val="85000"/>
                    <a:lumOff val="15000"/>
                  </a:schemeClr>
                </a:solidFill>
                <a:effectLst/>
                <a:latin typeface="+mn-lt"/>
                <a:ea typeface="+mn-ea"/>
                <a:cs typeface="+mn-cs"/>
              </a:defRPr>
            </a:lvl2pPr>
            <a:lvl3pPr marL="1199790" indent="-285664" algn="l" defTabSz="457063" rtl="0" eaLnBrk="1" latinLnBrk="0" hangingPunct="1">
              <a:spcBef>
                <a:spcPct val="20000"/>
              </a:spcBef>
              <a:spcAft>
                <a:spcPts val="600"/>
              </a:spcAft>
              <a:buClr>
                <a:schemeClr val="accent1"/>
              </a:buClr>
              <a:buSzPct val="115000"/>
              <a:buFont typeface="Arial"/>
              <a:buChar char="•"/>
              <a:defRPr sz="1799" kern="1200" cap="none">
                <a:solidFill>
                  <a:schemeClr val="tx1">
                    <a:lumMod val="85000"/>
                    <a:lumOff val="15000"/>
                  </a:schemeClr>
                </a:solidFill>
                <a:effectLst/>
                <a:latin typeface="+mn-lt"/>
                <a:ea typeface="+mn-ea"/>
                <a:cs typeface="+mn-cs"/>
              </a:defRPr>
            </a:lvl3pPr>
            <a:lvl4pPr marL="1542587" indent="-171399" algn="l" defTabSz="457063"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1999650" indent="-171399" algn="l" defTabSz="457063"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3846" indent="-228531" algn="l" defTabSz="457063"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0908" indent="-228531" algn="l" defTabSz="457063"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7971" indent="-228531" algn="l" defTabSz="457063"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5034" indent="-228531" algn="l" defTabSz="457063"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Font typeface="Arial"/>
              <a:buNone/>
            </a:pPr>
            <a:r>
              <a:rPr lang="en-US" sz="1600">
                <a:latin typeface="Arial Rounded MT Bold" panose="020F0704030504030204" pitchFamily="34" charset="0"/>
                <a:cs typeface="Ideal Sans Medium" pitchFamily="50" charset="0"/>
              </a:rPr>
              <a:t>-</a:t>
            </a:r>
            <a:r>
              <a:rPr lang="en-US" sz="2000" u="sng">
                <a:latin typeface="Arial Rounded MT Bold" panose="020F0704030504030204" pitchFamily="34" charset="0"/>
                <a:cs typeface="Ideal Sans Medium" pitchFamily="50" charset="0"/>
              </a:rPr>
              <a:t>Science</a:t>
            </a:r>
          </a:p>
          <a:p>
            <a:r>
              <a:rPr lang="en-US" sz="2000">
                <a:latin typeface="Arial Rounded MT Bold" panose="020F0704030504030204" pitchFamily="34" charset="0"/>
                <a:cs typeface="Ideal Sans Medium" pitchFamily="50" charset="0"/>
              </a:rPr>
              <a:t>	Content Knowledge</a:t>
            </a:r>
          </a:p>
          <a:p>
            <a:r>
              <a:rPr lang="en-US" sz="2000">
                <a:latin typeface="Arial Rounded MT Bold" panose="020F0704030504030204" pitchFamily="34" charset="0"/>
                <a:cs typeface="Ideal Sans Medium" pitchFamily="50" charset="0"/>
              </a:rPr>
              <a:t>	Lab (Safety Contracts)</a:t>
            </a:r>
          </a:p>
          <a:p>
            <a:r>
              <a:rPr lang="en-US" sz="2000">
                <a:latin typeface="Arial Rounded MT Bold" panose="020F0704030504030204" pitchFamily="34" charset="0"/>
                <a:cs typeface="Ideal Sans Medium" pitchFamily="50" charset="0"/>
              </a:rPr>
              <a:t>	Real Life Application</a:t>
            </a:r>
          </a:p>
          <a:p>
            <a:pPr marL="0" indent="0">
              <a:buFont typeface="Arial"/>
              <a:buNone/>
            </a:pPr>
            <a:endParaRPr lang="en-US" sz="2000">
              <a:latin typeface="Arial Rounded MT Bold" panose="020F0704030504030204" pitchFamily="34" charset="0"/>
              <a:cs typeface="Ideal Sans Medium" pitchFamily="50" charset="0"/>
            </a:endParaRPr>
          </a:p>
          <a:p>
            <a:pPr marL="0" indent="0">
              <a:buFont typeface="Arial"/>
              <a:buNone/>
            </a:pPr>
            <a:r>
              <a:rPr lang="en-US" sz="2000" u="sng">
                <a:latin typeface="Arial Rounded MT Bold" panose="020F0704030504030204" pitchFamily="34" charset="0"/>
                <a:cs typeface="Ideal Sans Medium" pitchFamily="50" charset="0"/>
              </a:rPr>
              <a:t>-Social Studies</a:t>
            </a:r>
          </a:p>
          <a:p>
            <a:r>
              <a:rPr lang="en-US" sz="2000">
                <a:latin typeface="Arial Rounded MT Bold" panose="020F0704030504030204" pitchFamily="34" charset="0"/>
                <a:cs typeface="Ideal Sans Medium" pitchFamily="50" charset="0"/>
              </a:rPr>
              <a:t>	Community Connections</a:t>
            </a:r>
          </a:p>
        </p:txBody>
      </p:sp>
    </p:spTree>
    <p:extLst>
      <p:ext uri="{BB962C8B-B14F-4D97-AF65-F5344CB8AC3E}">
        <p14:creationId xmlns:p14="http://schemas.microsoft.com/office/powerpoint/2010/main" val="3357988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8B997-D18A-4900-88FE-EF78E1929EC1}"/>
              </a:ext>
            </a:extLst>
          </p:cNvPr>
          <p:cNvSpPr>
            <a:spLocks noGrp="1"/>
          </p:cNvSpPr>
          <p:nvPr>
            <p:ph type="title"/>
          </p:nvPr>
        </p:nvSpPr>
        <p:spPr>
          <a:xfrm>
            <a:off x="897325" y="457200"/>
            <a:ext cx="10394174" cy="1151965"/>
          </a:xfrm>
        </p:spPr>
        <p:txBody>
          <a:bodyPr>
            <a:normAutofit fontScale="90000"/>
          </a:bodyPr>
          <a:lstStyle/>
          <a:p>
            <a:r>
              <a:rPr lang="en-US" sz="7200" dirty="0">
                <a:solidFill>
                  <a:srgbClr val="0070C0"/>
                </a:solidFill>
                <a:latin typeface="Amasis MT Pro Black" panose="02040A04050005020304" pitchFamily="18" charset="0"/>
                <a:cs typeface="Ideal Sans Medium" pitchFamily="50" charset="0"/>
              </a:rPr>
              <a:t>Our Daily Schedule</a:t>
            </a:r>
            <a:br>
              <a:rPr lang="en-US" sz="7200" dirty="0">
                <a:solidFill>
                  <a:srgbClr val="0070C0"/>
                </a:solidFill>
                <a:latin typeface="Amasis MT Pro Black" panose="02040A04050005020304" pitchFamily="18" charset="0"/>
                <a:cs typeface="Ideal Sans Medium" pitchFamily="50" charset="0"/>
              </a:rPr>
            </a:br>
            <a:br>
              <a:rPr lang="en-US" sz="1800" dirty="0">
                <a:solidFill>
                  <a:srgbClr val="0070C0"/>
                </a:solidFill>
                <a:latin typeface="Amasis MT Pro Black" panose="02040A04050005020304" pitchFamily="18" charset="0"/>
                <a:cs typeface="Ideal Sans Medium" pitchFamily="50" charset="0"/>
              </a:rPr>
            </a:br>
            <a:br>
              <a:rPr lang="en-US" sz="1800" dirty="0">
                <a:solidFill>
                  <a:srgbClr val="0070C0"/>
                </a:solidFill>
                <a:latin typeface="Amasis MT Pro Black" panose="02040A04050005020304" pitchFamily="18" charset="0"/>
                <a:cs typeface="Ideal Sans Medium" pitchFamily="50" charset="0"/>
              </a:rPr>
            </a:br>
            <a:br>
              <a:rPr lang="en-US" sz="1800" dirty="0">
                <a:solidFill>
                  <a:srgbClr val="0070C0"/>
                </a:solidFill>
                <a:latin typeface="Amasis MT Pro Black" panose="02040A04050005020304" pitchFamily="18" charset="0"/>
                <a:cs typeface="Ideal Sans Medium" pitchFamily="50" charset="0"/>
              </a:rPr>
            </a:br>
            <a:r>
              <a:rPr lang="en-US" sz="3100" dirty="0">
                <a:solidFill>
                  <a:srgbClr val="0070C0"/>
                </a:solidFill>
                <a:latin typeface="Amasis MT Pro Black" panose="02040A04050005020304" pitchFamily="18" charset="0"/>
                <a:cs typeface="Ideal Sans Medium" pitchFamily="50" charset="0"/>
              </a:rPr>
              <a:t>7:45am-9:30am- ELAR (Phonics/Reading Workshop)</a:t>
            </a:r>
            <a:br>
              <a:rPr lang="en-US" sz="3100" dirty="0">
                <a:solidFill>
                  <a:srgbClr val="0070C0"/>
                </a:solidFill>
                <a:latin typeface="Amasis MT Pro Black" panose="02040A04050005020304" pitchFamily="18" charset="0"/>
                <a:cs typeface="Ideal Sans Medium" pitchFamily="50" charset="0"/>
              </a:rPr>
            </a:br>
            <a:r>
              <a:rPr lang="en-US" sz="3100" dirty="0">
                <a:solidFill>
                  <a:srgbClr val="0070C0"/>
                </a:solidFill>
                <a:latin typeface="Amasis MT Pro Black" panose="02040A04050005020304" pitchFamily="18" charset="0"/>
                <a:cs typeface="Ideal Sans Medium" pitchFamily="50" charset="0"/>
              </a:rPr>
              <a:t>9:30am-10:00am- Dolphin TIME</a:t>
            </a:r>
            <a:br>
              <a:rPr lang="en-US" sz="3100" dirty="0">
                <a:solidFill>
                  <a:srgbClr val="0070C0"/>
                </a:solidFill>
                <a:latin typeface="Amasis MT Pro Black" panose="02040A04050005020304" pitchFamily="18" charset="0"/>
                <a:cs typeface="Ideal Sans Medium" pitchFamily="50" charset="0"/>
              </a:rPr>
            </a:br>
            <a:r>
              <a:rPr lang="en-US" sz="3100" dirty="0">
                <a:solidFill>
                  <a:srgbClr val="0070C0"/>
                </a:solidFill>
                <a:latin typeface="Amasis MT Pro Black" panose="02040A04050005020304" pitchFamily="18" charset="0"/>
                <a:cs typeface="Ideal Sans Medium" pitchFamily="50" charset="0"/>
              </a:rPr>
              <a:t>10am-11am- Recess/Lunch</a:t>
            </a:r>
            <a:br>
              <a:rPr lang="en-US" sz="3100" dirty="0">
                <a:solidFill>
                  <a:srgbClr val="0070C0"/>
                </a:solidFill>
                <a:latin typeface="Amasis MT Pro Black" panose="02040A04050005020304" pitchFamily="18" charset="0"/>
                <a:cs typeface="Ideal Sans Medium" pitchFamily="50" charset="0"/>
              </a:rPr>
            </a:br>
            <a:r>
              <a:rPr lang="en-US" sz="3100" dirty="0">
                <a:solidFill>
                  <a:srgbClr val="0070C0"/>
                </a:solidFill>
                <a:latin typeface="Amasis MT Pro Black" panose="02040A04050005020304" pitchFamily="18" charset="0"/>
                <a:cs typeface="Ideal Sans Medium" pitchFamily="50" charset="0"/>
              </a:rPr>
              <a:t>11am-11:45am-ELAR (Writing Workshop)</a:t>
            </a:r>
            <a:br>
              <a:rPr lang="en-US" sz="3100" dirty="0">
                <a:solidFill>
                  <a:srgbClr val="0070C0"/>
                </a:solidFill>
                <a:latin typeface="Amasis MT Pro Black" panose="02040A04050005020304" pitchFamily="18" charset="0"/>
                <a:cs typeface="Ideal Sans Medium" pitchFamily="50" charset="0"/>
              </a:rPr>
            </a:br>
            <a:r>
              <a:rPr lang="en-US" sz="3100" dirty="0">
                <a:solidFill>
                  <a:srgbClr val="0070C0"/>
                </a:solidFill>
                <a:latin typeface="Amasis MT Pro Black" panose="02040A04050005020304" pitchFamily="18" charset="0"/>
                <a:cs typeface="Ideal Sans Medium" pitchFamily="50" charset="0"/>
              </a:rPr>
              <a:t>11:45am-1:15pm-Math Workshop</a:t>
            </a:r>
            <a:br>
              <a:rPr lang="en-US" sz="3100" dirty="0">
                <a:solidFill>
                  <a:srgbClr val="0070C0"/>
                </a:solidFill>
                <a:latin typeface="Amasis MT Pro Black" panose="02040A04050005020304" pitchFamily="18" charset="0"/>
                <a:cs typeface="Ideal Sans Medium" pitchFamily="50" charset="0"/>
              </a:rPr>
            </a:br>
            <a:r>
              <a:rPr lang="en-US" sz="3100" dirty="0">
                <a:solidFill>
                  <a:srgbClr val="0070C0"/>
                </a:solidFill>
                <a:latin typeface="Amasis MT Pro Black" panose="02040A04050005020304" pitchFamily="18" charset="0"/>
                <a:cs typeface="Ideal Sans Medium" pitchFamily="50" charset="0"/>
              </a:rPr>
              <a:t>1:15pm-2:05pm-SPECIALS</a:t>
            </a:r>
            <a:br>
              <a:rPr lang="en-US" sz="3100" dirty="0">
                <a:solidFill>
                  <a:srgbClr val="0070C0"/>
                </a:solidFill>
                <a:latin typeface="Amasis MT Pro Black" panose="02040A04050005020304" pitchFamily="18" charset="0"/>
                <a:cs typeface="Ideal Sans Medium" pitchFamily="50" charset="0"/>
              </a:rPr>
            </a:br>
            <a:r>
              <a:rPr lang="en-US" sz="3100" dirty="0">
                <a:solidFill>
                  <a:srgbClr val="0070C0"/>
                </a:solidFill>
                <a:latin typeface="Amasis MT Pro Black" panose="02040A04050005020304" pitchFamily="18" charset="0"/>
                <a:cs typeface="Ideal Sans Medium" pitchFamily="50" charset="0"/>
              </a:rPr>
              <a:t>2:05pm-2:40pm-Science</a:t>
            </a:r>
            <a:br>
              <a:rPr lang="en-US" sz="3100" dirty="0">
                <a:solidFill>
                  <a:srgbClr val="0070C0"/>
                </a:solidFill>
                <a:latin typeface="Amasis MT Pro Black" panose="02040A04050005020304" pitchFamily="18" charset="0"/>
                <a:cs typeface="Ideal Sans Medium" pitchFamily="50" charset="0"/>
              </a:rPr>
            </a:br>
            <a:r>
              <a:rPr lang="en-US" sz="3100" dirty="0">
                <a:solidFill>
                  <a:srgbClr val="0070C0"/>
                </a:solidFill>
                <a:latin typeface="Amasis MT Pro Black" panose="02040A04050005020304" pitchFamily="18" charset="0"/>
                <a:cs typeface="Ideal Sans Medium" pitchFamily="50" charset="0"/>
              </a:rPr>
              <a:t>2:40pm-3:10pm-Social Studies</a:t>
            </a:r>
          </a:p>
        </p:txBody>
      </p:sp>
    </p:spTree>
    <p:extLst>
      <p:ext uri="{BB962C8B-B14F-4D97-AF65-F5344CB8AC3E}">
        <p14:creationId xmlns:p14="http://schemas.microsoft.com/office/powerpoint/2010/main" val="99985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3">
            <a:extLst>
              <a:ext uri="{FF2B5EF4-FFF2-40B4-BE49-F238E27FC236}">
                <a16:creationId xmlns:a16="http://schemas.microsoft.com/office/drawing/2014/main" id="{301AC8EA-FE00-B29B-0547-E14F3D6159A4}"/>
              </a:ext>
            </a:extLst>
          </p:cNvPr>
          <p:cNvGraphicFramePr>
            <a:graphicFrameLocks noGrp="1"/>
          </p:cNvGraphicFramePr>
          <p:nvPr>
            <p:extLst>
              <p:ext uri="{D42A27DB-BD31-4B8C-83A1-F6EECF244321}">
                <p14:modId xmlns:p14="http://schemas.microsoft.com/office/powerpoint/2010/main" val="349504803"/>
              </p:ext>
            </p:extLst>
          </p:nvPr>
        </p:nvGraphicFramePr>
        <p:xfrm>
          <a:off x="569912" y="2667000"/>
          <a:ext cx="11049000" cy="2681605"/>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2800352641"/>
                    </a:ext>
                  </a:extLst>
                </a:gridCol>
                <a:gridCol w="2209800">
                  <a:extLst>
                    <a:ext uri="{9D8B030D-6E8A-4147-A177-3AD203B41FA5}">
                      <a16:colId xmlns:a16="http://schemas.microsoft.com/office/drawing/2014/main" val="203877335"/>
                    </a:ext>
                  </a:extLst>
                </a:gridCol>
                <a:gridCol w="2209800">
                  <a:extLst>
                    <a:ext uri="{9D8B030D-6E8A-4147-A177-3AD203B41FA5}">
                      <a16:colId xmlns:a16="http://schemas.microsoft.com/office/drawing/2014/main" val="1238268646"/>
                    </a:ext>
                  </a:extLst>
                </a:gridCol>
                <a:gridCol w="2209800">
                  <a:extLst>
                    <a:ext uri="{9D8B030D-6E8A-4147-A177-3AD203B41FA5}">
                      <a16:colId xmlns:a16="http://schemas.microsoft.com/office/drawing/2014/main" val="2959482760"/>
                    </a:ext>
                  </a:extLst>
                </a:gridCol>
                <a:gridCol w="2209800">
                  <a:extLst>
                    <a:ext uri="{9D8B030D-6E8A-4147-A177-3AD203B41FA5}">
                      <a16:colId xmlns:a16="http://schemas.microsoft.com/office/drawing/2014/main" val="3898169269"/>
                    </a:ext>
                  </a:extLst>
                </a:gridCol>
              </a:tblGrid>
              <a:tr h="609600">
                <a:tc>
                  <a:txBody>
                    <a:bodyPr/>
                    <a:lstStyle/>
                    <a:p>
                      <a:pPr algn="ctr"/>
                      <a:r>
                        <a:rPr lang="en-US"/>
                        <a:t>Monday</a:t>
                      </a:r>
                    </a:p>
                  </a:txBody>
                  <a:tcPr anchor="ctr"/>
                </a:tc>
                <a:tc>
                  <a:txBody>
                    <a:bodyPr/>
                    <a:lstStyle/>
                    <a:p>
                      <a:pPr algn="ctr"/>
                      <a:r>
                        <a:rPr lang="en-US"/>
                        <a:t>Tuesday</a:t>
                      </a:r>
                    </a:p>
                  </a:txBody>
                  <a:tcPr anchor="ctr"/>
                </a:tc>
                <a:tc>
                  <a:txBody>
                    <a:bodyPr/>
                    <a:lstStyle/>
                    <a:p>
                      <a:pPr algn="ctr"/>
                      <a:r>
                        <a:rPr lang="en-US"/>
                        <a:t>Wednesday</a:t>
                      </a:r>
                    </a:p>
                  </a:txBody>
                  <a:tcPr anchor="ctr"/>
                </a:tc>
                <a:tc>
                  <a:txBody>
                    <a:bodyPr/>
                    <a:lstStyle/>
                    <a:p>
                      <a:pPr algn="ctr"/>
                      <a:r>
                        <a:rPr lang="en-US"/>
                        <a:t>Thursday</a:t>
                      </a:r>
                    </a:p>
                  </a:txBody>
                  <a:tcPr anchor="ctr"/>
                </a:tc>
                <a:tc>
                  <a:txBody>
                    <a:bodyPr/>
                    <a:lstStyle/>
                    <a:p>
                      <a:pPr algn="ctr"/>
                      <a:r>
                        <a:rPr lang="en-US"/>
                        <a:t>Friday</a:t>
                      </a:r>
                    </a:p>
                  </a:txBody>
                  <a:tcPr anchor="ctr"/>
                </a:tc>
                <a:extLst>
                  <a:ext uri="{0D108BD9-81ED-4DB2-BD59-A6C34878D82A}">
                    <a16:rowId xmlns:a16="http://schemas.microsoft.com/office/drawing/2014/main" val="738294083"/>
                  </a:ext>
                </a:extLst>
              </a:tr>
              <a:tr h="609600">
                <a:tc>
                  <a:txBody>
                    <a:bodyPr/>
                    <a:lstStyle/>
                    <a:p>
                      <a:pPr algn="ctr"/>
                      <a:r>
                        <a:rPr lang="en-US"/>
                        <a:t>Typing Club for 20 minutes.</a:t>
                      </a:r>
                    </a:p>
                    <a:p>
                      <a:pPr algn="ctr"/>
                      <a:endParaRPr lang="en-US"/>
                    </a:p>
                    <a:p>
                      <a:pPr algn="ctr"/>
                      <a:r>
                        <a:rPr lang="en-US"/>
                        <a:t>Sign in through Class Link</a:t>
                      </a:r>
                    </a:p>
                  </a:txBody>
                  <a:tcPr/>
                </a:tc>
                <a:tc>
                  <a:txBody>
                    <a:bodyPr/>
                    <a:lstStyle/>
                    <a:p>
                      <a:pPr algn="ctr"/>
                      <a:r>
                        <a:rPr lang="en-US"/>
                        <a:t>Science Homework page</a:t>
                      </a:r>
                    </a:p>
                  </a:txBody>
                  <a:tcPr/>
                </a:tc>
                <a:tc>
                  <a:txBody>
                    <a:bodyPr/>
                    <a:lstStyle/>
                    <a:p>
                      <a:pPr algn="ctr"/>
                      <a:r>
                        <a:rPr lang="en-US"/>
                        <a:t>Read 20 minutes and practice High Frequency words located in daily folders</a:t>
                      </a:r>
                    </a:p>
                  </a:txBody>
                  <a:tcPr/>
                </a:tc>
                <a:tc>
                  <a:txBody>
                    <a:bodyPr/>
                    <a:lstStyle/>
                    <a:p>
                      <a:pPr algn="ctr"/>
                      <a:r>
                        <a:rPr lang="en-US"/>
                        <a:t>Math Homework page</a:t>
                      </a:r>
                    </a:p>
                  </a:txBody>
                  <a:tcPr/>
                </a:tc>
                <a:tc>
                  <a:txBody>
                    <a:bodyPr/>
                    <a:lstStyle/>
                    <a:p>
                      <a:pPr algn="ctr"/>
                      <a:r>
                        <a:rPr lang="en-US"/>
                        <a:t>Math and Science Homework pages need to be turned in.</a:t>
                      </a:r>
                    </a:p>
                  </a:txBody>
                  <a:tcPr/>
                </a:tc>
                <a:extLst>
                  <a:ext uri="{0D108BD9-81ED-4DB2-BD59-A6C34878D82A}">
                    <a16:rowId xmlns:a16="http://schemas.microsoft.com/office/drawing/2014/main" val="3603078768"/>
                  </a:ext>
                </a:extLst>
              </a:tr>
              <a:tr h="609600">
                <a:tc gridSpan="5">
                  <a:txBody>
                    <a:bodyPr/>
                    <a:lstStyle/>
                    <a:p>
                      <a:pPr algn="ctr"/>
                      <a:r>
                        <a:rPr lang="en-US" sz="2800"/>
                        <a:t>Complete 5 </a:t>
                      </a:r>
                      <a:r>
                        <a:rPr lang="en-US" sz="2800" err="1"/>
                        <a:t>Dreambox</a:t>
                      </a:r>
                      <a:r>
                        <a:rPr lang="en-US" sz="2800"/>
                        <a:t> lessons by Friday.</a:t>
                      </a:r>
                    </a:p>
                  </a:txBody>
                  <a:tcPr anchor="ctr"/>
                </a:tc>
                <a:tc hMerge="1">
                  <a:txBody>
                    <a:bodyPr/>
                    <a:lstStyle/>
                    <a:p>
                      <a:pPr algn="ctr"/>
                      <a:endParaRPr lang="en-US"/>
                    </a:p>
                  </a:txBody>
                  <a:tcPr/>
                </a:tc>
                <a:tc hMerge="1">
                  <a:txBody>
                    <a:bodyPr/>
                    <a:lstStyle/>
                    <a:p>
                      <a:pPr algn="ctr"/>
                      <a:endParaRPr lang="en-US"/>
                    </a:p>
                  </a:txBody>
                  <a:tcPr/>
                </a:tc>
                <a:tc hMerge="1">
                  <a:txBody>
                    <a:bodyPr/>
                    <a:lstStyle/>
                    <a:p>
                      <a:pPr algn="ctr"/>
                      <a:endParaRPr lang="en-US"/>
                    </a:p>
                  </a:txBody>
                  <a:tcPr/>
                </a:tc>
                <a:tc hMerge="1">
                  <a:txBody>
                    <a:bodyPr/>
                    <a:lstStyle/>
                    <a:p>
                      <a:pPr algn="ctr"/>
                      <a:endParaRPr lang="en-US"/>
                    </a:p>
                  </a:txBody>
                  <a:tcPr/>
                </a:tc>
                <a:extLst>
                  <a:ext uri="{0D108BD9-81ED-4DB2-BD59-A6C34878D82A}">
                    <a16:rowId xmlns:a16="http://schemas.microsoft.com/office/drawing/2014/main" val="22451889"/>
                  </a:ext>
                </a:extLst>
              </a:tr>
            </a:tbl>
          </a:graphicData>
        </a:graphic>
      </p:graphicFrame>
      <p:sp>
        <p:nvSpPr>
          <p:cNvPr id="5" name="Content Placeholder 4">
            <a:extLst>
              <a:ext uri="{FF2B5EF4-FFF2-40B4-BE49-F238E27FC236}">
                <a16:creationId xmlns:a16="http://schemas.microsoft.com/office/drawing/2014/main" id="{024E861E-1D04-F15B-F83E-A0D4CEFBD4D0}"/>
              </a:ext>
            </a:extLst>
          </p:cNvPr>
          <p:cNvSpPr>
            <a:spLocks noGrp="1"/>
          </p:cNvSpPr>
          <p:nvPr>
            <p:ph idx="1"/>
          </p:nvPr>
        </p:nvSpPr>
        <p:spPr>
          <a:xfrm>
            <a:off x="2894012" y="381000"/>
            <a:ext cx="7583062" cy="1295400"/>
          </a:xfrm>
        </p:spPr>
        <p:txBody>
          <a:bodyPr>
            <a:normAutofit fontScale="92500" lnSpcReduction="10000"/>
          </a:bodyPr>
          <a:lstStyle/>
          <a:p>
            <a:pPr marL="0" indent="0">
              <a:buNone/>
            </a:pPr>
            <a:r>
              <a:rPr lang="en-US" sz="7800">
                <a:solidFill>
                  <a:srgbClr val="0070C0"/>
                </a:solidFill>
                <a:latin typeface="Amasis MT Pro Black" panose="02040A04050005020304" pitchFamily="18" charset="0"/>
              </a:rPr>
              <a:t>HOMEWORK</a:t>
            </a:r>
            <a:endParaRPr lang="en-US">
              <a:solidFill>
                <a:srgbClr val="0070C0"/>
              </a:solidFill>
              <a:latin typeface="Amasis MT Pro Black" panose="02040A04050005020304" pitchFamily="18" charset="0"/>
            </a:endParaRPr>
          </a:p>
        </p:txBody>
      </p:sp>
    </p:spTree>
    <p:extLst>
      <p:ext uri="{BB962C8B-B14F-4D97-AF65-F5344CB8AC3E}">
        <p14:creationId xmlns:p14="http://schemas.microsoft.com/office/powerpoint/2010/main" val="20355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EEA869E1-F851-4A52-92F5-77E592B76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41" name="Picture 40">
            <a:extLst>
              <a:ext uri="{FF2B5EF4-FFF2-40B4-BE49-F238E27FC236}">
                <a16:creationId xmlns:a16="http://schemas.microsoft.com/office/drawing/2014/main" id="{B083AD55-8296-44BD-8E14-DD2DDBC351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cxnSp>
        <p:nvCxnSpPr>
          <p:cNvPr id="43" name="Straight Connector 42">
            <a:extLst>
              <a:ext uri="{FF2B5EF4-FFF2-40B4-BE49-F238E27FC236}">
                <a16:creationId xmlns:a16="http://schemas.microsoft.com/office/drawing/2014/main" id="{2BF46B26-15FC-4C5A-94FA-AE9ED64B5C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12F6065-5345-44BD-B66E-5487CCD7A9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150" y="3528542"/>
            <a:ext cx="8634823"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7" name="Rectangle 46">
            <a:extLst>
              <a:ext uri="{FF2B5EF4-FFF2-40B4-BE49-F238E27FC236}">
                <a16:creationId xmlns:a16="http://schemas.microsoft.com/office/drawing/2014/main" id="{279E1FA4-890B-4B99-B1AD-AA4B78666B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5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BEE58B7-C53C-4E7B-A78E-2C44E3E05C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FEADF32C-2A92-2E8C-9B0C-BF5372951597}"/>
              </a:ext>
            </a:extLst>
          </p:cNvPr>
          <p:cNvSpPr>
            <a:spLocks noGrp="1"/>
          </p:cNvSpPr>
          <p:nvPr>
            <p:ph type="title"/>
          </p:nvPr>
        </p:nvSpPr>
        <p:spPr>
          <a:xfrm>
            <a:off x="2022695" y="4663111"/>
            <a:ext cx="8634824" cy="1575055"/>
          </a:xfrm>
        </p:spPr>
        <p:txBody>
          <a:bodyPr vert="horz" lIns="91440" tIns="45720" rIns="91440" bIns="0" rtlCol="0" anchor="b">
            <a:normAutofit/>
          </a:bodyPr>
          <a:lstStyle/>
          <a:p>
            <a:pPr algn="ctr" defTabSz="914400"/>
            <a:r>
              <a:rPr lang="en-US" sz="1700"/>
              <a:t>Class Link: Free to LCISD Students (www.lcisd.org)</a:t>
            </a:r>
            <a:br>
              <a:rPr lang="en-US" sz="1700"/>
            </a:br>
            <a:r>
              <a:rPr lang="en-US" sz="1700"/>
              <a:t>Many programs are available to use at home to enrich learning!</a:t>
            </a:r>
            <a:br>
              <a:rPr lang="en-US" sz="1700">
                <a:sym typeface="Wingdings" panose="05000000000000000000" pitchFamily="2" charset="2"/>
              </a:rPr>
            </a:br>
            <a:r>
              <a:rPr lang="en-US" sz="1700">
                <a:sym typeface="Wingdings" panose="05000000000000000000" pitchFamily="2" charset="2"/>
              </a:rPr>
              <a:t>Please encourage your children to use typing club to practice keyboarding. This will help with online testing. THANK YOU! </a:t>
            </a:r>
            <a:br>
              <a:rPr lang="en-US" sz="1700">
                <a:sym typeface="Wingdings" panose="05000000000000000000" pitchFamily="2" charset="2"/>
              </a:rPr>
            </a:br>
            <a:endParaRPr lang="en-US" sz="1700"/>
          </a:p>
        </p:txBody>
      </p:sp>
      <p:grpSp>
        <p:nvGrpSpPr>
          <p:cNvPr id="51" name="Group 50">
            <a:extLst>
              <a:ext uri="{FF2B5EF4-FFF2-40B4-BE49-F238E27FC236}">
                <a16:creationId xmlns:a16="http://schemas.microsoft.com/office/drawing/2014/main" id="{B4BA1F0E-270C-4AB7-809E-DBD5AB8966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64446" y="323838"/>
            <a:ext cx="8659245" cy="3652791"/>
            <a:chOff x="7773058" y="600024"/>
            <a:chExt cx="3630912" cy="5222486"/>
          </a:xfrm>
        </p:grpSpPr>
        <p:sp>
          <p:nvSpPr>
            <p:cNvPr id="52" name="Rectangle 51">
              <a:extLst>
                <a:ext uri="{FF2B5EF4-FFF2-40B4-BE49-F238E27FC236}">
                  <a16:creationId xmlns:a16="http://schemas.microsoft.com/office/drawing/2014/main" id="{F753DA19-3231-4BF9-80B9-6200D2367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3058" y="600024"/>
              <a:ext cx="3630912" cy="5222486"/>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241F8506-51A0-4CD0-889F-826E9E6782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04482" y="1062693"/>
              <a:ext cx="3367301" cy="4292341"/>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5" name="Rectangle 54">
            <a:extLst>
              <a:ext uri="{FF2B5EF4-FFF2-40B4-BE49-F238E27FC236}">
                <a16:creationId xmlns:a16="http://schemas.microsoft.com/office/drawing/2014/main" id="{29BCA0E2-0826-4688-8066-477F24371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737" y="822145"/>
            <a:ext cx="7700872" cy="2662923"/>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BBA9ABE7-3238-C9DB-A8CD-9D37D5B81668}"/>
              </a:ext>
            </a:extLst>
          </p:cNvPr>
          <p:cNvPicPr>
            <a:picLocks noGrp="1" noChangeAspect="1"/>
          </p:cNvPicPr>
          <p:nvPr>
            <p:ph idx="1"/>
          </p:nvPr>
        </p:nvPicPr>
        <p:blipFill>
          <a:blip r:embed="rId3"/>
          <a:stretch>
            <a:fillRect/>
          </a:stretch>
        </p:blipFill>
        <p:spPr>
          <a:xfrm>
            <a:off x="6345620" y="1114587"/>
            <a:ext cx="3598989" cy="2069418"/>
          </a:xfrm>
          <a:prstGeom prst="rect">
            <a:avLst/>
          </a:prstGeom>
        </p:spPr>
      </p:pic>
      <p:pic>
        <p:nvPicPr>
          <p:cNvPr id="7" name="Picture 6">
            <a:extLst>
              <a:ext uri="{FF2B5EF4-FFF2-40B4-BE49-F238E27FC236}">
                <a16:creationId xmlns:a16="http://schemas.microsoft.com/office/drawing/2014/main" id="{5E64F1AF-FBBB-BEE9-8BAE-DEEAA95B0ACD}"/>
              </a:ext>
            </a:extLst>
          </p:cNvPr>
          <p:cNvPicPr>
            <a:picLocks noChangeAspect="1"/>
          </p:cNvPicPr>
          <p:nvPr/>
        </p:nvPicPr>
        <p:blipFill>
          <a:blip r:embed="rId4"/>
          <a:stretch>
            <a:fillRect/>
          </a:stretch>
        </p:blipFill>
        <p:spPr>
          <a:xfrm>
            <a:off x="2243434" y="1883260"/>
            <a:ext cx="3598989" cy="593833"/>
          </a:xfrm>
          <a:prstGeom prst="rect">
            <a:avLst/>
          </a:prstGeom>
        </p:spPr>
      </p:pic>
      <p:cxnSp>
        <p:nvCxnSpPr>
          <p:cNvPr id="57" name="Straight Connector 56">
            <a:extLst>
              <a:ext uri="{FF2B5EF4-FFF2-40B4-BE49-F238E27FC236}">
                <a16:creationId xmlns:a16="http://schemas.microsoft.com/office/drawing/2014/main" id="{4C3F4B1E-3EAB-415B-825A-464AAF1D75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76265" y="5027185"/>
            <a:ext cx="8640759"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59" name="Picture 58">
            <a:extLst>
              <a:ext uri="{FF2B5EF4-FFF2-40B4-BE49-F238E27FC236}">
                <a16:creationId xmlns:a16="http://schemas.microsoft.com/office/drawing/2014/main" id="{6B708961-E777-4956-A983-78A4F532F46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cxnSp>
        <p:nvCxnSpPr>
          <p:cNvPr id="61" name="Straight Connector 60">
            <a:extLst>
              <a:ext uri="{FF2B5EF4-FFF2-40B4-BE49-F238E27FC236}">
                <a16:creationId xmlns:a16="http://schemas.microsoft.com/office/drawing/2014/main" id="{59D3B50E-372C-47D8-BC90-104318AD8B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026" name="Picture 2" descr="Free Picture Of An Arrow Pointing Down, Download Free Picture Of An Arrow  Pointing Down png images, Free ClipArts on Clipart Library">
            <a:extLst>
              <a:ext uri="{FF2B5EF4-FFF2-40B4-BE49-F238E27FC236}">
                <a16:creationId xmlns:a16="http://schemas.microsoft.com/office/drawing/2014/main" id="{CC9DC0C3-E4F1-CD5A-5A26-5F36FAA3A3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1612" y="641593"/>
            <a:ext cx="955378" cy="1264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34394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4CE629-22C9-D78E-3D26-89C893130828}"/>
              </a:ext>
            </a:extLst>
          </p:cNvPr>
          <p:cNvSpPr>
            <a:spLocks noGrp="1"/>
          </p:cNvSpPr>
          <p:nvPr>
            <p:ph sz="half" idx="1"/>
          </p:nvPr>
        </p:nvSpPr>
        <p:spPr>
          <a:xfrm>
            <a:off x="496382" y="2133600"/>
            <a:ext cx="10932029" cy="3448595"/>
          </a:xfrm>
        </p:spPr>
        <p:txBody>
          <a:bodyPr vert="horz" lIns="91440" tIns="45720" rIns="91440" bIns="45720" rtlCol="0" anchor="t">
            <a:normAutofit/>
          </a:bodyPr>
          <a:lstStyle/>
          <a:p>
            <a:pPr marL="342900" indent="-342900">
              <a:lnSpc>
                <a:spcPts val="2800"/>
              </a:lnSpc>
            </a:pPr>
            <a:r>
              <a:rPr lang="en-US" sz="1750" err="1">
                <a:solidFill>
                  <a:srgbClr val="B71E42"/>
                </a:solidFill>
                <a:latin typeface="Arial Rounded MT Bold" panose="020F0704030504030204" pitchFamily="34" charset="0"/>
              </a:rPr>
              <a:t>Dreambox</a:t>
            </a:r>
            <a:r>
              <a:rPr lang="en-US" sz="1750">
                <a:solidFill>
                  <a:srgbClr val="B71E42"/>
                </a:solidFill>
                <a:latin typeface="Arial Rounded MT Bold" panose="020F0704030504030204" pitchFamily="34" charset="0"/>
              </a:rPr>
              <a:t> is a math learning environment that </a:t>
            </a:r>
            <a:r>
              <a:rPr lang="en-US" sz="1750" b="1">
                <a:solidFill>
                  <a:srgbClr val="B71E42"/>
                </a:solidFill>
                <a:latin typeface="Arial Rounded MT Bold" panose="020F0704030504030204" pitchFamily="34" charset="0"/>
              </a:rPr>
              <a:t>adapts to</a:t>
            </a:r>
            <a:r>
              <a:rPr lang="en-US" sz="1750">
                <a:solidFill>
                  <a:srgbClr val="B71E42"/>
                </a:solidFill>
                <a:latin typeface="Arial Rounded MT Bold" panose="020F0704030504030204" pitchFamily="34" charset="0"/>
              </a:rPr>
              <a:t> your </a:t>
            </a:r>
            <a:r>
              <a:rPr lang="en-US" sz="1750" b="1">
                <a:solidFill>
                  <a:srgbClr val="B71E42"/>
                </a:solidFill>
                <a:latin typeface="Arial Rounded MT Bold" panose="020F0704030504030204" pitchFamily="34" charset="0"/>
              </a:rPr>
              <a:t>student’s needs</a:t>
            </a:r>
            <a:r>
              <a:rPr lang="en-US" sz="1750">
                <a:solidFill>
                  <a:srgbClr val="B71E42"/>
                </a:solidFill>
                <a:latin typeface="Arial Rounded MT Bold" panose="020F0704030504030204" pitchFamily="34" charset="0"/>
              </a:rPr>
              <a:t>.</a:t>
            </a:r>
            <a:endParaRPr lang="en-US" sz="1750">
              <a:solidFill>
                <a:srgbClr val="B71E42"/>
              </a:solidFill>
              <a:latin typeface="Arial Rounded MT Bold" panose="020F0704030504030204" pitchFamily="34" charset="0"/>
              <a:ea typeface="+mn-lt"/>
              <a:cs typeface="+mn-lt"/>
            </a:endParaRPr>
          </a:p>
          <a:p>
            <a:pPr marL="342900" indent="-342900">
              <a:lnSpc>
                <a:spcPts val="2800"/>
              </a:lnSpc>
            </a:pPr>
            <a:r>
              <a:rPr lang="en-US" sz="1750">
                <a:solidFill>
                  <a:srgbClr val="B71E42"/>
                </a:solidFill>
                <a:latin typeface="Arial Rounded MT Bold" panose="020F0704030504030204" pitchFamily="34" charset="0"/>
              </a:rPr>
              <a:t>Students see practice </a:t>
            </a:r>
            <a:r>
              <a:rPr lang="en-US" sz="1750" b="1">
                <a:solidFill>
                  <a:srgbClr val="B71E42"/>
                </a:solidFill>
                <a:latin typeface="Arial Rounded MT Bold" panose="020F0704030504030204" pitchFamily="34" charset="0"/>
              </a:rPr>
              <a:t>units and lessons dependent</a:t>
            </a:r>
            <a:r>
              <a:rPr lang="en-US" sz="1750">
                <a:solidFill>
                  <a:srgbClr val="B71E42"/>
                </a:solidFill>
                <a:latin typeface="Arial Rounded MT Bold" panose="020F0704030504030204" pitchFamily="34" charset="0"/>
              </a:rPr>
              <a:t> on how they perform on assessments.</a:t>
            </a:r>
            <a:endParaRPr lang="en-US" sz="1750">
              <a:solidFill>
                <a:srgbClr val="B71E42"/>
              </a:solidFill>
              <a:latin typeface="Arial Rounded MT Bold" panose="020F0704030504030204" pitchFamily="34" charset="0"/>
              <a:ea typeface="+mn-lt"/>
              <a:cs typeface="+mn-lt"/>
            </a:endParaRPr>
          </a:p>
          <a:p>
            <a:pPr marL="342900" indent="-342900">
              <a:lnSpc>
                <a:spcPts val="2800"/>
              </a:lnSpc>
            </a:pPr>
            <a:r>
              <a:rPr lang="en-US" sz="1750" err="1">
                <a:solidFill>
                  <a:srgbClr val="B71E42"/>
                </a:solidFill>
                <a:latin typeface="Arial Rounded MT Bold" panose="020F0704030504030204" pitchFamily="34" charset="0"/>
              </a:rPr>
              <a:t>Dreambox</a:t>
            </a:r>
            <a:r>
              <a:rPr lang="en-US" sz="1750">
                <a:solidFill>
                  <a:srgbClr val="B71E42"/>
                </a:solidFill>
                <a:latin typeface="Arial Rounded MT Bold" panose="020F0704030504030204" pitchFamily="34" charset="0"/>
              </a:rPr>
              <a:t> heavily incorporates </a:t>
            </a:r>
            <a:r>
              <a:rPr lang="en-US" sz="1750" b="1">
                <a:solidFill>
                  <a:srgbClr val="B71E42"/>
                </a:solidFill>
                <a:latin typeface="Arial Rounded MT Bold" panose="020F0704030504030204" pitchFamily="34" charset="0"/>
              </a:rPr>
              <a:t>manipulatives</a:t>
            </a:r>
            <a:r>
              <a:rPr lang="en-US" sz="1750">
                <a:solidFill>
                  <a:srgbClr val="B71E42"/>
                </a:solidFill>
                <a:latin typeface="Arial Rounded MT Bold" panose="020F0704030504030204" pitchFamily="34" charset="0"/>
              </a:rPr>
              <a:t>. </a:t>
            </a:r>
            <a:endParaRPr lang="en-US" sz="1750">
              <a:solidFill>
                <a:srgbClr val="B71E42"/>
              </a:solidFill>
              <a:latin typeface="Arial Rounded MT Bold" panose="020F0704030504030204" pitchFamily="34" charset="0"/>
              <a:ea typeface="+mn-lt"/>
              <a:cs typeface="+mn-lt"/>
            </a:endParaRPr>
          </a:p>
          <a:p>
            <a:pPr marL="342900" indent="-342900">
              <a:lnSpc>
                <a:spcPts val="2800"/>
              </a:lnSpc>
            </a:pPr>
            <a:endParaRPr lang="en-US" sz="1750">
              <a:ea typeface="+mn-lt"/>
              <a:cs typeface="+mn-lt"/>
            </a:endParaRPr>
          </a:p>
        </p:txBody>
      </p:sp>
      <p:sp>
        <p:nvSpPr>
          <p:cNvPr id="4" name="Content Placeholder 3">
            <a:extLst>
              <a:ext uri="{FF2B5EF4-FFF2-40B4-BE49-F238E27FC236}">
                <a16:creationId xmlns:a16="http://schemas.microsoft.com/office/drawing/2014/main" id="{C7A82318-8D3C-2879-AE19-13F43A48FB7B}"/>
              </a:ext>
            </a:extLst>
          </p:cNvPr>
          <p:cNvSpPr>
            <a:spLocks noGrp="1"/>
          </p:cNvSpPr>
          <p:nvPr>
            <p:ph sz="half" idx="2"/>
          </p:nvPr>
        </p:nvSpPr>
        <p:spPr>
          <a:xfrm>
            <a:off x="496382" y="3672162"/>
            <a:ext cx="11290543" cy="2383586"/>
          </a:xfrm>
        </p:spPr>
        <p:txBody>
          <a:bodyPr vert="horz" lIns="91440" tIns="45720" rIns="91440" bIns="45720" rtlCol="0" anchor="t">
            <a:normAutofit/>
          </a:bodyPr>
          <a:lstStyle/>
          <a:p>
            <a:pPr marL="342900" indent="-342900">
              <a:lnSpc>
                <a:spcPts val="2800"/>
              </a:lnSpc>
            </a:pPr>
            <a:r>
              <a:rPr lang="en-US" sz="1750">
                <a:solidFill>
                  <a:srgbClr val="B71E42"/>
                </a:solidFill>
                <a:latin typeface="Arial Rounded MT Bold" panose="020F0704030504030204" pitchFamily="34" charset="0"/>
              </a:rPr>
              <a:t>Since </a:t>
            </a:r>
            <a:r>
              <a:rPr lang="en-US" sz="1750" err="1">
                <a:solidFill>
                  <a:srgbClr val="B71E42"/>
                </a:solidFill>
                <a:latin typeface="Arial Rounded MT Bold" panose="020F0704030504030204" pitchFamily="34" charset="0"/>
              </a:rPr>
              <a:t>Dreambox</a:t>
            </a:r>
            <a:r>
              <a:rPr lang="en-US" sz="1750">
                <a:solidFill>
                  <a:srgbClr val="B71E42"/>
                </a:solidFill>
                <a:latin typeface="Arial Rounded MT Bold" panose="020F0704030504030204" pitchFamily="34" charset="0"/>
              </a:rPr>
              <a:t> is </a:t>
            </a:r>
            <a:r>
              <a:rPr lang="en-US" sz="1750" b="1">
                <a:solidFill>
                  <a:srgbClr val="B71E42"/>
                </a:solidFill>
                <a:latin typeface="Arial Rounded MT Bold" panose="020F0704030504030204" pitchFamily="34" charset="0"/>
              </a:rPr>
              <a:t>adaptive</a:t>
            </a:r>
            <a:r>
              <a:rPr lang="en-US" sz="1750">
                <a:solidFill>
                  <a:srgbClr val="B71E42"/>
                </a:solidFill>
                <a:latin typeface="Arial Rounded MT Bold" panose="020F0704030504030204" pitchFamily="34" charset="0"/>
              </a:rPr>
              <a:t>, teachers have little control over what unit students are working on.</a:t>
            </a:r>
          </a:p>
          <a:p>
            <a:pPr marL="342900" indent="-342900">
              <a:lnSpc>
                <a:spcPts val="2800"/>
              </a:lnSpc>
            </a:pPr>
            <a:r>
              <a:rPr lang="en-US" sz="1750">
                <a:solidFill>
                  <a:srgbClr val="B71E42"/>
                </a:solidFill>
                <a:latin typeface="Arial Rounded MT Bold" panose="020F0704030504030204" pitchFamily="34" charset="0"/>
              </a:rPr>
              <a:t> </a:t>
            </a:r>
            <a:r>
              <a:rPr lang="en-US" sz="1750" err="1">
                <a:solidFill>
                  <a:srgbClr val="B71E42"/>
                </a:solidFill>
                <a:latin typeface="Arial Rounded MT Bold" panose="020F0704030504030204" pitchFamily="34" charset="0"/>
              </a:rPr>
              <a:t>Dreambox</a:t>
            </a:r>
            <a:r>
              <a:rPr lang="en-US" sz="1750">
                <a:solidFill>
                  <a:srgbClr val="B71E42"/>
                </a:solidFill>
                <a:latin typeface="Arial Rounded MT Bold" panose="020F0704030504030204" pitchFamily="34" charset="0"/>
              </a:rPr>
              <a:t> </a:t>
            </a:r>
            <a:r>
              <a:rPr lang="en-US" sz="1750" b="1">
                <a:solidFill>
                  <a:srgbClr val="B71E42"/>
                </a:solidFill>
                <a:latin typeface="Arial Rounded MT Bold" panose="020F0704030504030204" pitchFamily="34" charset="0"/>
              </a:rPr>
              <a:t>decides what skills</a:t>
            </a:r>
            <a:r>
              <a:rPr lang="en-US" sz="1750">
                <a:solidFill>
                  <a:srgbClr val="B71E42"/>
                </a:solidFill>
                <a:latin typeface="Arial Rounded MT Bold" panose="020F0704030504030204" pitchFamily="34" charset="0"/>
              </a:rPr>
              <a:t> your student needs to practice and when they are ready for new lessons.</a:t>
            </a:r>
            <a:endParaRPr lang="en-US" sz="1750">
              <a:solidFill>
                <a:srgbClr val="B71E42"/>
              </a:solidFill>
              <a:latin typeface="Arial Rounded MT Bold" panose="020F0704030504030204" pitchFamily="34" charset="0"/>
              <a:ea typeface="+mn-lt"/>
              <a:cs typeface="+mn-lt"/>
            </a:endParaRPr>
          </a:p>
          <a:p>
            <a:pPr marL="227965" indent="-227965"/>
            <a:endParaRPr lang="en-US" sz="1750">
              <a:ea typeface="+mn-lt"/>
              <a:cs typeface="+mn-lt"/>
            </a:endParaRPr>
          </a:p>
          <a:p>
            <a:pPr marL="227965" indent="-227965"/>
            <a:endParaRPr lang="en-US" sz="1750"/>
          </a:p>
        </p:txBody>
      </p:sp>
      <p:pic>
        <p:nvPicPr>
          <p:cNvPr id="1026" name="Picture 2" descr="DreamBox Learning Math on the App Store">
            <a:extLst>
              <a:ext uri="{FF2B5EF4-FFF2-40B4-BE49-F238E27FC236}">
                <a16:creationId xmlns:a16="http://schemas.microsoft.com/office/drawing/2014/main" id="{ED54AD51-98CC-6673-EB63-6C39229CD36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667" t="16164" r="32000" b="16162"/>
          <a:stretch/>
        </p:blipFill>
        <p:spPr bwMode="auto">
          <a:xfrm>
            <a:off x="9980612" y="4806504"/>
            <a:ext cx="1900030" cy="19105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320C143-B89F-C5B8-519D-B627260862D4}"/>
              </a:ext>
            </a:extLst>
          </p:cNvPr>
          <p:cNvSpPr>
            <a:spLocks noGrp="1"/>
          </p:cNvSpPr>
          <p:nvPr>
            <p:ph type="title"/>
          </p:nvPr>
        </p:nvSpPr>
        <p:spPr>
          <a:xfrm>
            <a:off x="3122612" y="457200"/>
            <a:ext cx="6167210" cy="1049235"/>
          </a:xfrm>
        </p:spPr>
        <p:txBody>
          <a:bodyPr>
            <a:normAutofit/>
          </a:bodyPr>
          <a:lstStyle/>
          <a:p>
            <a:r>
              <a:rPr lang="en-US" sz="6600" err="1">
                <a:solidFill>
                  <a:srgbClr val="0070C0"/>
                </a:solidFill>
                <a:latin typeface="Amasis MT Pro Black" panose="02040A04050005020304" pitchFamily="18" charset="0"/>
                <a:ea typeface="Calibri Light"/>
                <a:cs typeface="Calibri Light"/>
              </a:rPr>
              <a:t>Dreambox</a:t>
            </a:r>
            <a:endParaRPr lang="en-US" sz="4000">
              <a:solidFill>
                <a:srgbClr val="0070C0"/>
              </a:solidFill>
              <a:latin typeface="Amasis MT Pro Black" panose="02040A04050005020304" pitchFamily="18" charset="0"/>
            </a:endParaRPr>
          </a:p>
        </p:txBody>
      </p:sp>
      <p:pic>
        <p:nvPicPr>
          <p:cNvPr id="6" name="Picture 4">
            <a:extLst>
              <a:ext uri="{FF2B5EF4-FFF2-40B4-BE49-F238E27FC236}">
                <a16:creationId xmlns:a16="http://schemas.microsoft.com/office/drawing/2014/main" id="{F4489CCE-665D-047A-3F37-EF5B7CA4A881}"/>
              </a:ext>
            </a:extLst>
          </p:cNvPr>
          <p:cNvPicPr>
            <a:picLocks noChangeAspect="1"/>
          </p:cNvPicPr>
          <p:nvPr/>
        </p:nvPicPr>
        <p:blipFill>
          <a:blip r:embed="rId3"/>
          <a:stretch>
            <a:fillRect/>
          </a:stretch>
        </p:blipFill>
        <p:spPr>
          <a:xfrm>
            <a:off x="9675812" y="140952"/>
            <a:ext cx="2286000" cy="19504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719438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A01C4-21ED-2D8E-0BAD-3E7EDA228AB4}"/>
              </a:ext>
            </a:extLst>
          </p:cNvPr>
          <p:cNvSpPr>
            <a:spLocks noGrp="1"/>
          </p:cNvSpPr>
          <p:nvPr>
            <p:ph type="title"/>
          </p:nvPr>
        </p:nvSpPr>
        <p:spPr>
          <a:xfrm>
            <a:off x="1026969" y="609601"/>
            <a:ext cx="10401443" cy="1143000"/>
          </a:xfrm>
        </p:spPr>
        <p:txBody>
          <a:bodyPr>
            <a:normAutofit fontScale="90000"/>
          </a:bodyPr>
          <a:lstStyle/>
          <a:p>
            <a:pPr algn="ctr"/>
            <a:r>
              <a:rPr lang="en-US" sz="4800">
                <a:solidFill>
                  <a:srgbClr val="0070C0"/>
                </a:solidFill>
                <a:latin typeface="Amasis MT Pro Black" panose="02040A04050005020304" pitchFamily="18" charset="0"/>
                <a:ea typeface="Calibri Light"/>
                <a:cs typeface="Calibri Light"/>
              </a:rPr>
              <a:t>District/ campus Expectation</a:t>
            </a:r>
            <a:endParaRPr lang="en-US" sz="4800">
              <a:solidFill>
                <a:srgbClr val="0070C0"/>
              </a:solidFill>
              <a:latin typeface="Amasis MT Pro Black" panose="02040A04050005020304" pitchFamily="18" charset="0"/>
            </a:endParaRPr>
          </a:p>
        </p:txBody>
      </p:sp>
      <p:sp>
        <p:nvSpPr>
          <p:cNvPr id="3" name="Content Placeholder 2">
            <a:extLst>
              <a:ext uri="{FF2B5EF4-FFF2-40B4-BE49-F238E27FC236}">
                <a16:creationId xmlns:a16="http://schemas.microsoft.com/office/drawing/2014/main" id="{FD0182D1-D83E-F5ED-7F6B-CC980B9F4FE6}"/>
              </a:ext>
            </a:extLst>
          </p:cNvPr>
          <p:cNvSpPr>
            <a:spLocks noGrp="1"/>
          </p:cNvSpPr>
          <p:nvPr>
            <p:ph idx="1"/>
          </p:nvPr>
        </p:nvSpPr>
        <p:spPr>
          <a:xfrm>
            <a:off x="798368" y="2362200"/>
            <a:ext cx="10401443" cy="3680464"/>
          </a:xfrm>
        </p:spPr>
        <p:txBody>
          <a:bodyPr>
            <a:normAutofit/>
          </a:bodyPr>
          <a:lstStyle/>
          <a:p>
            <a:pPr marL="0" indent="0" algn="ctr">
              <a:buNone/>
            </a:pPr>
            <a:r>
              <a:rPr lang="en-US" sz="3200">
                <a:ea typeface="+mn-lt"/>
                <a:cs typeface="+mn-lt"/>
              </a:rPr>
              <a:t>FOR STUDENTS TO MAKE PROGRESS</a:t>
            </a:r>
          </a:p>
          <a:p>
            <a:pPr marL="0" indent="0" algn="ctr">
              <a:buNone/>
            </a:pPr>
            <a:r>
              <a:rPr lang="en-US" sz="3200">
                <a:ea typeface="+mn-lt"/>
                <a:cs typeface="+mn-lt"/>
              </a:rPr>
              <a:t> IT IS RECOMMENDED THAT STUDENTS </a:t>
            </a:r>
          </a:p>
          <a:p>
            <a:pPr marL="0" indent="0" algn="ctr">
              <a:buNone/>
            </a:pPr>
            <a:r>
              <a:rPr lang="en-US" sz="3200">
                <a:highlight>
                  <a:srgbClr val="FFFF00"/>
                </a:highlight>
                <a:ea typeface="+mn-lt"/>
                <a:cs typeface="+mn-lt"/>
              </a:rPr>
              <a:t>COMPLETE 5 LESSONS PER WEEK. </a:t>
            </a:r>
            <a:endParaRPr lang="en-US" sz="3200">
              <a:highlight>
                <a:srgbClr val="FFFF00"/>
              </a:highlight>
            </a:endParaRPr>
          </a:p>
          <a:p>
            <a:pPr marL="227965" indent="-227965"/>
            <a:endParaRPr lang="en-US" sz="1600"/>
          </a:p>
        </p:txBody>
      </p:sp>
      <p:pic>
        <p:nvPicPr>
          <p:cNvPr id="4" name="Picture 2" descr="DreamBox Learning Math on the App Store">
            <a:extLst>
              <a:ext uri="{FF2B5EF4-FFF2-40B4-BE49-F238E27FC236}">
                <a16:creationId xmlns:a16="http://schemas.microsoft.com/office/drawing/2014/main" id="{9BEB4B76-DA4C-E0B8-51DD-BE07AD9DAE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667" t="16164" r="32000" b="16162"/>
          <a:stretch/>
        </p:blipFill>
        <p:spPr bwMode="auto">
          <a:xfrm>
            <a:off x="9980612" y="4806504"/>
            <a:ext cx="1900030" cy="19105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128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ED2BB-241F-10BA-569A-BEA3319AA477}"/>
              </a:ext>
            </a:extLst>
          </p:cNvPr>
          <p:cNvSpPr>
            <a:spLocks noGrp="1"/>
          </p:cNvSpPr>
          <p:nvPr>
            <p:ph type="title"/>
          </p:nvPr>
        </p:nvSpPr>
        <p:spPr>
          <a:xfrm>
            <a:off x="1141412" y="409248"/>
            <a:ext cx="10394174" cy="1158140"/>
          </a:xfrm>
        </p:spPr>
        <p:txBody>
          <a:bodyPr>
            <a:normAutofit fontScale="90000"/>
          </a:bodyPr>
          <a:lstStyle/>
          <a:p>
            <a:r>
              <a:rPr lang="en-US" sz="5400" u="sng" cap="all">
                <a:solidFill>
                  <a:srgbClr val="0070C0"/>
                </a:solidFill>
                <a:latin typeface="Amasis MT Pro Black" panose="02040A04050005020304" pitchFamily="18" charset="0"/>
                <a:ea typeface="+mj-lt"/>
                <a:cs typeface="+mj-lt"/>
              </a:rPr>
              <a:t>How To Access </a:t>
            </a:r>
            <a:r>
              <a:rPr lang="en-US" sz="5400" u="sng" cap="all" err="1">
                <a:solidFill>
                  <a:srgbClr val="0070C0"/>
                </a:solidFill>
                <a:latin typeface="Amasis MT Pro Black" panose="02040A04050005020304" pitchFamily="18" charset="0"/>
                <a:ea typeface="+mj-lt"/>
                <a:cs typeface="+mj-lt"/>
              </a:rPr>
              <a:t>Dreambox</a:t>
            </a:r>
            <a:endParaRPr lang="en-US" sz="5400" u="sng">
              <a:solidFill>
                <a:srgbClr val="0070C0"/>
              </a:solidFill>
              <a:latin typeface="Amasis MT Pro Black" panose="02040A04050005020304" pitchFamily="18" charset="0"/>
              <a:ea typeface="Calibri Light"/>
              <a:cs typeface="Calibri Light"/>
            </a:endParaRPr>
          </a:p>
        </p:txBody>
      </p:sp>
      <p:sp>
        <p:nvSpPr>
          <p:cNvPr id="3" name="Content Placeholder 2">
            <a:extLst>
              <a:ext uri="{FF2B5EF4-FFF2-40B4-BE49-F238E27FC236}">
                <a16:creationId xmlns:a16="http://schemas.microsoft.com/office/drawing/2014/main" id="{276F7346-20EB-BE13-C497-9DC8092648B3}"/>
              </a:ext>
            </a:extLst>
          </p:cNvPr>
          <p:cNvSpPr>
            <a:spLocks noGrp="1"/>
          </p:cNvSpPr>
          <p:nvPr>
            <p:ph sz="quarter" idx="13"/>
          </p:nvPr>
        </p:nvSpPr>
        <p:spPr>
          <a:xfrm>
            <a:off x="685622" y="1960373"/>
            <a:ext cx="5408790" cy="3311189"/>
          </a:xfrm>
        </p:spPr>
        <p:txBody>
          <a:bodyPr>
            <a:normAutofit/>
          </a:bodyPr>
          <a:lstStyle/>
          <a:p>
            <a:pPr marL="0" indent="0" algn="ctr">
              <a:lnSpc>
                <a:spcPct val="100000"/>
              </a:lnSpc>
              <a:spcBef>
                <a:spcPts val="0"/>
              </a:spcBef>
              <a:buNone/>
            </a:pPr>
            <a:r>
              <a:rPr lang="en-US" sz="2000">
                <a:solidFill>
                  <a:srgbClr val="B71E42"/>
                </a:solidFill>
                <a:latin typeface="Arial Rounded MT Bold" panose="020F0704030504030204" pitchFamily="34" charset="0"/>
                <a:ea typeface="+mn-lt"/>
                <a:cs typeface="+mn-lt"/>
              </a:rPr>
              <a:t>To access on a PC, </a:t>
            </a:r>
          </a:p>
          <a:p>
            <a:pPr marL="0" indent="0" algn="ctr">
              <a:lnSpc>
                <a:spcPct val="100000"/>
              </a:lnSpc>
              <a:spcBef>
                <a:spcPts val="0"/>
              </a:spcBef>
              <a:buNone/>
            </a:pPr>
            <a:r>
              <a:rPr lang="en-US" sz="2000">
                <a:solidFill>
                  <a:srgbClr val="B71E42"/>
                </a:solidFill>
                <a:latin typeface="Arial Rounded MT Bold" panose="020F0704030504030204" pitchFamily="34" charset="0"/>
                <a:ea typeface="+mn-lt"/>
                <a:cs typeface="+mn-lt"/>
              </a:rPr>
              <a:t>your student needs to log in to </a:t>
            </a:r>
            <a:r>
              <a:rPr lang="en-US" sz="2000" err="1">
                <a:solidFill>
                  <a:srgbClr val="B71E42"/>
                </a:solidFill>
                <a:latin typeface="Arial Rounded MT Bold" panose="020F0704030504030204" pitchFamily="34" charset="0"/>
                <a:ea typeface="+mn-lt"/>
                <a:cs typeface="+mn-lt"/>
              </a:rPr>
              <a:t>Classlink</a:t>
            </a:r>
            <a:r>
              <a:rPr lang="en-US" sz="2000">
                <a:solidFill>
                  <a:srgbClr val="B71E42"/>
                </a:solidFill>
                <a:latin typeface="Arial Rounded MT Bold" panose="020F0704030504030204" pitchFamily="34" charset="0"/>
                <a:ea typeface="+mn-lt"/>
                <a:cs typeface="+mn-lt"/>
              </a:rPr>
              <a:t> and click on the </a:t>
            </a:r>
            <a:r>
              <a:rPr lang="en-US" sz="2000" err="1">
                <a:solidFill>
                  <a:srgbClr val="B71E42"/>
                </a:solidFill>
                <a:latin typeface="Arial Rounded MT Bold" panose="020F0704030504030204" pitchFamily="34" charset="0"/>
                <a:ea typeface="+mn-lt"/>
                <a:cs typeface="+mn-lt"/>
              </a:rPr>
              <a:t>Dreambox</a:t>
            </a:r>
            <a:r>
              <a:rPr lang="en-US" sz="2000">
                <a:solidFill>
                  <a:srgbClr val="B71E42"/>
                </a:solidFill>
                <a:latin typeface="Arial Rounded MT Bold" panose="020F0704030504030204" pitchFamily="34" charset="0"/>
                <a:ea typeface="+mn-lt"/>
                <a:cs typeface="+mn-lt"/>
              </a:rPr>
              <a:t> icon. </a:t>
            </a:r>
          </a:p>
          <a:p>
            <a:pPr marL="227965" indent="-227965"/>
            <a:endParaRPr lang="en-US" sz="1750"/>
          </a:p>
        </p:txBody>
      </p:sp>
      <p:pic>
        <p:nvPicPr>
          <p:cNvPr id="5" name="Picture 5" descr="A picture containing logo&#10;&#10;Description automatically generated">
            <a:extLst>
              <a:ext uri="{FF2B5EF4-FFF2-40B4-BE49-F238E27FC236}">
                <a16:creationId xmlns:a16="http://schemas.microsoft.com/office/drawing/2014/main" id="{7BFC6621-1C23-FEC1-2DF1-720041644A83}"/>
              </a:ext>
            </a:extLst>
          </p:cNvPr>
          <p:cNvPicPr>
            <a:picLocks noGrp="1" noChangeAspect="1"/>
          </p:cNvPicPr>
          <p:nvPr>
            <p:ph sz="quarter" idx="14"/>
          </p:nvPr>
        </p:nvPicPr>
        <p:blipFill>
          <a:blip r:embed="rId2"/>
          <a:stretch>
            <a:fillRect/>
          </a:stretch>
        </p:blipFill>
        <p:spPr>
          <a:xfrm>
            <a:off x="2172457" y="3200400"/>
            <a:ext cx="2113717" cy="2299678"/>
          </a:xfrm>
          <a:prstGeom prst="rect">
            <a:avLst/>
          </a:prstGeom>
          <a:ln>
            <a:noFill/>
          </a:ln>
          <a:effectLst>
            <a:outerShdw blurRad="292100" dist="139700" dir="2700000" algn="tl" rotWithShape="0">
              <a:srgbClr val="333333">
                <a:alpha val="65000"/>
              </a:srgbClr>
            </a:outerShdw>
          </a:effectLst>
        </p:spPr>
      </p:pic>
      <p:sp>
        <p:nvSpPr>
          <p:cNvPr id="7" name="Content Placeholder 2">
            <a:extLst>
              <a:ext uri="{FF2B5EF4-FFF2-40B4-BE49-F238E27FC236}">
                <a16:creationId xmlns:a16="http://schemas.microsoft.com/office/drawing/2014/main" id="{E21C8653-AC46-8F32-2D27-879C11B61E6F}"/>
              </a:ext>
            </a:extLst>
          </p:cNvPr>
          <p:cNvSpPr txBox="1">
            <a:spLocks/>
          </p:cNvSpPr>
          <p:nvPr/>
        </p:nvSpPr>
        <p:spPr>
          <a:xfrm>
            <a:off x="5890434" y="1905000"/>
            <a:ext cx="5592131" cy="3311189"/>
          </a:xfrm>
          <a:prstGeom prst="rect">
            <a:avLst/>
          </a:prstGeom>
        </p:spPr>
        <p:txBody>
          <a:bodyPr vert="horz" lIns="91440" tIns="45720" rIns="91440" bIns="45720" rtlCol="0" anchor="t">
            <a:normAutofit/>
          </a:bodyPr>
          <a:lstStyle>
            <a:lvl1pPr marL="228531" indent="-228531" algn="l" defTabSz="914126" rtl="0" eaLnBrk="1" latinLnBrk="0" hangingPunct="1">
              <a:lnSpc>
                <a:spcPct val="120000"/>
              </a:lnSpc>
              <a:spcBef>
                <a:spcPts val="1000"/>
              </a:spcBef>
              <a:buClr>
                <a:schemeClr val="accent1"/>
              </a:buClr>
              <a:buSzPct val="110000"/>
              <a:buFont typeface="Wingdings" panose="05000000000000000000" pitchFamily="2" charset="2"/>
              <a:buChar char="§"/>
              <a:defRPr sz="1799" kern="1200">
                <a:solidFill>
                  <a:schemeClr val="tx1"/>
                </a:solidFill>
                <a:effectLst/>
                <a:latin typeface="+mn-lt"/>
                <a:ea typeface="+mn-ea"/>
                <a:cs typeface="+mn-cs"/>
              </a:defRPr>
            </a:lvl1pPr>
            <a:lvl2pPr marL="685594" indent="-228531" algn="l" defTabSz="914126"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2657" indent="-228531" algn="l" defTabSz="914126"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599720" indent="-228531" algn="l" defTabSz="914126"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6783" indent="-228531" algn="l" defTabSz="914126"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3846" indent="-228531" algn="l" defTabSz="914126"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0908" indent="-228531" algn="l" defTabSz="914126"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7971" indent="-228531" algn="l" defTabSz="914126"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5034" indent="-228531" algn="l" defTabSz="914126"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lgn="ctr">
              <a:lnSpc>
                <a:spcPct val="100000"/>
              </a:lnSpc>
              <a:spcBef>
                <a:spcPts val="0"/>
              </a:spcBef>
              <a:buNone/>
            </a:pPr>
            <a:r>
              <a:rPr lang="en-US" sz="1750">
                <a:solidFill>
                  <a:srgbClr val="B71E42"/>
                </a:solidFill>
                <a:latin typeface="Arial Rounded MT Bold" panose="020F0704030504030204" pitchFamily="34" charset="0"/>
                <a:ea typeface="+mn-lt"/>
                <a:cs typeface="+mn-lt"/>
              </a:rPr>
              <a:t>To access </a:t>
            </a:r>
            <a:r>
              <a:rPr lang="en-US" sz="1750" err="1">
                <a:solidFill>
                  <a:srgbClr val="B71E42"/>
                </a:solidFill>
                <a:latin typeface="Arial Rounded MT Bold" panose="020F0704030504030204" pitchFamily="34" charset="0"/>
                <a:ea typeface="+mn-lt"/>
                <a:cs typeface="+mn-lt"/>
              </a:rPr>
              <a:t>Dreambox</a:t>
            </a:r>
            <a:r>
              <a:rPr lang="en-US" sz="1750">
                <a:solidFill>
                  <a:srgbClr val="B71E42"/>
                </a:solidFill>
                <a:latin typeface="Arial Rounded MT Bold" panose="020F0704030504030204" pitchFamily="34" charset="0"/>
                <a:ea typeface="+mn-lt"/>
                <a:cs typeface="+mn-lt"/>
              </a:rPr>
              <a:t> on an iPad,</a:t>
            </a:r>
          </a:p>
          <a:p>
            <a:pPr marL="0" indent="0" algn="ctr">
              <a:lnSpc>
                <a:spcPct val="100000"/>
              </a:lnSpc>
              <a:spcBef>
                <a:spcPts val="0"/>
              </a:spcBef>
              <a:buNone/>
            </a:pPr>
            <a:r>
              <a:rPr lang="en-US" sz="1750">
                <a:solidFill>
                  <a:srgbClr val="B71E42"/>
                </a:solidFill>
                <a:latin typeface="Arial Rounded MT Bold" panose="020F0704030504030204" pitchFamily="34" charset="0"/>
                <a:ea typeface="+mn-lt"/>
                <a:cs typeface="+mn-lt"/>
              </a:rPr>
              <a:t> </a:t>
            </a:r>
            <a:r>
              <a:rPr lang="en-US" sz="1750">
                <a:solidFill>
                  <a:srgbClr val="B71E42"/>
                </a:solidFill>
                <a:highlight>
                  <a:srgbClr val="FFFF00"/>
                </a:highlight>
                <a:latin typeface="Arial Rounded MT Bold" panose="020F0704030504030204" pitchFamily="34" charset="0"/>
                <a:ea typeface="+mn-lt"/>
                <a:cs typeface="+mn-lt"/>
              </a:rPr>
              <a:t>download the </a:t>
            </a:r>
            <a:r>
              <a:rPr lang="en-US" sz="1750" err="1">
                <a:solidFill>
                  <a:srgbClr val="B71E42"/>
                </a:solidFill>
                <a:highlight>
                  <a:srgbClr val="FFFF00"/>
                </a:highlight>
                <a:latin typeface="Arial Rounded MT Bold" panose="020F0704030504030204" pitchFamily="34" charset="0"/>
                <a:ea typeface="+mn-lt"/>
                <a:cs typeface="+mn-lt"/>
              </a:rPr>
              <a:t>Classlink</a:t>
            </a:r>
            <a:r>
              <a:rPr lang="en-US" sz="1750">
                <a:solidFill>
                  <a:srgbClr val="B71E42"/>
                </a:solidFill>
                <a:highlight>
                  <a:srgbClr val="FFFF00"/>
                </a:highlight>
                <a:latin typeface="Arial Rounded MT Bold" panose="020F0704030504030204" pitchFamily="34" charset="0"/>
                <a:ea typeface="+mn-lt"/>
                <a:cs typeface="+mn-lt"/>
              </a:rPr>
              <a:t> app </a:t>
            </a:r>
            <a:r>
              <a:rPr lang="en-US" sz="1750" b="1">
                <a:solidFill>
                  <a:srgbClr val="B71E42"/>
                </a:solidFill>
                <a:highlight>
                  <a:srgbClr val="FFFF00"/>
                </a:highlight>
                <a:latin typeface="Arial Rounded MT Bold" panose="020F0704030504030204" pitchFamily="34" charset="0"/>
                <a:ea typeface="+mn-lt"/>
                <a:cs typeface="+mn-lt"/>
              </a:rPr>
              <a:t>and</a:t>
            </a:r>
            <a:r>
              <a:rPr lang="en-US" sz="1750">
                <a:solidFill>
                  <a:srgbClr val="B71E42"/>
                </a:solidFill>
                <a:highlight>
                  <a:srgbClr val="FFFF00"/>
                </a:highlight>
                <a:latin typeface="Arial Rounded MT Bold" panose="020F0704030504030204" pitchFamily="34" charset="0"/>
                <a:ea typeface="+mn-lt"/>
                <a:cs typeface="+mn-lt"/>
              </a:rPr>
              <a:t> the </a:t>
            </a:r>
            <a:r>
              <a:rPr lang="en-US" sz="1750" err="1">
                <a:solidFill>
                  <a:srgbClr val="B71E42"/>
                </a:solidFill>
                <a:highlight>
                  <a:srgbClr val="FFFF00"/>
                </a:highlight>
                <a:latin typeface="Arial Rounded MT Bold" panose="020F0704030504030204" pitchFamily="34" charset="0"/>
                <a:ea typeface="+mn-lt"/>
                <a:cs typeface="+mn-lt"/>
              </a:rPr>
              <a:t>Dreambox</a:t>
            </a:r>
            <a:r>
              <a:rPr lang="en-US" sz="1750">
                <a:solidFill>
                  <a:srgbClr val="B71E42"/>
                </a:solidFill>
                <a:highlight>
                  <a:srgbClr val="FFFF00"/>
                </a:highlight>
                <a:latin typeface="Arial Rounded MT Bold" panose="020F0704030504030204" pitchFamily="34" charset="0"/>
                <a:ea typeface="+mn-lt"/>
                <a:cs typeface="+mn-lt"/>
              </a:rPr>
              <a:t> app. </a:t>
            </a:r>
          </a:p>
          <a:p>
            <a:pPr marL="0" indent="0" algn="ctr">
              <a:lnSpc>
                <a:spcPct val="100000"/>
              </a:lnSpc>
              <a:spcBef>
                <a:spcPts val="0"/>
              </a:spcBef>
              <a:buNone/>
            </a:pPr>
            <a:r>
              <a:rPr lang="en-US" sz="1750">
                <a:solidFill>
                  <a:srgbClr val="B71E42"/>
                </a:solidFill>
                <a:latin typeface="Arial Rounded MT Bold" panose="020F0704030504030204" pitchFamily="34" charset="0"/>
                <a:ea typeface="+mn-lt"/>
                <a:cs typeface="+mn-lt"/>
              </a:rPr>
              <a:t>Login the </a:t>
            </a:r>
            <a:r>
              <a:rPr lang="en-US" sz="1750" err="1">
                <a:solidFill>
                  <a:srgbClr val="B71E42"/>
                </a:solidFill>
                <a:latin typeface="Arial Rounded MT Bold" panose="020F0704030504030204" pitchFamily="34" charset="0"/>
                <a:ea typeface="+mn-lt"/>
                <a:cs typeface="+mn-lt"/>
              </a:rPr>
              <a:t>Classlink</a:t>
            </a:r>
            <a:r>
              <a:rPr lang="en-US" sz="1750">
                <a:solidFill>
                  <a:srgbClr val="B71E42"/>
                </a:solidFill>
                <a:latin typeface="Arial Rounded MT Bold" panose="020F0704030504030204" pitchFamily="34" charset="0"/>
                <a:ea typeface="+mn-lt"/>
                <a:cs typeface="+mn-lt"/>
              </a:rPr>
              <a:t> app. Click on the </a:t>
            </a:r>
            <a:r>
              <a:rPr lang="en-US" sz="1750" err="1">
                <a:solidFill>
                  <a:srgbClr val="B71E42"/>
                </a:solidFill>
                <a:latin typeface="Arial Rounded MT Bold" panose="020F0704030504030204" pitchFamily="34" charset="0"/>
                <a:ea typeface="+mn-lt"/>
                <a:cs typeface="+mn-lt"/>
              </a:rPr>
              <a:t>Dreambox</a:t>
            </a:r>
            <a:r>
              <a:rPr lang="en-US" sz="1750">
                <a:solidFill>
                  <a:srgbClr val="B71E42"/>
                </a:solidFill>
                <a:latin typeface="Arial Rounded MT Bold" panose="020F0704030504030204" pitchFamily="34" charset="0"/>
                <a:ea typeface="+mn-lt"/>
                <a:cs typeface="+mn-lt"/>
              </a:rPr>
              <a:t> icon. </a:t>
            </a:r>
          </a:p>
          <a:p>
            <a:pPr marL="0" indent="0" algn="ctr">
              <a:lnSpc>
                <a:spcPct val="100000"/>
              </a:lnSpc>
              <a:spcBef>
                <a:spcPts val="0"/>
              </a:spcBef>
              <a:buNone/>
            </a:pPr>
            <a:r>
              <a:rPr lang="en-US" sz="1750">
                <a:solidFill>
                  <a:srgbClr val="B71E42"/>
                </a:solidFill>
                <a:latin typeface="Arial Rounded MT Bold" panose="020F0704030504030204" pitchFamily="34" charset="0"/>
                <a:ea typeface="+mn-lt"/>
                <a:cs typeface="+mn-lt"/>
              </a:rPr>
              <a:t>It will prompt you to launch the </a:t>
            </a:r>
            <a:r>
              <a:rPr lang="en-US" sz="1750" err="1">
                <a:solidFill>
                  <a:srgbClr val="B71E42"/>
                </a:solidFill>
                <a:latin typeface="Arial Rounded MT Bold" panose="020F0704030504030204" pitchFamily="34" charset="0"/>
                <a:ea typeface="+mn-lt"/>
                <a:cs typeface="+mn-lt"/>
              </a:rPr>
              <a:t>Dreambox</a:t>
            </a:r>
            <a:r>
              <a:rPr lang="en-US" sz="1750">
                <a:solidFill>
                  <a:srgbClr val="B71E42"/>
                </a:solidFill>
                <a:latin typeface="Arial Rounded MT Bold" panose="020F0704030504030204" pitchFamily="34" charset="0"/>
                <a:ea typeface="+mn-lt"/>
                <a:cs typeface="+mn-lt"/>
              </a:rPr>
              <a:t> app. The program will automatically open in the app.  </a:t>
            </a:r>
          </a:p>
          <a:p>
            <a:pPr marL="227965" indent="-227965">
              <a:lnSpc>
                <a:spcPct val="100000"/>
              </a:lnSpc>
              <a:spcBef>
                <a:spcPts val="0"/>
              </a:spcBef>
            </a:pPr>
            <a:endParaRPr lang="en-US" sz="1750">
              <a:solidFill>
                <a:srgbClr val="FF0000"/>
              </a:solidFill>
              <a:ea typeface="+mn-lt"/>
              <a:cs typeface="+mn-lt"/>
            </a:endParaRPr>
          </a:p>
          <a:p>
            <a:pPr marL="227965" indent="-227965"/>
            <a:endParaRPr lang="en-US" sz="1750"/>
          </a:p>
        </p:txBody>
      </p:sp>
      <p:pic>
        <p:nvPicPr>
          <p:cNvPr id="11" name="Picture 11" descr="Graphical user interface, application, icon&#10;&#10;Description automatically generated">
            <a:extLst>
              <a:ext uri="{FF2B5EF4-FFF2-40B4-BE49-F238E27FC236}">
                <a16:creationId xmlns:a16="http://schemas.microsoft.com/office/drawing/2014/main" id="{18E1B7AE-A548-F979-FFB2-32D0E3C85C3A}"/>
              </a:ext>
            </a:extLst>
          </p:cNvPr>
          <p:cNvPicPr>
            <a:picLocks noChangeAspect="1"/>
          </p:cNvPicPr>
          <p:nvPr/>
        </p:nvPicPr>
        <p:blipFill>
          <a:blip r:embed="rId3"/>
          <a:stretch>
            <a:fillRect/>
          </a:stretch>
        </p:blipFill>
        <p:spPr>
          <a:xfrm>
            <a:off x="6410964" y="3948425"/>
            <a:ext cx="1787737" cy="1820564"/>
          </a:xfrm>
          <a:prstGeom prst="rect">
            <a:avLst/>
          </a:prstGeom>
          <a:ln>
            <a:noFill/>
          </a:ln>
          <a:effectLst>
            <a:outerShdw blurRad="292100" dist="139700" dir="2700000" algn="tl" rotWithShape="0">
              <a:srgbClr val="333333">
                <a:alpha val="65000"/>
              </a:srgbClr>
            </a:outerShdw>
          </a:effectLst>
        </p:spPr>
      </p:pic>
      <p:pic>
        <p:nvPicPr>
          <p:cNvPr id="4" name="Picture 2" descr="DreamBox Learning Math on the App Store">
            <a:extLst>
              <a:ext uri="{FF2B5EF4-FFF2-40B4-BE49-F238E27FC236}">
                <a16:creationId xmlns:a16="http://schemas.microsoft.com/office/drawing/2014/main" id="{4F13B8BF-604B-CF7F-D1B4-6533A74831D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2667" t="16164" r="32000" b="16162"/>
          <a:stretch/>
        </p:blipFill>
        <p:spPr bwMode="auto">
          <a:xfrm>
            <a:off x="9218612" y="3903435"/>
            <a:ext cx="1900030" cy="19105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6711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90BA8-900C-F58A-133A-52A4BF84AD4F}"/>
              </a:ext>
            </a:extLst>
          </p:cNvPr>
          <p:cNvSpPr>
            <a:spLocks noGrp="1"/>
          </p:cNvSpPr>
          <p:nvPr>
            <p:ph type="title"/>
          </p:nvPr>
        </p:nvSpPr>
        <p:spPr>
          <a:xfrm>
            <a:off x="265112" y="1143000"/>
            <a:ext cx="4876800" cy="4171278"/>
          </a:xfrm>
        </p:spPr>
        <p:txBody>
          <a:bodyPr vert="horz" lIns="228600" tIns="228600" rIns="228600" bIns="228600" rtlCol="0" anchor="ctr">
            <a:normAutofit/>
          </a:bodyPr>
          <a:lstStyle/>
          <a:p>
            <a:pPr algn="ctr" defTabSz="914400"/>
            <a:r>
              <a:rPr lang="en-US" sz="4400">
                <a:solidFill>
                  <a:srgbClr val="0070C0"/>
                </a:solidFill>
                <a:latin typeface="Amasis MT Pro Black" panose="02040A04050005020304" pitchFamily="18" charset="0"/>
              </a:rPr>
              <a:t>WHAT INFORMATION IS AVAILABLE TO ME AS A PARENT?</a:t>
            </a:r>
          </a:p>
          <a:p>
            <a:pPr algn="r" defTabSz="914400"/>
            <a:endParaRPr lang="en-US" sz="4400">
              <a:solidFill>
                <a:schemeClr val="tx1"/>
              </a:solidFill>
            </a:endParaRPr>
          </a:p>
        </p:txBody>
      </p:sp>
      <p:sp>
        <p:nvSpPr>
          <p:cNvPr id="3" name="Content Placeholder 2">
            <a:extLst>
              <a:ext uri="{FF2B5EF4-FFF2-40B4-BE49-F238E27FC236}">
                <a16:creationId xmlns:a16="http://schemas.microsoft.com/office/drawing/2014/main" id="{FB6E6489-28FE-0D53-31E6-EAB273449682}"/>
              </a:ext>
            </a:extLst>
          </p:cNvPr>
          <p:cNvSpPr>
            <a:spLocks noGrp="1"/>
          </p:cNvSpPr>
          <p:nvPr>
            <p:ph idx="1"/>
          </p:nvPr>
        </p:nvSpPr>
        <p:spPr>
          <a:xfrm>
            <a:off x="5180012" y="609600"/>
            <a:ext cx="6294146" cy="4750398"/>
          </a:xfrm>
        </p:spPr>
        <p:txBody>
          <a:bodyPr vert="horz" lIns="91440" tIns="45720" rIns="91440" bIns="45720" rtlCol="0" anchor="ctr">
            <a:normAutofit/>
          </a:bodyPr>
          <a:lstStyle/>
          <a:p>
            <a:pPr marL="227965" indent="-228600" defTabSz="914400"/>
            <a:r>
              <a:rPr lang="en-US" b="1">
                <a:latin typeface="Arial Rounded MT Bold" panose="020F0704030504030204" pitchFamily="34" charset="0"/>
              </a:rPr>
              <a:t>Your Parent Dashboard allows you to see lessons/stories completed, tokens earned, a basic log of the time spent on </a:t>
            </a:r>
            <a:r>
              <a:rPr lang="en-US" b="1" err="1">
                <a:latin typeface="Arial Rounded MT Bold" panose="020F0704030504030204" pitchFamily="34" charset="0"/>
              </a:rPr>
              <a:t>DreamBox</a:t>
            </a:r>
            <a:r>
              <a:rPr lang="en-US" b="1">
                <a:latin typeface="Arial Rounded MT Bold" panose="020F0704030504030204" pitchFamily="34" charset="0"/>
              </a:rPr>
              <a:t>, a total time on task, and progress on curriculum categories. </a:t>
            </a:r>
            <a:br>
              <a:rPr lang="en-US" b="1">
                <a:latin typeface="Arial Rounded MT Bold" panose="020F0704030504030204" pitchFamily="34" charset="0"/>
              </a:rPr>
            </a:br>
            <a:endParaRPr lang="en-US" b="1">
              <a:latin typeface="Arial Rounded MT Bold" panose="020F0704030504030204" pitchFamily="34" charset="0"/>
            </a:endParaRPr>
          </a:p>
          <a:p>
            <a:pPr marL="227965" indent="-228600" defTabSz="914400"/>
            <a:r>
              <a:rPr lang="en-US" b="1">
                <a:latin typeface="Arial Rounded MT Bold" panose="020F0704030504030204" pitchFamily="34" charset="0"/>
              </a:rPr>
              <a:t>To create a Parent Dashboard have your student log-in to his/her </a:t>
            </a:r>
            <a:r>
              <a:rPr lang="en-US" b="1" err="1">
                <a:latin typeface="Arial Rounded MT Bold" panose="020F0704030504030204" pitchFamily="34" charset="0"/>
              </a:rPr>
              <a:t>DreamBox</a:t>
            </a:r>
            <a:r>
              <a:rPr lang="en-US" b="1">
                <a:latin typeface="Arial Rounded MT Bold" panose="020F0704030504030204" pitchFamily="34" charset="0"/>
              </a:rPr>
              <a:t> account. Then, click Setup Parent Access at the bottom of the screen. Then, go to </a:t>
            </a:r>
            <a:r>
              <a:rPr lang="en-US" b="1">
                <a:latin typeface="Arial Rounded MT Bold" panose="020F0704030504030204" pitchFamily="34" charset="0"/>
                <a:hlinkClick r:id="rId2"/>
              </a:rPr>
              <a:t>play.dreambox.com</a:t>
            </a:r>
            <a:r>
              <a:rPr lang="en-US" b="1">
                <a:latin typeface="Arial Rounded MT Bold" panose="020F0704030504030204" pitchFamily="34" charset="0"/>
              </a:rPr>
              <a:t> to see your </a:t>
            </a:r>
            <a:r>
              <a:rPr lang="en-US" b="1">
                <a:latin typeface="Arial Rounded MT Bold" panose="020F0704030504030204" pitchFamily="34" charset="0"/>
                <a:hlinkClick r:id="rId2"/>
              </a:rPr>
              <a:t>Parent Dashboard</a:t>
            </a:r>
            <a:r>
              <a:rPr lang="en-US" b="1">
                <a:latin typeface="Arial Rounded MT Bold" panose="020F0704030504030204" pitchFamily="34" charset="0"/>
              </a:rPr>
              <a:t>.</a:t>
            </a:r>
            <a:endParaRPr lang="en-US">
              <a:latin typeface="Arial Rounded MT Bold" panose="020F0704030504030204" pitchFamily="34" charset="0"/>
            </a:endParaRPr>
          </a:p>
          <a:p>
            <a:pPr marL="0" indent="-228600" defTabSz="914400"/>
            <a:endParaRPr lang="en-US"/>
          </a:p>
        </p:txBody>
      </p:sp>
      <p:pic>
        <p:nvPicPr>
          <p:cNvPr id="4" name="Picture 2" descr="DreamBox Learning Math on the App Store">
            <a:extLst>
              <a:ext uri="{FF2B5EF4-FFF2-40B4-BE49-F238E27FC236}">
                <a16:creationId xmlns:a16="http://schemas.microsoft.com/office/drawing/2014/main" id="{1E0D44E4-084F-22AE-75CC-B511D2BB6A5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667" t="16164" r="32000" b="16162"/>
          <a:stretch/>
        </p:blipFill>
        <p:spPr bwMode="auto">
          <a:xfrm>
            <a:off x="9980612" y="4806504"/>
            <a:ext cx="1900030" cy="19105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567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54" name="Rectangle 39">
            <a:extLst>
              <a:ext uri="{FF2B5EF4-FFF2-40B4-BE49-F238E27FC236}">
                <a16:creationId xmlns:a16="http://schemas.microsoft.com/office/drawing/2014/main" id="{2810100C-B2E3-4BD2-B42B-F78F0239C2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5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Connector 41">
            <a:extLst>
              <a:ext uri="{FF2B5EF4-FFF2-40B4-BE49-F238E27FC236}">
                <a16:creationId xmlns:a16="http://schemas.microsoft.com/office/drawing/2014/main" id="{ABDA076A-A426-4BA4-91D7-2194025E1E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51818" y="1847088"/>
            <a:ext cx="498378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9870E929-941C-4D97-9AF0-D0781D2E0682}"/>
              </a:ext>
            </a:extLst>
          </p:cNvPr>
          <p:cNvSpPr>
            <a:spLocks noGrp="1"/>
          </p:cNvSpPr>
          <p:nvPr>
            <p:ph type="title"/>
          </p:nvPr>
        </p:nvSpPr>
        <p:spPr>
          <a:xfrm>
            <a:off x="5751819" y="804520"/>
            <a:ext cx="4983781" cy="1049235"/>
          </a:xfrm>
        </p:spPr>
        <p:txBody>
          <a:bodyPr>
            <a:normAutofit/>
          </a:bodyPr>
          <a:lstStyle/>
          <a:p>
            <a:r>
              <a:rPr lang="en-US" sz="2500">
                <a:latin typeface="Amasis MT Pro Black" panose="02040A04050005020304" pitchFamily="18" charset="0"/>
              </a:rPr>
              <a:t>Meet the Instructional Leadership Team</a:t>
            </a:r>
          </a:p>
        </p:txBody>
      </p:sp>
      <p:sp>
        <p:nvSpPr>
          <p:cNvPr id="56" name="Rectangle 43">
            <a:extLst>
              <a:ext uri="{FF2B5EF4-FFF2-40B4-BE49-F238E27FC236}">
                <a16:creationId xmlns:a16="http://schemas.microsoft.com/office/drawing/2014/main" id="{06FE94E2-EB97-4BF3-ADFD-1D6ECE62B4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57" name="Group 45">
            <a:extLst>
              <a:ext uri="{FF2B5EF4-FFF2-40B4-BE49-F238E27FC236}">
                <a16:creationId xmlns:a16="http://schemas.microsoft.com/office/drawing/2014/main" id="{E19263DE-9849-4BA8-8990-4AFC76B95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073" y="482171"/>
            <a:ext cx="4640542" cy="5149101"/>
            <a:chOff x="7463259" y="583365"/>
            <a:chExt cx="4641750" cy="5181928"/>
          </a:xfrm>
        </p:grpSpPr>
        <p:sp>
          <p:nvSpPr>
            <p:cNvPr id="58" name="Rectangle 46">
              <a:extLst>
                <a:ext uri="{FF2B5EF4-FFF2-40B4-BE49-F238E27FC236}">
                  <a16:creationId xmlns:a16="http://schemas.microsoft.com/office/drawing/2014/main" id="{20925473-E783-403A-8BDE-D1EBDAEDA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64175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47">
              <a:extLst>
                <a:ext uri="{FF2B5EF4-FFF2-40B4-BE49-F238E27FC236}">
                  <a16:creationId xmlns:a16="http://schemas.microsoft.com/office/drawing/2014/main" id="{EABD99F7-1E3E-4B98-A113-A2DAA96D11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4001651"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4" descr="A group of women posing for a photo&#10;&#10;Description automatically generated">
            <a:extLst>
              <a:ext uri="{FF2B5EF4-FFF2-40B4-BE49-F238E27FC236}">
                <a16:creationId xmlns:a16="http://schemas.microsoft.com/office/drawing/2014/main" id="{E9078619-6E92-584E-249A-6575872A477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3732" b="-2"/>
          <a:stretch/>
        </p:blipFill>
        <p:spPr>
          <a:xfrm rot="5400000">
            <a:off x="1018438" y="1368798"/>
            <a:ext cx="3866172" cy="3361266"/>
          </a:xfrm>
          <a:prstGeom prst="rect">
            <a:avLst/>
          </a:prstGeom>
        </p:spPr>
      </p:pic>
      <p:sp>
        <p:nvSpPr>
          <p:cNvPr id="3" name="Content Placeholder 2">
            <a:extLst>
              <a:ext uri="{FF2B5EF4-FFF2-40B4-BE49-F238E27FC236}">
                <a16:creationId xmlns:a16="http://schemas.microsoft.com/office/drawing/2014/main" id="{E6B81C18-30D8-45E6-93E7-2C77E37B3EB3}"/>
              </a:ext>
            </a:extLst>
          </p:cNvPr>
          <p:cNvSpPr>
            <a:spLocks noGrp="1"/>
          </p:cNvSpPr>
          <p:nvPr>
            <p:ph idx="1"/>
          </p:nvPr>
        </p:nvSpPr>
        <p:spPr>
          <a:xfrm>
            <a:off x="5751818" y="2015732"/>
            <a:ext cx="4983782" cy="3450613"/>
          </a:xfrm>
        </p:spPr>
        <p:txBody>
          <a:bodyPr>
            <a:normAutofit/>
          </a:bodyPr>
          <a:lstStyle/>
          <a:p>
            <a:pPr>
              <a:buClr>
                <a:srgbClr val="F45F17"/>
              </a:buClr>
            </a:pPr>
            <a:r>
              <a:rPr lang="en-US"/>
              <a:t>Principal: Channon Almendarez</a:t>
            </a:r>
          </a:p>
          <a:p>
            <a:pPr>
              <a:buClr>
                <a:srgbClr val="F45F17"/>
              </a:buClr>
            </a:pPr>
            <a:r>
              <a:rPr lang="en-US"/>
              <a:t>Assistant Principal: Angela Peters</a:t>
            </a:r>
          </a:p>
          <a:p>
            <a:pPr>
              <a:buClr>
                <a:srgbClr val="F45F17"/>
              </a:buClr>
            </a:pPr>
            <a:r>
              <a:rPr lang="en-US"/>
              <a:t>Counselor: Suzanne Lowe</a:t>
            </a:r>
          </a:p>
          <a:p>
            <a:pPr>
              <a:buClr>
                <a:srgbClr val="F45F17"/>
              </a:buClr>
            </a:pPr>
            <a:r>
              <a:rPr lang="en-US"/>
              <a:t>Instructional Coach: Lisa Morrey</a:t>
            </a:r>
          </a:p>
          <a:p>
            <a:pPr>
              <a:buClr>
                <a:srgbClr val="F45F17"/>
              </a:buClr>
            </a:pPr>
            <a:r>
              <a:rPr lang="en-US"/>
              <a:t>EB Specialist: Yadi Salinas</a:t>
            </a:r>
          </a:p>
          <a:p>
            <a:pPr>
              <a:buClr>
                <a:srgbClr val="F45F17"/>
              </a:buClr>
            </a:pPr>
            <a:r>
              <a:rPr lang="en-US"/>
              <a:t>Reading Interventionist: Leslie Norra</a:t>
            </a:r>
          </a:p>
          <a:p>
            <a:pPr>
              <a:buClr>
                <a:srgbClr val="F45F17"/>
              </a:buClr>
            </a:pPr>
            <a:r>
              <a:rPr lang="en-US"/>
              <a:t>Librarian: Joanne </a:t>
            </a:r>
            <a:r>
              <a:rPr lang="en-US" err="1"/>
              <a:t>Bromonsky</a:t>
            </a:r>
            <a:endParaRPr lang="en-US"/>
          </a:p>
          <a:p>
            <a:pPr>
              <a:buClr>
                <a:srgbClr val="F45F17"/>
              </a:buClr>
            </a:pPr>
            <a:endParaRPr lang="en-US"/>
          </a:p>
          <a:p>
            <a:pPr>
              <a:buClr>
                <a:srgbClr val="F45F17"/>
              </a:buClr>
            </a:pPr>
            <a:endParaRPr lang="en-US"/>
          </a:p>
        </p:txBody>
      </p:sp>
      <p:pic>
        <p:nvPicPr>
          <p:cNvPr id="60" name="Picture 49">
            <a:extLst>
              <a:ext uri="{FF2B5EF4-FFF2-40B4-BE49-F238E27FC236}">
                <a16:creationId xmlns:a16="http://schemas.microsoft.com/office/drawing/2014/main" id="{463556DA-E50F-49FC-B9C5-16746A9372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cxnSp>
        <p:nvCxnSpPr>
          <p:cNvPr id="61" name="Straight Connector 51">
            <a:extLst>
              <a:ext uri="{FF2B5EF4-FFF2-40B4-BE49-F238E27FC236}">
                <a16:creationId xmlns:a16="http://schemas.microsoft.com/office/drawing/2014/main" id="{C2D4E8CC-A5F3-49D3-A830-647340CFFD8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5570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892AA-D53F-F47D-8165-63123250765E}"/>
              </a:ext>
            </a:extLst>
          </p:cNvPr>
          <p:cNvSpPr>
            <a:spLocks noGrp="1"/>
          </p:cNvSpPr>
          <p:nvPr>
            <p:ph type="title"/>
          </p:nvPr>
        </p:nvSpPr>
        <p:spPr/>
        <p:txBody>
          <a:bodyPr>
            <a:normAutofit/>
          </a:bodyPr>
          <a:lstStyle/>
          <a:p>
            <a:pPr algn="ctr"/>
            <a:r>
              <a:rPr lang="en-US" sz="6600" cap="all">
                <a:solidFill>
                  <a:srgbClr val="0070C0"/>
                </a:solidFill>
                <a:latin typeface="Amasis MT Pro Black" panose="02040A04050005020304" pitchFamily="18" charset="0"/>
                <a:ea typeface="+mj-lt"/>
                <a:cs typeface="+mj-lt"/>
              </a:rPr>
              <a:t>TIPS FOR PARENTS</a:t>
            </a:r>
            <a:endParaRPr lang="en-US" sz="6600">
              <a:solidFill>
                <a:srgbClr val="0070C0"/>
              </a:solidFill>
              <a:latin typeface="Amasis MT Pro Black" panose="02040A04050005020304" pitchFamily="18" charset="0"/>
              <a:ea typeface="+mj-lt"/>
              <a:cs typeface="+mj-lt"/>
            </a:endParaRPr>
          </a:p>
          <a:p>
            <a:endParaRPr lang="en-US" sz="3950">
              <a:ea typeface="Calibri Light"/>
              <a:cs typeface="Calibri Light"/>
            </a:endParaRPr>
          </a:p>
        </p:txBody>
      </p:sp>
      <p:sp>
        <p:nvSpPr>
          <p:cNvPr id="4" name="Content Placeholder 3">
            <a:extLst>
              <a:ext uri="{FF2B5EF4-FFF2-40B4-BE49-F238E27FC236}">
                <a16:creationId xmlns:a16="http://schemas.microsoft.com/office/drawing/2014/main" id="{64AE2C79-FAF1-B282-8EF2-C47380288B16}"/>
              </a:ext>
            </a:extLst>
          </p:cNvPr>
          <p:cNvSpPr>
            <a:spLocks noGrp="1"/>
          </p:cNvSpPr>
          <p:nvPr>
            <p:ph sz="half" idx="2"/>
          </p:nvPr>
        </p:nvSpPr>
        <p:spPr>
          <a:xfrm>
            <a:off x="379412" y="2658089"/>
            <a:ext cx="5029200" cy="2644457"/>
          </a:xfrm>
        </p:spPr>
        <p:txBody>
          <a:bodyPr vert="horz" lIns="91440" tIns="45720" rIns="91440" bIns="45720" rtlCol="0" anchor="t">
            <a:normAutofit/>
          </a:bodyPr>
          <a:lstStyle/>
          <a:p>
            <a:pPr marL="342900" indent="-342900">
              <a:lnSpc>
                <a:spcPts val="2800"/>
              </a:lnSpc>
            </a:pPr>
            <a:r>
              <a:rPr lang="en-US" sz="1750" b="1">
                <a:latin typeface="Century Gothic"/>
              </a:rPr>
              <a:t>Encourage students to FINISH a full lesson.</a:t>
            </a:r>
            <a:r>
              <a:rPr lang="en-US" sz="1750">
                <a:latin typeface="Century Gothic"/>
              </a:rPr>
              <a:t> </a:t>
            </a:r>
            <a:endParaRPr lang="en-US" sz="1750">
              <a:ea typeface="+mn-lt"/>
              <a:cs typeface="+mn-lt"/>
            </a:endParaRPr>
          </a:p>
          <a:p>
            <a:pPr marL="342900" indent="-342900">
              <a:lnSpc>
                <a:spcPts val="2800"/>
              </a:lnSpc>
            </a:pPr>
            <a:r>
              <a:rPr lang="en-US" sz="1750" b="1">
                <a:latin typeface="Century Gothic"/>
              </a:rPr>
              <a:t>Encourage them to use the </a:t>
            </a:r>
            <a:br>
              <a:rPr lang="en-US" sz="1750" b="1">
                <a:latin typeface="Century Gothic"/>
              </a:rPr>
            </a:br>
            <a:r>
              <a:rPr lang="en-US" sz="1750" b="1">
                <a:latin typeface="Century Gothic"/>
              </a:rPr>
              <a:t>“Help”  (K-8) and  </a:t>
            </a:r>
            <a:endParaRPr lang="en-US" sz="1750">
              <a:ea typeface="+mn-lt"/>
              <a:cs typeface="+mn-lt"/>
            </a:endParaRPr>
          </a:p>
          <a:p>
            <a:pPr marL="342900" indent="-342900">
              <a:lnSpc>
                <a:spcPts val="2800"/>
              </a:lnSpc>
            </a:pPr>
            <a:r>
              <a:rPr lang="en-US" sz="1750" b="1">
                <a:latin typeface="Century Gothic"/>
              </a:rPr>
              <a:t>Use only the program. </a:t>
            </a:r>
            <a:br>
              <a:rPr lang="en-US" sz="1750" b="1">
                <a:latin typeface="Century Gothic"/>
              </a:rPr>
            </a:br>
            <a:r>
              <a:rPr lang="en-US" sz="1750" u="sng">
                <a:latin typeface="Century Gothic"/>
              </a:rPr>
              <a:t>No pencil, paper, or calculator</a:t>
            </a:r>
            <a:endParaRPr lang="en-US" sz="1750">
              <a:ea typeface="+mn-lt"/>
              <a:cs typeface="+mn-lt"/>
            </a:endParaRPr>
          </a:p>
          <a:p>
            <a:pPr marL="227965" indent="-227965"/>
            <a:endParaRPr lang="en-US" sz="1750"/>
          </a:p>
        </p:txBody>
      </p:sp>
      <p:sp>
        <p:nvSpPr>
          <p:cNvPr id="6" name="Content Placeholder 5">
            <a:extLst>
              <a:ext uri="{FF2B5EF4-FFF2-40B4-BE49-F238E27FC236}">
                <a16:creationId xmlns:a16="http://schemas.microsoft.com/office/drawing/2014/main" id="{0A1B6374-105E-C414-0BD9-91C5753329F7}"/>
              </a:ext>
            </a:extLst>
          </p:cNvPr>
          <p:cNvSpPr>
            <a:spLocks noGrp="1"/>
          </p:cNvSpPr>
          <p:nvPr>
            <p:ph sz="quarter" idx="4"/>
          </p:nvPr>
        </p:nvSpPr>
        <p:spPr>
          <a:xfrm>
            <a:off x="5408612" y="2658089"/>
            <a:ext cx="6263956" cy="1704060"/>
          </a:xfrm>
        </p:spPr>
        <p:txBody>
          <a:bodyPr vert="horz" lIns="91440" tIns="45720" rIns="91440" bIns="45720" rtlCol="0" anchor="t">
            <a:normAutofit/>
          </a:bodyPr>
          <a:lstStyle/>
          <a:p>
            <a:pPr marL="342900" indent="-342900">
              <a:lnSpc>
                <a:spcPts val="2800"/>
              </a:lnSpc>
            </a:pPr>
            <a:r>
              <a:rPr lang="de" sz="1750" b="1">
                <a:latin typeface="Century Gothic"/>
              </a:rPr>
              <a:t>Don</a:t>
            </a:r>
            <a:r>
              <a:rPr lang="en-US" sz="1750" b="1">
                <a:latin typeface="Century Gothic"/>
              </a:rPr>
              <a:t>’t help students answer problems. </a:t>
            </a:r>
            <a:endParaRPr lang="en-US" sz="1750">
              <a:ea typeface="+mn-lt"/>
              <a:cs typeface="+mn-lt"/>
            </a:endParaRPr>
          </a:p>
          <a:p>
            <a:pPr marL="342900" indent="-342900">
              <a:lnSpc>
                <a:spcPts val="2800"/>
              </a:lnSpc>
            </a:pPr>
            <a:r>
              <a:rPr lang="en-US" sz="1750" b="1">
                <a:latin typeface="Century Gothic"/>
              </a:rPr>
              <a:t>Encourage a growth mindset. It is okay for students to make mistakes and try their own ideas! </a:t>
            </a:r>
            <a:endParaRPr lang="en-US" sz="1750">
              <a:ea typeface="+mn-lt"/>
              <a:cs typeface="+mn-lt"/>
            </a:endParaRPr>
          </a:p>
          <a:p>
            <a:pPr marL="227965" indent="-227965"/>
            <a:endParaRPr lang="en-US" sz="1750"/>
          </a:p>
        </p:txBody>
      </p:sp>
      <p:pic>
        <p:nvPicPr>
          <p:cNvPr id="3" name="Picture 2" descr="DreamBox Learning Math on the App Store">
            <a:extLst>
              <a:ext uri="{FF2B5EF4-FFF2-40B4-BE49-F238E27FC236}">
                <a16:creationId xmlns:a16="http://schemas.microsoft.com/office/drawing/2014/main" id="{4B346E12-184B-A364-E596-3601644860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667" t="16164" r="32000" b="16162"/>
          <a:stretch/>
        </p:blipFill>
        <p:spPr bwMode="auto">
          <a:xfrm>
            <a:off x="9980612" y="4806504"/>
            <a:ext cx="1900030" cy="19105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3000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069" name="Rectangle 2054">
            <a:extLst>
              <a:ext uri="{FF2B5EF4-FFF2-40B4-BE49-F238E27FC236}">
                <a16:creationId xmlns:a16="http://schemas.microsoft.com/office/drawing/2014/main" id="{2810100C-B2E3-4BD2-B42B-F78F0239C2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5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70" name="Straight Connector 2056">
            <a:extLst>
              <a:ext uri="{FF2B5EF4-FFF2-40B4-BE49-F238E27FC236}">
                <a16:creationId xmlns:a16="http://schemas.microsoft.com/office/drawing/2014/main" id="{ABDA076A-A426-4BA4-91D7-2194025E1E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51818" y="1847088"/>
            <a:ext cx="498378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DD505784-F64F-DB70-028E-9773FEC2C635}"/>
              </a:ext>
            </a:extLst>
          </p:cNvPr>
          <p:cNvSpPr>
            <a:spLocks noGrp="1"/>
          </p:cNvSpPr>
          <p:nvPr>
            <p:ph type="title"/>
          </p:nvPr>
        </p:nvSpPr>
        <p:spPr>
          <a:xfrm>
            <a:off x="5751819" y="804520"/>
            <a:ext cx="4983781" cy="1049235"/>
          </a:xfrm>
        </p:spPr>
        <p:txBody>
          <a:bodyPr>
            <a:normAutofit/>
          </a:bodyPr>
          <a:lstStyle/>
          <a:p>
            <a:r>
              <a:rPr lang="en-US"/>
              <a:t>Birthday Treats</a:t>
            </a:r>
          </a:p>
        </p:txBody>
      </p:sp>
      <p:sp>
        <p:nvSpPr>
          <p:cNvPr id="2071" name="Rectangle 2058">
            <a:extLst>
              <a:ext uri="{FF2B5EF4-FFF2-40B4-BE49-F238E27FC236}">
                <a16:creationId xmlns:a16="http://schemas.microsoft.com/office/drawing/2014/main" id="{06FE94E2-EB97-4BF3-ADFD-1D6ECE62B4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2072" name="Group 2060">
            <a:extLst>
              <a:ext uri="{FF2B5EF4-FFF2-40B4-BE49-F238E27FC236}">
                <a16:creationId xmlns:a16="http://schemas.microsoft.com/office/drawing/2014/main" id="{E19263DE-9849-4BA8-8990-4AFC76B95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073" y="482171"/>
            <a:ext cx="4640542" cy="5149101"/>
            <a:chOff x="7463259" y="583365"/>
            <a:chExt cx="4641750" cy="5181928"/>
          </a:xfrm>
        </p:grpSpPr>
        <p:sp>
          <p:nvSpPr>
            <p:cNvPr id="2073" name="Rectangle 2061">
              <a:extLst>
                <a:ext uri="{FF2B5EF4-FFF2-40B4-BE49-F238E27FC236}">
                  <a16:creationId xmlns:a16="http://schemas.microsoft.com/office/drawing/2014/main" id="{20925473-E783-403A-8BDE-D1EBDAEDA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64175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4" name="Rectangle 2062">
              <a:extLst>
                <a:ext uri="{FF2B5EF4-FFF2-40B4-BE49-F238E27FC236}">
                  <a16:creationId xmlns:a16="http://schemas.microsoft.com/office/drawing/2014/main" id="{EABD99F7-1E3E-4B98-A113-A2DAA96D11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4001651"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050" name="Picture 2" descr="Pin on Baked Goods">
            <a:extLst>
              <a:ext uri="{FF2B5EF4-FFF2-40B4-BE49-F238E27FC236}">
                <a16:creationId xmlns:a16="http://schemas.microsoft.com/office/drawing/2014/main" id="{62EA2F2D-B574-417F-682D-6A99784B72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11" r="8749"/>
          <a:stretch/>
        </p:blipFill>
        <p:spPr bwMode="auto">
          <a:xfrm>
            <a:off x="1270891" y="1116345"/>
            <a:ext cx="3361266" cy="386617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DA487B2-DED2-8D9F-5932-C0CDC112EFD2}"/>
              </a:ext>
            </a:extLst>
          </p:cNvPr>
          <p:cNvSpPr>
            <a:spLocks noGrp="1"/>
          </p:cNvSpPr>
          <p:nvPr>
            <p:ph idx="1"/>
          </p:nvPr>
        </p:nvSpPr>
        <p:spPr>
          <a:xfrm>
            <a:off x="5751818" y="2015732"/>
            <a:ext cx="4983782" cy="3450613"/>
          </a:xfrm>
        </p:spPr>
        <p:txBody>
          <a:bodyPr>
            <a:normAutofit/>
          </a:bodyPr>
          <a:lstStyle/>
          <a:p>
            <a:pPr fontAlgn="base">
              <a:lnSpc>
                <a:spcPct val="110000"/>
              </a:lnSpc>
            </a:pPr>
            <a:r>
              <a:rPr lang="en-US" sz="1400" b="0" i="0">
                <a:effectLst/>
                <a:latin typeface="Georgia" panose="02040502050405020303" pitchFamily="18" charset="0"/>
              </a:rPr>
              <a:t>Birthday treat guidelines are in the 2023-2024 Elementary Student Handbook on page 24: </a:t>
            </a:r>
            <a:r>
              <a:rPr lang="en-US" sz="1400" b="1" i="0">
                <a:effectLst/>
                <a:latin typeface="Georgia" panose="02040502050405020303" pitchFamily="18" charset="0"/>
              </a:rPr>
              <a:t>Because of the time constraints, the treat is limited to one item per classmate, and it must be store purchased, single serve item (i.e. cupcake, cookie, etc.) so that it can be served, eaten, and cleaned up within a reasonable time. </a:t>
            </a:r>
            <a:endParaRPr lang="en-US" sz="1400" b="0" i="0">
              <a:effectLst/>
              <a:latin typeface="Segoe UI" panose="020B0502040204020203" pitchFamily="34" charset="0"/>
            </a:endParaRPr>
          </a:p>
          <a:p>
            <a:pPr fontAlgn="base">
              <a:lnSpc>
                <a:spcPct val="110000"/>
              </a:lnSpc>
            </a:pPr>
            <a:br>
              <a:rPr lang="en-US" sz="1400" b="1" i="0">
                <a:effectLst/>
                <a:latin typeface="inherit"/>
              </a:rPr>
            </a:br>
            <a:r>
              <a:rPr lang="en-US" sz="1400" b="0" i="0">
                <a:effectLst/>
                <a:latin typeface="Georgia" panose="02040502050405020303" pitchFamily="18" charset="0"/>
              </a:rPr>
              <a:t> The 2023-2024 Elementary Student Handbook states that gifts, balloons, treat bags, and flowers are prohibited at school. Invitations to individual parties may not be distributed at school. Thank you for your understanding! </a:t>
            </a:r>
            <a:r>
              <a:rPr lang="en-US" sz="1400" b="0" i="0">
                <a:effectLst/>
                <a:latin typeface="Georgia" panose="02040502050405020303" pitchFamily="18" charset="0"/>
                <a:sym typeface="Wingdings" panose="05000000000000000000" pitchFamily="2" charset="2"/>
              </a:rPr>
              <a:t></a:t>
            </a:r>
            <a:endParaRPr lang="en-US" sz="1400" b="0" i="0">
              <a:effectLst/>
              <a:latin typeface="Segoe UI" panose="020B0502040204020203" pitchFamily="34" charset="0"/>
            </a:endParaRPr>
          </a:p>
          <a:p>
            <a:pPr>
              <a:lnSpc>
                <a:spcPct val="110000"/>
              </a:lnSpc>
            </a:pPr>
            <a:endParaRPr lang="en-US" sz="1400"/>
          </a:p>
        </p:txBody>
      </p:sp>
      <p:pic>
        <p:nvPicPr>
          <p:cNvPr id="2075" name="Picture 2064">
            <a:extLst>
              <a:ext uri="{FF2B5EF4-FFF2-40B4-BE49-F238E27FC236}">
                <a16:creationId xmlns:a16="http://schemas.microsoft.com/office/drawing/2014/main" id="{463556DA-E50F-49FC-B9C5-16746A9372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cxnSp>
        <p:nvCxnSpPr>
          <p:cNvPr id="2076" name="Straight Connector 2066">
            <a:extLst>
              <a:ext uri="{FF2B5EF4-FFF2-40B4-BE49-F238E27FC236}">
                <a16:creationId xmlns:a16="http://schemas.microsoft.com/office/drawing/2014/main" id="{C2D4E8CC-A5F3-49D3-A830-647340CFFD8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73849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6EED5-532D-48CA-8616-2E1831FE3D4E}"/>
              </a:ext>
            </a:extLst>
          </p:cNvPr>
          <p:cNvSpPr>
            <a:spLocks noGrp="1"/>
          </p:cNvSpPr>
          <p:nvPr>
            <p:ph type="title"/>
          </p:nvPr>
        </p:nvSpPr>
        <p:spPr>
          <a:xfrm>
            <a:off x="1370012" y="571500"/>
            <a:ext cx="9709783" cy="1266265"/>
          </a:xfrm>
        </p:spPr>
        <p:txBody>
          <a:bodyPr vert="horz" lIns="91440" tIns="45720" rIns="91440" bIns="45720" rtlCol="0" anchor="ctr">
            <a:normAutofit/>
          </a:bodyPr>
          <a:lstStyle/>
          <a:p>
            <a:pPr defTabSz="914400"/>
            <a:r>
              <a:rPr lang="en-US" sz="5400">
                <a:solidFill>
                  <a:srgbClr val="0070C0"/>
                </a:solidFill>
                <a:latin typeface="Amasis MT Pro Black" panose="02040A04050005020304" pitchFamily="18" charset="0"/>
              </a:rPr>
              <a:t>Classroom Snack</a:t>
            </a:r>
          </a:p>
        </p:txBody>
      </p:sp>
      <p:pic>
        <p:nvPicPr>
          <p:cNvPr id="5122" name="Picture 2" descr="Junk Food Snack Donuts Clip Art - Snack Clipart, HD Png Download - kindpng">
            <a:extLst>
              <a:ext uri="{FF2B5EF4-FFF2-40B4-BE49-F238E27FC236}">
                <a16:creationId xmlns:a16="http://schemas.microsoft.com/office/drawing/2014/main" id="{C6EBB244-5F9A-410D-9FD4-9EFF92F0F62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3212" y="2133600"/>
            <a:ext cx="5098536" cy="40103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DD9E583-94BD-4DCA-8A65-DDDF0BA0B384}"/>
              </a:ext>
            </a:extLst>
          </p:cNvPr>
          <p:cNvSpPr txBox="1"/>
          <p:nvPr/>
        </p:nvSpPr>
        <p:spPr>
          <a:xfrm>
            <a:off x="5561012" y="1961865"/>
            <a:ext cx="6172200" cy="4010310"/>
          </a:xfrm>
          <a:prstGeom prst="rect">
            <a:avLst/>
          </a:prstGeom>
        </p:spPr>
        <p:txBody>
          <a:bodyPr vert="horz" lIns="91440" tIns="45720" rIns="91440" bIns="45720" rtlCol="0" anchor="t">
            <a:normAutofit fontScale="92500" lnSpcReduction="20000"/>
          </a:bodyPr>
          <a:lstStyle/>
          <a:p>
            <a:pPr marL="342900" indent="-228600" defTabSz="914400">
              <a:lnSpc>
                <a:spcPct val="120000"/>
              </a:lnSpc>
              <a:buClr>
                <a:schemeClr val="accent1"/>
              </a:buClr>
              <a:buSzPct val="160000"/>
              <a:buFont typeface="Arial" panose="020B0604020202020204" pitchFamily="34" charset="0"/>
              <a:buChar char="•"/>
            </a:pPr>
            <a:r>
              <a:rPr lang="en-US" cap="all">
                <a:latin typeface="Arial Rounded MT Bold" panose="020F0704030504030204" pitchFamily="34" charset="0"/>
              </a:rPr>
              <a:t>Bring healthy snacks that are </a:t>
            </a:r>
            <a:r>
              <a:rPr lang="en-US" b="1" u="sng" cap="all">
                <a:latin typeface="Arial Rounded MT Bold" panose="020F0704030504030204" pitchFamily="34" charset="0"/>
              </a:rPr>
              <a:t>NOT</a:t>
            </a:r>
            <a:r>
              <a:rPr lang="en-US" cap="all">
                <a:latin typeface="Arial Rounded MT Bold" panose="020F0704030504030204" pitchFamily="34" charset="0"/>
              </a:rPr>
              <a:t> messy </a:t>
            </a:r>
          </a:p>
          <a:p>
            <a:pPr marL="800100" lvl="1" indent="-228600" defTabSz="914400">
              <a:lnSpc>
                <a:spcPct val="120000"/>
              </a:lnSpc>
              <a:buClr>
                <a:schemeClr val="accent1"/>
              </a:buClr>
              <a:buSzPct val="160000"/>
              <a:buFont typeface="Arial" panose="020B0604020202020204" pitchFamily="34" charset="0"/>
              <a:buChar char="•"/>
            </a:pPr>
            <a:r>
              <a:rPr lang="en-US" cap="all">
                <a:latin typeface="Arial Rounded MT Bold" panose="020F0704030504030204" pitchFamily="34" charset="0"/>
              </a:rPr>
              <a:t>No liquid items and things that will not stain their fingers and papers.</a:t>
            </a:r>
          </a:p>
          <a:p>
            <a:pPr marL="800100" lvl="1" indent="-228600" defTabSz="914400">
              <a:lnSpc>
                <a:spcPct val="120000"/>
              </a:lnSpc>
              <a:buClr>
                <a:schemeClr val="accent1"/>
              </a:buClr>
              <a:buSzPct val="160000"/>
              <a:buFont typeface="Arial" panose="020B0604020202020204" pitchFamily="34" charset="0"/>
              <a:buChar char="•"/>
            </a:pPr>
            <a:endParaRPr lang="en-US" cap="all">
              <a:latin typeface="Arial Rounded MT Bold" panose="020F0704030504030204" pitchFamily="34" charset="0"/>
            </a:endParaRPr>
          </a:p>
          <a:p>
            <a:pPr marL="800100" lvl="1" indent="-228600" defTabSz="914400">
              <a:lnSpc>
                <a:spcPct val="120000"/>
              </a:lnSpc>
              <a:buClr>
                <a:schemeClr val="accent1"/>
              </a:buClr>
              <a:buSzPct val="160000"/>
              <a:buFont typeface="Arial" panose="020B0604020202020204" pitchFamily="34" charset="0"/>
              <a:buChar char="•"/>
            </a:pPr>
            <a:r>
              <a:rPr lang="en-US" cap="all">
                <a:latin typeface="Arial Rounded MT Bold" panose="020F0704030504030204" pitchFamily="34" charset="0"/>
              </a:rPr>
              <a:t>Please Do not send drinkable snacks or juices.  </a:t>
            </a:r>
          </a:p>
          <a:p>
            <a:pPr marL="800100" lvl="1" indent="-228600" defTabSz="914400">
              <a:lnSpc>
                <a:spcPct val="120000"/>
              </a:lnSpc>
              <a:buClr>
                <a:schemeClr val="accent1"/>
              </a:buClr>
              <a:buSzPct val="160000"/>
              <a:buFont typeface="Arial" panose="020B0604020202020204" pitchFamily="34" charset="0"/>
              <a:buChar char="•"/>
            </a:pPr>
            <a:endParaRPr lang="en-US" cap="all">
              <a:highlight>
                <a:srgbClr val="FFFF00"/>
              </a:highlight>
              <a:latin typeface="Arial Rounded MT Bold" panose="020F0704030504030204" pitchFamily="34" charset="0"/>
            </a:endParaRPr>
          </a:p>
          <a:p>
            <a:pPr marL="114300" algn="ctr" defTabSz="914400">
              <a:lnSpc>
                <a:spcPct val="120000"/>
              </a:lnSpc>
              <a:buClr>
                <a:schemeClr val="accent1"/>
              </a:buClr>
              <a:buSzPct val="160000"/>
            </a:pPr>
            <a:r>
              <a:rPr lang="en-US" cap="all">
                <a:highlight>
                  <a:srgbClr val="FFFF00"/>
                </a:highlight>
                <a:latin typeface="Arial Rounded MT Bold" panose="020F0704030504030204" pitchFamily="34" charset="0"/>
              </a:rPr>
              <a:t>The only liquid allowed in class is water</a:t>
            </a:r>
            <a:r>
              <a:rPr lang="en-US" cap="all">
                <a:latin typeface="Arial Rounded MT Bold" panose="020F0704030504030204" pitchFamily="34" charset="0"/>
              </a:rPr>
              <a:t>.</a:t>
            </a:r>
          </a:p>
          <a:p>
            <a:pPr marL="228600" lvl="1" defTabSz="914400">
              <a:lnSpc>
                <a:spcPct val="120000"/>
              </a:lnSpc>
              <a:buClr>
                <a:schemeClr val="accent1"/>
              </a:buClr>
              <a:buSzPct val="160000"/>
            </a:pPr>
            <a:r>
              <a:rPr lang="en-US" cap="all">
                <a:latin typeface="Arial Rounded MT Bold" panose="020F0704030504030204" pitchFamily="34" charset="0"/>
              </a:rPr>
              <a:t>  </a:t>
            </a:r>
          </a:p>
          <a:p>
            <a:pPr marL="342900" indent="-228600" defTabSz="914400">
              <a:lnSpc>
                <a:spcPct val="120000"/>
              </a:lnSpc>
              <a:buClr>
                <a:schemeClr val="accent1"/>
              </a:buClr>
              <a:buSzPct val="160000"/>
              <a:buFont typeface="Arial" panose="020B0604020202020204" pitchFamily="34" charset="0"/>
              <a:buChar char="•"/>
            </a:pPr>
            <a:r>
              <a:rPr lang="en-US" cap="all">
                <a:latin typeface="Arial Rounded MT Bold" panose="020F0704030504030204" pitchFamily="34" charset="0"/>
              </a:rPr>
              <a:t>Candy is not permitted for snack time</a:t>
            </a:r>
          </a:p>
          <a:p>
            <a:pPr marL="342900" indent="-228600" defTabSz="914400">
              <a:lnSpc>
                <a:spcPct val="120000"/>
              </a:lnSpc>
              <a:buClr>
                <a:schemeClr val="accent1"/>
              </a:buClr>
              <a:buSzPct val="160000"/>
              <a:buFont typeface="Arial" panose="020B0604020202020204" pitchFamily="34" charset="0"/>
              <a:buChar char="•"/>
            </a:pPr>
            <a:endParaRPr lang="en-US" cap="all">
              <a:latin typeface="Arial Rounded MT Bold" panose="020F0704030504030204" pitchFamily="34" charset="0"/>
            </a:endParaRPr>
          </a:p>
          <a:p>
            <a:pPr marL="342900" indent="-228600" defTabSz="914400">
              <a:lnSpc>
                <a:spcPct val="120000"/>
              </a:lnSpc>
              <a:buClr>
                <a:schemeClr val="accent1"/>
              </a:buClr>
              <a:buSzPct val="160000"/>
              <a:buFont typeface="Arial" panose="020B0604020202020204" pitchFamily="34" charset="0"/>
              <a:buChar char="•"/>
            </a:pPr>
            <a:r>
              <a:rPr lang="en-US" cap="all">
                <a:latin typeface="Arial Rounded MT Bold" panose="020F0704030504030204" pitchFamily="34" charset="0"/>
              </a:rPr>
              <a:t>Please send water bottles each day.</a:t>
            </a:r>
          </a:p>
          <a:p>
            <a:pPr marL="114300" defTabSz="914400">
              <a:lnSpc>
                <a:spcPct val="120000"/>
              </a:lnSpc>
              <a:buClr>
                <a:schemeClr val="accent1"/>
              </a:buClr>
              <a:buSzPct val="160000"/>
            </a:pPr>
            <a:endParaRPr lang="en-US" cap="all">
              <a:latin typeface="Arial Rounded MT Bold" panose="020F0704030504030204" pitchFamily="34" charset="0"/>
            </a:endParaRPr>
          </a:p>
          <a:p>
            <a:pPr marL="800100" lvl="1" indent="-228600" defTabSz="914400">
              <a:lnSpc>
                <a:spcPct val="120000"/>
              </a:lnSpc>
              <a:buClr>
                <a:schemeClr val="accent1"/>
              </a:buClr>
              <a:buSzPct val="160000"/>
              <a:buFont typeface="Arial" panose="020B0604020202020204" pitchFamily="34" charset="0"/>
              <a:buChar char="•"/>
            </a:pPr>
            <a:r>
              <a:rPr lang="en-US" cap="all">
                <a:latin typeface="Arial Rounded MT Bold" panose="020F0704030504030204" pitchFamily="34" charset="0"/>
              </a:rPr>
              <a:t>Make sure it is spill proof in case it accidently gets tipped over.</a:t>
            </a:r>
          </a:p>
          <a:p>
            <a:pPr marL="800100" lvl="1" indent="-228600" defTabSz="914400">
              <a:lnSpc>
                <a:spcPct val="120000"/>
              </a:lnSpc>
              <a:buClr>
                <a:schemeClr val="accent1"/>
              </a:buClr>
              <a:buSzPct val="160000"/>
              <a:buFont typeface="Arial" panose="020B0604020202020204" pitchFamily="34" charset="0"/>
              <a:buChar char="•"/>
            </a:pPr>
            <a:endParaRPr lang="en-US" cap="all">
              <a:latin typeface="Arial Rounded MT Bold" panose="020F0704030504030204" pitchFamily="34" charset="0"/>
            </a:endParaRPr>
          </a:p>
          <a:p>
            <a:pPr marL="114300" defTabSz="914400">
              <a:lnSpc>
                <a:spcPct val="120000"/>
              </a:lnSpc>
              <a:buClr>
                <a:schemeClr val="accent1"/>
              </a:buClr>
              <a:buSzPct val="160000"/>
            </a:pPr>
            <a:endParaRPr lang="en-US" cap="all"/>
          </a:p>
          <a:p>
            <a:pPr indent="-228600" defTabSz="914400">
              <a:lnSpc>
                <a:spcPct val="120000"/>
              </a:lnSpc>
              <a:spcBef>
                <a:spcPct val="20000"/>
              </a:spcBef>
              <a:spcAft>
                <a:spcPts val="600"/>
              </a:spcAft>
              <a:buClr>
                <a:schemeClr val="accent1"/>
              </a:buClr>
              <a:buSzPct val="160000"/>
              <a:buFont typeface="Arial" panose="020B0604020202020204" pitchFamily="34" charset="0"/>
              <a:buChar char="•"/>
            </a:pPr>
            <a:endParaRPr lang="en-US" cap="all"/>
          </a:p>
        </p:txBody>
      </p:sp>
    </p:spTree>
    <p:extLst>
      <p:ext uri="{BB962C8B-B14F-4D97-AF65-F5344CB8AC3E}">
        <p14:creationId xmlns:p14="http://schemas.microsoft.com/office/powerpoint/2010/main" val="3837234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88AE4-F62E-E6A4-FC05-20FC4DF4164D}"/>
              </a:ext>
            </a:extLst>
          </p:cNvPr>
          <p:cNvSpPr>
            <a:spLocks noGrp="1"/>
          </p:cNvSpPr>
          <p:nvPr>
            <p:ph type="title"/>
          </p:nvPr>
        </p:nvSpPr>
        <p:spPr/>
        <p:txBody>
          <a:bodyPr>
            <a:normAutofit/>
          </a:bodyPr>
          <a:lstStyle/>
          <a:p>
            <a:pPr algn="ctr"/>
            <a:r>
              <a:rPr lang="en-US" sz="5400">
                <a:solidFill>
                  <a:srgbClr val="0070C0"/>
                </a:solidFill>
                <a:latin typeface="Amasis MT Pro Black" panose="02040A04050005020304" pitchFamily="18" charset="0"/>
              </a:rPr>
              <a:t>Lunch Procedures</a:t>
            </a:r>
          </a:p>
        </p:txBody>
      </p:sp>
      <p:sp>
        <p:nvSpPr>
          <p:cNvPr id="3" name="TextBox 2">
            <a:extLst>
              <a:ext uri="{FF2B5EF4-FFF2-40B4-BE49-F238E27FC236}">
                <a16:creationId xmlns:a16="http://schemas.microsoft.com/office/drawing/2014/main" id="{7142B978-8897-7A52-7C08-3AA66F974A9D}"/>
              </a:ext>
            </a:extLst>
          </p:cNvPr>
          <p:cNvSpPr txBox="1"/>
          <p:nvPr/>
        </p:nvSpPr>
        <p:spPr>
          <a:xfrm>
            <a:off x="1260489" y="2551837"/>
            <a:ext cx="9982200" cy="2862322"/>
          </a:xfrm>
          <a:prstGeom prst="rect">
            <a:avLst/>
          </a:prstGeom>
          <a:noFill/>
        </p:spPr>
        <p:txBody>
          <a:bodyPr wrap="square" rtlCol="0">
            <a:spAutoFit/>
          </a:bodyPr>
          <a:lstStyle/>
          <a:p>
            <a:pPr marL="285750" indent="-285750">
              <a:buFont typeface="Arial" panose="020B0604020202020204" pitchFamily="34" charset="0"/>
              <a:buChar char="•"/>
            </a:pPr>
            <a:r>
              <a:rPr lang="en-US"/>
              <a:t>Breakfast and lunch are not free this school year.</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We will begin selling snacks soon. They are extra. If you want to limit their snack purchases, please add that information to their account online. </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You are always welcome to drop lunch off in the front office for your child.</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Students need to wear their smart tags in order to expedite lunch.</a:t>
            </a:r>
          </a:p>
          <a:p>
            <a:pPr lvl="1"/>
            <a:endParaRPr lang="en-US"/>
          </a:p>
          <a:p>
            <a:pPr marL="285750" indent="-285750">
              <a:buFont typeface="Arial" panose="020B0604020202020204" pitchFamily="34" charset="0"/>
              <a:buChar char="•"/>
            </a:pPr>
            <a:r>
              <a:rPr lang="en-US"/>
              <a:t>Parents are welcome to eat at the first two tables once you walk in. </a:t>
            </a:r>
          </a:p>
        </p:txBody>
      </p:sp>
    </p:spTree>
    <p:extLst>
      <p:ext uri="{BB962C8B-B14F-4D97-AF65-F5344CB8AC3E}">
        <p14:creationId xmlns:p14="http://schemas.microsoft.com/office/powerpoint/2010/main" val="3185781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38775" r="9905" b="-1"/>
          <a:stretch/>
        </p:blipFill>
        <p:spPr>
          <a:xfrm>
            <a:off x="20" y="-1"/>
            <a:ext cx="6094409" cy="6858000"/>
          </a:xfrm>
          <a:prstGeom prst="rect">
            <a:avLst/>
          </a:prstGeom>
          <a:ln w="9525">
            <a:solidFill>
              <a:schemeClr val="tx1">
                <a:alpha val="20000"/>
              </a:schemeClr>
            </a:solidFill>
          </a:ln>
        </p:spPr>
      </p:pic>
      <p:sp>
        <p:nvSpPr>
          <p:cNvPr id="2" name="Title 1"/>
          <p:cNvSpPr>
            <a:spLocks noGrp="1"/>
          </p:cNvSpPr>
          <p:nvPr>
            <p:ph type="title"/>
          </p:nvPr>
        </p:nvSpPr>
        <p:spPr>
          <a:xfrm>
            <a:off x="1229476" y="1524000"/>
            <a:ext cx="4407736" cy="3581400"/>
          </a:xfrm>
          <a:solidFill>
            <a:schemeClr val="bg1"/>
          </a:solidFill>
        </p:spPr>
        <p:txBody>
          <a:bodyPr>
            <a:normAutofit/>
          </a:bodyPr>
          <a:lstStyle/>
          <a:p>
            <a:pPr algn="ctr"/>
            <a:r>
              <a:rPr lang="en-US" sz="6000" b="1">
                <a:solidFill>
                  <a:srgbClr val="0070C0"/>
                </a:solidFill>
                <a:latin typeface="Lucida Bright"/>
              </a:rPr>
              <a:t>Students Head to class at </a:t>
            </a:r>
            <a:r>
              <a:rPr lang="en-US" sz="6000" b="1">
                <a:highlight>
                  <a:srgbClr val="FFFF00"/>
                </a:highlight>
                <a:latin typeface="Lucida Bright"/>
              </a:rPr>
              <a:t>7:30 am</a:t>
            </a:r>
          </a:p>
        </p:txBody>
      </p:sp>
      <p:sp>
        <p:nvSpPr>
          <p:cNvPr id="6" name="Content Placeholder 2"/>
          <p:cNvSpPr>
            <a:spLocks noGrp="1"/>
          </p:cNvSpPr>
          <p:nvPr>
            <p:ph idx="1"/>
          </p:nvPr>
        </p:nvSpPr>
        <p:spPr>
          <a:xfrm>
            <a:off x="6932612" y="457200"/>
            <a:ext cx="4497349" cy="5248622"/>
          </a:xfrm>
        </p:spPr>
        <p:txBody>
          <a:bodyPr vert="horz" lIns="91416" tIns="45708" rIns="91416" bIns="45708" rtlCol="0">
            <a:normAutofit/>
          </a:bodyPr>
          <a:lstStyle/>
          <a:p>
            <a:pPr marL="227965" indent="-227965">
              <a:buFont typeface="Wingdings" panose="05000000000000000000" pitchFamily="2" charset="2"/>
              <a:buChar char="v"/>
            </a:pPr>
            <a:r>
              <a:rPr lang="en-US" sz="1750">
                <a:latin typeface="Lucida Bright"/>
              </a:rPr>
              <a:t>Students have the opportunity to unpack their backpack and get prepared for the day.</a:t>
            </a:r>
          </a:p>
          <a:p>
            <a:pPr marL="227965" indent="-227965">
              <a:buFont typeface="Wingdings" panose="05000000000000000000" pitchFamily="2" charset="2"/>
              <a:buChar char="v"/>
            </a:pPr>
            <a:endParaRPr lang="en-US">
              <a:latin typeface="Lucida Bright" panose="02040602050505020304" pitchFamily="18" charset="0"/>
            </a:endParaRPr>
          </a:p>
          <a:p>
            <a:pPr marL="227965" indent="-227965">
              <a:buFont typeface="Wingdings" panose="05000000000000000000" pitchFamily="2" charset="2"/>
              <a:buChar char="v"/>
            </a:pPr>
            <a:r>
              <a:rPr lang="en-US" sz="1750">
                <a:latin typeface="Lucida Bright"/>
              </a:rPr>
              <a:t>Allows them time to get focused for the day and be ready to begin learning.</a:t>
            </a:r>
          </a:p>
          <a:p>
            <a:pPr marL="227965" indent="-227965">
              <a:buFont typeface="Wingdings" panose="05000000000000000000" pitchFamily="2" charset="2"/>
              <a:buChar char="v"/>
            </a:pPr>
            <a:endParaRPr lang="en-US" sz="1750">
              <a:latin typeface="Lucida Bright"/>
              <a:ea typeface="Tahoma"/>
              <a:cs typeface="Tahoma"/>
            </a:endParaRPr>
          </a:p>
          <a:p>
            <a:pPr marL="227965" indent="-227965">
              <a:buFont typeface="Wingdings" panose="05000000000000000000" pitchFamily="2" charset="2"/>
              <a:buChar char="v"/>
            </a:pPr>
            <a:r>
              <a:rPr lang="en-US" sz="1750">
                <a:latin typeface="Lucida Bright"/>
                <a:ea typeface="Tahoma"/>
                <a:cs typeface="Tahoma"/>
              </a:rPr>
              <a:t>Students who are in class by 7:45 do not miss the announcements. </a:t>
            </a:r>
            <a:endParaRPr lang="en-US" sz="1750">
              <a:latin typeface="Lucida Bright" panose="02040602050505020304" pitchFamily="18" charset="0"/>
              <a:ea typeface="Tahoma" pitchFamily="34" charset="0"/>
              <a:cs typeface="Tahoma" pitchFamily="34" charset="0"/>
            </a:endParaRPr>
          </a:p>
          <a:p>
            <a:pPr marL="227965" indent="-227965"/>
            <a:endParaRPr lang="en-US">
              <a:latin typeface="Lucida Bright" panose="02040602050505020304" pitchFamily="18" charset="0"/>
              <a:ea typeface="Tahoma" pitchFamily="34" charset="0"/>
              <a:cs typeface="Tahoma" pitchFamily="34" charset="0"/>
            </a:endParaRPr>
          </a:p>
        </p:txBody>
      </p:sp>
    </p:spTree>
    <p:extLst>
      <p:ext uri="{BB962C8B-B14F-4D97-AF65-F5344CB8AC3E}">
        <p14:creationId xmlns:p14="http://schemas.microsoft.com/office/powerpoint/2010/main" val="3362938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6" name="Rectangle 11">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37" name="Picture 13">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cxnSp>
        <p:nvCxnSpPr>
          <p:cNvPr id="38" name="Straight Connector 15">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17">
            <a:extLst>
              <a:ext uri="{FF2B5EF4-FFF2-40B4-BE49-F238E27FC236}">
                <a16:creationId xmlns:a16="http://schemas.microsoft.com/office/drawing/2014/main" id="{4977F1E1-2B6F-4BB6-899F-67D8764D83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150" y="3528542"/>
            <a:ext cx="8634823"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0" name="Rectangle 19">
            <a:extLst>
              <a:ext uri="{FF2B5EF4-FFF2-40B4-BE49-F238E27FC236}">
                <a16:creationId xmlns:a16="http://schemas.microsoft.com/office/drawing/2014/main" id="{60D1173B-FBCA-4F2A-AB78-7DB51EC95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5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21">
            <a:extLst>
              <a:ext uri="{FF2B5EF4-FFF2-40B4-BE49-F238E27FC236}">
                <a16:creationId xmlns:a16="http://schemas.microsoft.com/office/drawing/2014/main" id="{0B08DCF8-02FA-4015-A96A-7F8A89EBC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5768569" y="964769"/>
            <a:ext cx="4965139" cy="2376915"/>
          </a:xfrm>
        </p:spPr>
        <p:txBody>
          <a:bodyPr vert="horz" lIns="91440" tIns="45720" rIns="91440" bIns="0" rtlCol="0" anchor="b">
            <a:normAutofit/>
          </a:bodyPr>
          <a:lstStyle/>
          <a:p>
            <a:pPr defTabSz="914400"/>
            <a:r>
              <a:rPr lang="en-US" sz="2100"/>
              <a:t>Leave on backpack please!</a:t>
            </a:r>
            <a:br>
              <a:rPr lang="en-US" sz="2100"/>
            </a:br>
            <a:br>
              <a:rPr lang="en-US" sz="2100"/>
            </a:br>
            <a:r>
              <a:rPr lang="en-US" sz="2100"/>
              <a:t> </a:t>
            </a:r>
            <a:br>
              <a:rPr lang="en-US" sz="2100"/>
            </a:br>
            <a:r>
              <a:rPr lang="en-US" sz="2100"/>
              <a:t>Name &amp; Dismissal Information</a:t>
            </a:r>
            <a:br>
              <a:rPr lang="en-US" sz="2100"/>
            </a:br>
            <a:br>
              <a:rPr lang="en-US" sz="2100"/>
            </a:br>
            <a:br>
              <a:rPr lang="en-US" sz="2100"/>
            </a:br>
            <a:r>
              <a:rPr lang="en-US" sz="2100"/>
              <a:t>Replacements is $2 at front office</a:t>
            </a:r>
          </a:p>
        </p:txBody>
      </p:sp>
      <p:sp>
        <p:nvSpPr>
          <p:cNvPr id="7" name="TextBox 6">
            <a:extLst>
              <a:ext uri="{FF2B5EF4-FFF2-40B4-BE49-F238E27FC236}">
                <a16:creationId xmlns:a16="http://schemas.microsoft.com/office/drawing/2014/main" id="{4BFBFBA8-2CF7-4CD3-E7CA-483E69DAD0D5}"/>
              </a:ext>
            </a:extLst>
          </p:cNvPr>
          <p:cNvSpPr txBox="1"/>
          <p:nvPr/>
        </p:nvSpPr>
        <p:spPr>
          <a:xfrm>
            <a:off x="5768571" y="3529159"/>
            <a:ext cx="4970768" cy="1612688"/>
          </a:xfrm>
          <a:prstGeom prst="rect">
            <a:avLst/>
          </a:prstGeom>
        </p:spPr>
        <p:txBody>
          <a:bodyPr vert="horz" lIns="91440" tIns="91440" rIns="91440" bIns="91440" rtlCol="0">
            <a:normAutofit/>
          </a:bodyPr>
          <a:lstStyle/>
          <a:p>
            <a:pPr defTabSz="914400">
              <a:lnSpc>
                <a:spcPct val="120000"/>
              </a:lnSpc>
              <a:spcBef>
                <a:spcPts val="1000"/>
              </a:spcBef>
              <a:buClr>
                <a:schemeClr val="accent1"/>
              </a:buClr>
              <a:buSzPct val="100000"/>
            </a:pPr>
            <a:r>
              <a:rPr lang="en-US" u="sng" cap="all"/>
              <a:t>STUDENT TAGS</a:t>
            </a:r>
            <a:endParaRPr lang="en-US" cap="all"/>
          </a:p>
        </p:txBody>
      </p:sp>
      <p:grpSp>
        <p:nvGrpSpPr>
          <p:cNvPr id="42" name="Group 23">
            <a:extLst>
              <a:ext uri="{FF2B5EF4-FFF2-40B4-BE49-F238E27FC236}">
                <a16:creationId xmlns:a16="http://schemas.microsoft.com/office/drawing/2014/main" id="{72EFD7EB-F887-4187-BD35-2F6584E9E0D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073" y="482171"/>
            <a:ext cx="4640542" cy="5149101"/>
            <a:chOff x="7463259" y="583365"/>
            <a:chExt cx="4641750" cy="5181928"/>
          </a:xfrm>
        </p:grpSpPr>
        <p:sp>
          <p:nvSpPr>
            <p:cNvPr id="25" name="Rectangle 24">
              <a:extLst>
                <a:ext uri="{FF2B5EF4-FFF2-40B4-BE49-F238E27FC236}">
                  <a16:creationId xmlns:a16="http://schemas.microsoft.com/office/drawing/2014/main" id="{D802ABCE-86EF-458C-B776-FBEE5B3ED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64175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25">
              <a:extLst>
                <a:ext uri="{FF2B5EF4-FFF2-40B4-BE49-F238E27FC236}">
                  <a16:creationId xmlns:a16="http://schemas.microsoft.com/office/drawing/2014/main" id="{CF257E23-BAFF-4E5A-9DCD-5EB001A230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4001651"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4" descr="A picture containing text&#10;&#10;Description automatically generated">
            <a:extLst>
              <a:ext uri="{FF2B5EF4-FFF2-40B4-BE49-F238E27FC236}">
                <a16:creationId xmlns:a16="http://schemas.microsoft.com/office/drawing/2014/main" id="{3A553F33-EA91-BFFF-196C-B17BA07198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3732" b="-2"/>
          <a:stretch/>
        </p:blipFill>
        <p:spPr>
          <a:xfrm rot="5400000">
            <a:off x="1018438" y="1368798"/>
            <a:ext cx="3866172" cy="3361266"/>
          </a:xfrm>
          <a:prstGeom prst="rect">
            <a:avLst/>
          </a:prstGeom>
        </p:spPr>
      </p:pic>
      <p:cxnSp>
        <p:nvCxnSpPr>
          <p:cNvPr id="44" name="Straight Connector 27">
            <a:extLst>
              <a:ext uri="{FF2B5EF4-FFF2-40B4-BE49-F238E27FC236}">
                <a16:creationId xmlns:a16="http://schemas.microsoft.com/office/drawing/2014/main" id="{480890EC-EC50-46D3-879E-63EDF4D06C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68570" y="3526496"/>
            <a:ext cx="4958213"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45" name="Picture 29">
            <a:extLst>
              <a:ext uri="{FF2B5EF4-FFF2-40B4-BE49-F238E27FC236}">
                <a16:creationId xmlns:a16="http://schemas.microsoft.com/office/drawing/2014/main" id="{971F6991-E635-48F8-9309-D5A5C1ECBF2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cxnSp>
        <p:nvCxnSpPr>
          <p:cNvPr id="46" name="Straight Connector 31">
            <a:extLst>
              <a:ext uri="{FF2B5EF4-FFF2-40B4-BE49-F238E27FC236}">
                <a16:creationId xmlns:a16="http://schemas.microsoft.com/office/drawing/2014/main" id="{3ACF2F98-1DF0-4594-9502-F2B79E795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9545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3" name="Rectangle 10">
            <a:extLst>
              <a:ext uri="{FF2B5EF4-FFF2-40B4-BE49-F238E27FC236}">
                <a16:creationId xmlns:a16="http://schemas.microsoft.com/office/drawing/2014/main" id="{482E7304-2AC2-4A5C-924D-A6AC3FFC5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5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52FE2B4-E19F-4D9A-8890-AA88BAC507F0}"/>
              </a:ext>
            </a:extLst>
          </p:cNvPr>
          <p:cNvSpPr txBox="1"/>
          <p:nvPr/>
        </p:nvSpPr>
        <p:spPr>
          <a:xfrm>
            <a:off x="1451200" y="804519"/>
            <a:ext cx="9600775" cy="1049235"/>
          </a:xfrm>
          <a:prstGeom prst="rect">
            <a:avLst/>
          </a:prstGeom>
        </p:spPr>
        <p:txBody>
          <a:bodyPr vert="horz" lIns="91440" tIns="45720" rIns="91440" bIns="45720" rtlCol="0" anchor="t">
            <a:normAutofit/>
          </a:bodyPr>
          <a:lstStyle/>
          <a:p>
            <a:pPr defTabSz="914400">
              <a:lnSpc>
                <a:spcPct val="90000"/>
              </a:lnSpc>
              <a:spcBef>
                <a:spcPct val="0"/>
              </a:spcBef>
              <a:spcAft>
                <a:spcPts val="600"/>
              </a:spcAft>
            </a:pPr>
            <a:r>
              <a:rPr lang="en-US" sz="3200" cap="all" spc="-150">
                <a:latin typeface="+mj-lt"/>
                <a:ea typeface="+mj-ea"/>
                <a:cs typeface="+mj-cs"/>
              </a:rPr>
              <a:t>Dickinson Dress Code</a:t>
            </a:r>
          </a:p>
        </p:txBody>
      </p:sp>
      <p:cxnSp>
        <p:nvCxnSpPr>
          <p:cNvPr id="24" name="Straight Connector 12">
            <a:extLst>
              <a:ext uri="{FF2B5EF4-FFF2-40B4-BE49-F238E27FC236}">
                <a16:creationId xmlns:a16="http://schemas.microsoft.com/office/drawing/2014/main" id="{D259FEF2-F6A5-442F-BA10-4E39EECD0A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200" y="1853754"/>
            <a:ext cx="96007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5" name="Rectangle 14">
            <a:extLst>
              <a:ext uri="{FF2B5EF4-FFF2-40B4-BE49-F238E27FC236}">
                <a16:creationId xmlns:a16="http://schemas.microsoft.com/office/drawing/2014/main" id="{A3C183B1-1D4B-4E3D-A02E-A426E3BFA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88825"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extBox 1">
            <a:extLst>
              <a:ext uri="{FF2B5EF4-FFF2-40B4-BE49-F238E27FC236}">
                <a16:creationId xmlns:a16="http://schemas.microsoft.com/office/drawing/2014/main" id="{47BBFDF1-D1AC-4C9F-87AB-689C9BA8B6BE}"/>
              </a:ext>
            </a:extLst>
          </p:cNvPr>
          <p:cNvSpPr txBox="1"/>
          <p:nvPr/>
        </p:nvSpPr>
        <p:spPr>
          <a:xfrm>
            <a:off x="4981866" y="960120"/>
            <a:ext cx="5510364" cy="4171278"/>
          </a:xfrm>
          <a:prstGeom prst="rect">
            <a:avLst/>
          </a:prstGeom>
        </p:spPr>
        <p:txBody>
          <a:bodyPr vert="horz" lIns="91440" tIns="45720" rIns="91440" bIns="45720" rtlCol="0" anchor="ctr">
            <a:normAutofit/>
          </a:bodyPr>
          <a:lstStyle/>
          <a:p>
            <a:pPr defTabSz="914400">
              <a:lnSpc>
                <a:spcPct val="110000"/>
              </a:lnSpc>
              <a:spcAft>
                <a:spcPts val="600"/>
              </a:spcAft>
              <a:buClr>
                <a:schemeClr val="accent1"/>
              </a:buClr>
              <a:buSzPct val="110000"/>
            </a:pPr>
            <a:endParaRPr lang="en-US" sz="1500" cap="all"/>
          </a:p>
        </p:txBody>
      </p:sp>
      <p:graphicFrame>
        <p:nvGraphicFramePr>
          <p:cNvPr id="26" name="TextBox 4">
            <a:extLst>
              <a:ext uri="{FF2B5EF4-FFF2-40B4-BE49-F238E27FC236}">
                <a16:creationId xmlns:a16="http://schemas.microsoft.com/office/drawing/2014/main" id="{AD73EF7D-086D-B4C0-DF8F-D735B9B89F23}"/>
              </a:ext>
            </a:extLst>
          </p:cNvPr>
          <p:cNvGraphicFramePr/>
          <p:nvPr>
            <p:extLst>
              <p:ext uri="{D42A27DB-BD31-4B8C-83A1-F6EECF244321}">
                <p14:modId xmlns:p14="http://schemas.microsoft.com/office/powerpoint/2010/main" val="2252755635"/>
              </p:ext>
            </p:extLst>
          </p:nvPr>
        </p:nvGraphicFramePr>
        <p:xfrm>
          <a:off x="1450597" y="2331497"/>
          <a:ext cx="9601874" cy="37232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6617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53BB0-7E19-7B6F-B744-14BD64A3AEB1}"/>
              </a:ext>
            </a:extLst>
          </p:cNvPr>
          <p:cNvSpPr>
            <a:spLocks noGrp="1"/>
          </p:cNvSpPr>
          <p:nvPr>
            <p:ph type="title"/>
          </p:nvPr>
        </p:nvSpPr>
        <p:spPr>
          <a:xfrm>
            <a:off x="2513012" y="457200"/>
            <a:ext cx="7162800" cy="1072378"/>
          </a:xfrm>
        </p:spPr>
        <p:txBody>
          <a:bodyPr anchor="ctr">
            <a:normAutofit fontScale="90000"/>
          </a:bodyPr>
          <a:lstStyle/>
          <a:p>
            <a:pPr algn="ctr"/>
            <a:r>
              <a:rPr lang="en-US" sz="4400">
                <a:solidFill>
                  <a:srgbClr val="0070C0"/>
                </a:solidFill>
                <a:latin typeface="Amasis MT Pro Black" panose="02040A04050005020304" pitchFamily="18" charset="0"/>
                <a:ea typeface="Calibri Light"/>
                <a:cs typeface="Calibri Light"/>
              </a:rPr>
              <a:t>Absences/Attendance</a:t>
            </a:r>
          </a:p>
        </p:txBody>
      </p:sp>
      <p:sp>
        <p:nvSpPr>
          <p:cNvPr id="6" name="Content Placeholder 2">
            <a:extLst>
              <a:ext uri="{FF2B5EF4-FFF2-40B4-BE49-F238E27FC236}">
                <a16:creationId xmlns:a16="http://schemas.microsoft.com/office/drawing/2014/main" id="{AB6DD70A-798F-AB41-C51C-4AA25F1B1397}"/>
              </a:ext>
            </a:extLst>
          </p:cNvPr>
          <p:cNvSpPr txBox="1">
            <a:spLocks/>
          </p:cNvSpPr>
          <p:nvPr/>
        </p:nvSpPr>
        <p:spPr>
          <a:xfrm>
            <a:off x="1293812" y="2438400"/>
            <a:ext cx="8382000" cy="3020821"/>
          </a:xfrm>
          <a:prstGeom prst="rect">
            <a:avLst/>
          </a:prstGeom>
          <a:noFill/>
        </p:spPr>
        <p:txBody>
          <a:bodyPr vert="horz" lIns="91440" tIns="0" rIns="91440" bIns="45720" rtlCol="0" anchor="t">
            <a:normAutofit lnSpcReduction="10000"/>
          </a:bodyPr>
          <a:lstStyle>
            <a:lvl1pPr marL="228531" indent="-228531" algn="l" defTabSz="914126" rtl="0" eaLnBrk="1" latinLnBrk="0" hangingPunct="1">
              <a:lnSpc>
                <a:spcPct val="120000"/>
              </a:lnSpc>
              <a:spcBef>
                <a:spcPts val="1000"/>
              </a:spcBef>
              <a:buClr>
                <a:schemeClr val="accent1"/>
              </a:buClr>
              <a:buSzPct val="100000"/>
              <a:buFont typeface="Arial" panose="020B0604020202020204" pitchFamily="34" charset="0"/>
              <a:buChar char="•"/>
              <a:defRPr sz="1999" kern="1200">
                <a:solidFill>
                  <a:schemeClr val="tx1"/>
                </a:solidFill>
                <a:effectLst/>
                <a:latin typeface="+mn-lt"/>
                <a:ea typeface="+mn-ea"/>
                <a:cs typeface="+mn-cs"/>
              </a:defRPr>
            </a:lvl1pPr>
            <a:lvl2pPr marL="685594"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799" kern="1200" cap="none" baseline="0">
                <a:solidFill>
                  <a:schemeClr val="tx1"/>
                </a:solidFill>
                <a:effectLst/>
                <a:latin typeface="+mn-lt"/>
                <a:ea typeface="+mn-ea"/>
                <a:cs typeface="+mn-cs"/>
              </a:defRPr>
            </a:lvl2pPr>
            <a:lvl3pPr marL="1142657"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599720"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6783"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3846"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0908"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7971"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5034"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sz="2400"/>
              <a:t>Please arrive on time each day.</a:t>
            </a:r>
          </a:p>
          <a:p>
            <a:r>
              <a:rPr lang="en-US" sz="2400"/>
              <a:t>Attendance is taken at 8:45.</a:t>
            </a:r>
          </a:p>
          <a:p>
            <a:r>
              <a:rPr lang="en-US" sz="2400"/>
              <a:t>If an absence is necessary, send a written excuse with your child the day they return in their daily folder.</a:t>
            </a:r>
          </a:p>
          <a:p>
            <a:r>
              <a:rPr lang="en-US" sz="2400"/>
              <a:t>Five or more consecutive absences requires a doctor's note.</a:t>
            </a:r>
          </a:p>
          <a:p>
            <a:r>
              <a:rPr lang="en-US" sz="2400"/>
              <a:t>Attendance is factored into our accountability rating. </a:t>
            </a:r>
          </a:p>
        </p:txBody>
      </p:sp>
    </p:spTree>
    <p:extLst>
      <p:ext uri="{BB962C8B-B14F-4D97-AF65-F5344CB8AC3E}">
        <p14:creationId xmlns:p14="http://schemas.microsoft.com/office/powerpoint/2010/main" val="2027767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56DC1-D2B7-457A-9624-A4985DE8C990}"/>
              </a:ext>
            </a:extLst>
          </p:cNvPr>
          <p:cNvSpPr>
            <a:spLocks noGrp="1"/>
          </p:cNvSpPr>
          <p:nvPr>
            <p:ph type="title"/>
          </p:nvPr>
        </p:nvSpPr>
        <p:spPr>
          <a:xfrm>
            <a:off x="608012" y="228600"/>
            <a:ext cx="11201400" cy="1625155"/>
          </a:xfrm>
        </p:spPr>
        <p:txBody>
          <a:bodyPr>
            <a:normAutofit/>
          </a:bodyPr>
          <a:lstStyle/>
          <a:p>
            <a:pPr algn="ctr"/>
            <a:r>
              <a:rPr lang="en-US" sz="3200">
                <a:solidFill>
                  <a:srgbClr val="0070C0"/>
                </a:solidFill>
                <a:latin typeface="Amasis MT Pro Black" panose="02040A04050005020304" pitchFamily="18" charset="0"/>
              </a:rPr>
              <a:t>Every Day Counts!</a:t>
            </a:r>
            <a:br>
              <a:rPr lang="en-US" sz="3200">
                <a:solidFill>
                  <a:srgbClr val="0070C0"/>
                </a:solidFill>
                <a:latin typeface="Amasis MT Pro Black" panose="02040A04050005020304" pitchFamily="18" charset="0"/>
              </a:rPr>
            </a:br>
            <a:r>
              <a:rPr lang="en-US" sz="3200">
                <a:solidFill>
                  <a:srgbClr val="0070C0"/>
                </a:solidFill>
                <a:latin typeface="Amasis MT Pro Black" panose="02040A04050005020304" pitchFamily="18" charset="0"/>
              </a:rPr>
              <a:t>1 or 2 days a week doesn’t seem like much but …</a:t>
            </a:r>
          </a:p>
        </p:txBody>
      </p:sp>
      <p:graphicFrame>
        <p:nvGraphicFramePr>
          <p:cNvPr id="4" name="Content Placeholder 3">
            <a:extLst>
              <a:ext uri="{FF2B5EF4-FFF2-40B4-BE49-F238E27FC236}">
                <a16:creationId xmlns:a16="http://schemas.microsoft.com/office/drawing/2014/main" id="{0DA7C80F-E3B9-443C-9E10-45B46684739A}"/>
              </a:ext>
            </a:extLst>
          </p:cNvPr>
          <p:cNvGraphicFramePr>
            <a:graphicFrameLocks noGrp="1"/>
          </p:cNvGraphicFramePr>
          <p:nvPr>
            <p:ph idx="1"/>
            <p:extLst>
              <p:ext uri="{D42A27DB-BD31-4B8C-83A1-F6EECF244321}">
                <p14:modId xmlns:p14="http://schemas.microsoft.com/office/powerpoint/2010/main" val="2009788131"/>
              </p:ext>
            </p:extLst>
          </p:nvPr>
        </p:nvGraphicFramePr>
        <p:xfrm>
          <a:off x="493712" y="2362200"/>
          <a:ext cx="11201400" cy="2895480"/>
        </p:xfrm>
        <a:graphic>
          <a:graphicData uri="http://schemas.openxmlformats.org/drawingml/2006/table">
            <a:tbl>
              <a:tblPr firstRow="1" bandRow="1">
                <a:tableStyleId>{5C22544A-7EE6-4342-B048-85BDC9FD1C3A}</a:tableStyleId>
              </a:tblPr>
              <a:tblGrid>
                <a:gridCol w="2800350">
                  <a:extLst>
                    <a:ext uri="{9D8B030D-6E8A-4147-A177-3AD203B41FA5}">
                      <a16:colId xmlns:a16="http://schemas.microsoft.com/office/drawing/2014/main" val="3476870601"/>
                    </a:ext>
                  </a:extLst>
                </a:gridCol>
                <a:gridCol w="2800350">
                  <a:extLst>
                    <a:ext uri="{9D8B030D-6E8A-4147-A177-3AD203B41FA5}">
                      <a16:colId xmlns:a16="http://schemas.microsoft.com/office/drawing/2014/main" val="4261964847"/>
                    </a:ext>
                  </a:extLst>
                </a:gridCol>
                <a:gridCol w="2800350">
                  <a:extLst>
                    <a:ext uri="{9D8B030D-6E8A-4147-A177-3AD203B41FA5}">
                      <a16:colId xmlns:a16="http://schemas.microsoft.com/office/drawing/2014/main" val="1538069117"/>
                    </a:ext>
                  </a:extLst>
                </a:gridCol>
                <a:gridCol w="2800350">
                  <a:extLst>
                    <a:ext uri="{9D8B030D-6E8A-4147-A177-3AD203B41FA5}">
                      <a16:colId xmlns:a16="http://schemas.microsoft.com/office/drawing/2014/main" val="4266926412"/>
                    </a:ext>
                  </a:extLst>
                </a:gridCol>
              </a:tblGrid>
              <a:tr h="609600">
                <a:tc>
                  <a:txBody>
                    <a:bodyPr/>
                    <a:lstStyle/>
                    <a:p>
                      <a:pPr algn="ctr"/>
                      <a:r>
                        <a:rPr lang="en-US" sz="2000"/>
                        <a:t>If your child misses. . .</a:t>
                      </a:r>
                    </a:p>
                  </a:txBody>
                  <a:tcPr marL="91416" marR="91416" marT="45708" marB="45708"/>
                </a:tc>
                <a:tc>
                  <a:txBody>
                    <a:bodyPr/>
                    <a:lstStyle/>
                    <a:p>
                      <a:pPr algn="ctr"/>
                      <a:r>
                        <a:rPr lang="en-US" sz="2000"/>
                        <a:t>That equals . . . </a:t>
                      </a:r>
                    </a:p>
                  </a:txBody>
                  <a:tcPr marL="91416" marR="91416" marT="45708" marB="45708"/>
                </a:tc>
                <a:tc>
                  <a:txBody>
                    <a:bodyPr/>
                    <a:lstStyle/>
                    <a:p>
                      <a:pPr algn="ctr"/>
                      <a:r>
                        <a:rPr lang="en-US" sz="2000"/>
                        <a:t>Which is . . .</a:t>
                      </a:r>
                    </a:p>
                  </a:txBody>
                  <a:tcPr marL="91416" marR="91416" marT="45708" marB="45708"/>
                </a:tc>
                <a:tc>
                  <a:txBody>
                    <a:bodyPr/>
                    <a:lstStyle/>
                    <a:p>
                      <a:pPr algn="ctr"/>
                      <a:r>
                        <a:rPr lang="en-US" sz="2000"/>
                        <a:t>And over 13 years of schooling that’s . . .</a:t>
                      </a:r>
                    </a:p>
                  </a:txBody>
                  <a:tcPr marL="91416" marR="91416" marT="45708" marB="45708"/>
                </a:tc>
                <a:extLst>
                  <a:ext uri="{0D108BD9-81ED-4DB2-BD59-A6C34878D82A}">
                    <a16:rowId xmlns:a16="http://schemas.microsoft.com/office/drawing/2014/main" val="3973728663"/>
                  </a:ext>
                </a:extLst>
              </a:tr>
              <a:tr h="700857">
                <a:tc>
                  <a:txBody>
                    <a:bodyPr/>
                    <a:lstStyle/>
                    <a:p>
                      <a:pPr algn="ctr"/>
                      <a:r>
                        <a:rPr lang="en-US" sz="2000"/>
                        <a:t>1 day every 2 weeks</a:t>
                      </a:r>
                    </a:p>
                  </a:txBody>
                  <a:tcPr marL="91416" marR="91416" marT="45708" marB="45708"/>
                </a:tc>
                <a:tc>
                  <a:txBody>
                    <a:bodyPr/>
                    <a:lstStyle/>
                    <a:p>
                      <a:pPr algn="ctr"/>
                      <a:r>
                        <a:rPr lang="en-US" sz="2000"/>
                        <a:t>20 days per year</a:t>
                      </a:r>
                    </a:p>
                  </a:txBody>
                  <a:tcPr marL="91416" marR="91416" marT="45708" marB="45708"/>
                </a:tc>
                <a:tc>
                  <a:txBody>
                    <a:bodyPr/>
                    <a:lstStyle/>
                    <a:p>
                      <a:pPr algn="ctr"/>
                      <a:r>
                        <a:rPr lang="en-US" sz="2000"/>
                        <a:t>4 weeks per year</a:t>
                      </a:r>
                    </a:p>
                  </a:txBody>
                  <a:tcPr marL="91416" marR="91416" marT="45708" marB="45708"/>
                </a:tc>
                <a:tc>
                  <a:txBody>
                    <a:bodyPr/>
                    <a:lstStyle/>
                    <a:p>
                      <a:pPr algn="ctr"/>
                      <a:r>
                        <a:rPr lang="en-US" sz="2000"/>
                        <a:t>Nearly 1-1/2 years of school</a:t>
                      </a:r>
                    </a:p>
                  </a:txBody>
                  <a:tcPr marL="91416" marR="91416" marT="45708" marB="45708"/>
                </a:tc>
                <a:extLst>
                  <a:ext uri="{0D108BD9-81ED-4DB2-BD59-A6C34878D82A}">
                    <a16:rowId xmlns:a16="http://schemas.microsoft.com/office/drawing/2014/main" val="3403014652"/>
                  </a:ext>
                </a:extLst>
              </a:tr>
              <a:tr h="700857">
                <a:tc>
                  <a:txBody>
                    <a:bodyPr/>
                    <a:lstStyle/>
                    <a:p>
                      <a:pPr algn="ctr"/>
                      <a:r>
                        <a:rPr lang="en-US" sz="2000"/>
                        <a:t>1 day per week</a:t>
                      </a:r>
                    </a:p>
                  </a:txBody>
                  <a:tcPr marL="91416" marR="91416" marT="45708" marB="45708"/>
                </a:tc>
                <a:tc>
                  <a:txBody>
                    <a:bodyPr/>
                    <a:lstStyle/>
                    <a:p>
                      <a:pPr algn="ctr"/>
                      <a:r>
                        <a:rPr lang="en-US" sz="2000"/>
                        <a:t>40 per year</a:t>
                      </a:r>
                    </a:p>
                  </a:txBody>
                  <a:tcPr marL="91416" marR="91416" marT="45708" marB="45708"/>
                </a:tc>
                <a:tc>
                  <a:txBody>
                    <a:bodyPr/>
                    <a:lstStyle/>
                    <a:p>
                      <a:pPr algn="ctr"/>
                      <a:r>
                        <a:rPr lang="en-US" sz="2000"/>
                        <a:t>8 weeks per year</a:t>
                      </a:r>
                    </a:p>
                  </a:txBody>
                  <a:tcPr marL="91416" marR="91416" marT="45708" marB="45708"/>
                </a:tc>
                <a:tc>
                  <a:txBody>
                    <a:bodyPr/>
                    <a:lstStyle/>
                    <a:p>
                      <a:pPr algn="ctr"/>
                      <a:r>
                        <a:rPr lang="en-US" sz="2000"/>
                        <a:t>Over 2-1/2 years of school</a:t>
                      </a:r>
                    </a:p>
                  </a:txBody>
                  <a:tcPr marL="91416" marR="91416" marT="45708" marB="45708"/>
                </a:tc>
                <a:extLst>
                  <a:ext uri="{0D108BD9-81ED-4DB2-BD59-A6C34878D82A}">
                    <a16:rowId xmlns:a16="http://schemas.microsoft.com/office/drawing/2014/main" val="968379451"/>
                  </a:ext>
                </a:extLst>
              </a:tr>
              <a:tr h="396137">
                <a:tc>
                  <a:txBody>
                    <a:bodyPr/>
                    <a:lstStyle/>
                    <a:p>
                      <a:pPr algn="ctr"/>
                      <a:r>
                        <a:rPr lang="en-US" sz="2000"/>
                        <a:t>2 days per week</a:t>
                      </a:r>
                    </a:p>
                  </a:txBody>
                  <a:tcPr marL="91416" marR="91416" marT="45708" marB="45708"/>
                </a:tc>
                <a:tc>
                  <a:txBody>
                    <a:bodyPr/>
                    <a:lstStyle/>
                    <a:p>
                      <a:pPr algn="ctr"/>
                      <a:r>
                        <a:rPr lang="en-US" sz="2000"/>
                        <a:t>80 days per year</a:t>
                      </a:r>
                    </a:p>
                  </a:txBody>
                  <a:tcPr marL="91416" marR="91416" marT="45708" marB="45708"/>
                </a:tc>
                <a:tc>
                  <a:txBody>
                    <a:bodyPr/>
                    <a:lstStyle/>
                    <a:p>
                      <a:pPr algn="ctr"/>
                      <a:r>
                        <a:rPr lang="en-US" sz="2000"/>
                        <a:t>10 weeks per year</a:t>
                      </a:r>
                    </a:p>
                  </a:txBody>
                  <a:tcPr marL="91416" marR="91416" marT="45708" marB="45708"/>
                </a:tc>
                <a:tc>
                  <a:txBody>
                    <a:bodyPr/>
                    <a:lstStyle/>
                    <a:p>
                      <a:pPr algn="ctr"/>
                      <a:r>
                        <a:rPr lang="en-US" sz="2000"/>
                        <a:t>Over 5 years</a:t>
                      </a:r>
                    </a:p>
                  </a:txBody>
                  <a:tcPr marL="91416" marR="91416" marT="45708" marB="45708"/>
                </a:tc>
                <a:extLst>
                  <a:ext uri="{0D108BD9-81ED-4DB2-BD59-A6C34878D82A}">
                    <a16:rowId xmlns:a16="http://schemas.microsoft.com/office/drawing/2014/main" val="1227494934"/>
                  </a:ext>
                </a:extLst>
              </a:tr>
              <a:tr h="396137">
                <a:tc>
                  <a:txBody>
                    <a:bodyPr/>
                    <a:lstStyle/>
                    <a:p>
                      <a:pPr algn="ctr"/>
                      <a:r>
                        <a:rPr lang="en-US" sz="2000"/>
                        <a:t>3 days per week</a:t>
                      </a:r>
                    </a:p>
                  </a:txBody>
                  <a:tcPr marL="91416" marR="91416" marT="45708" marB="45708"/>
                </a:tc>
                <a:tc>
                  <a:txBody>
                    <a:bodyPr/>
                    <a:lstStyle/>
                    <a:p>
                      <a:pPr algn="ctr"/>
                      <a:r>
                        <a:rPr lang="en-US" sz="2000"/>
                        <a:t>120 days per year</a:t>
                      </a:r>
                    </a:p>
                  </a:txBody>
                  <a:tcPr marL="91416" marR="91416" marT="45708" marB="45708"/>
                </a:tc>
                <a:tc>
                  <a:txBody>
                    <a:bodyPr/>
                    <a:lstStyle/>
                    <a:p>
                      <a:pPr algn="ctr"/>
                      <a:r>
                        <a:rPr lang="en-US" sz="2000"/>
                        <a:t>24 weeks per year</a:t>
                      </a:r>
                    </a:p>
                  </a:txBody>
                  <a:tcPr marL="91416" marR="91416" marT="45708" marB="45708"/>
                </a:tc>
                <a:tc>
                  <a:txBody>
                    <a:bodyPr/>
                    <a:lstStyle/>
                    <a:p>
                      <a:pPr algn="ctr"/>
                      <a:r>
                        <a:rPr lang="en-US" sz="2000"/>
                        <a:t>Nearly 8 years</a:t>
                      </a:r>
                    </a:p>
                  </a:txBody>
                  <a:tcPr marL="91416" marR="91416" marT="45708" marB="45708"/>
                </a:tc>
                <a:extLst>
                  <a:ext uri="{0D108BD9-81ED-4DB2-BD59-A6C34878D82A}">
                    <a16:rowId xmlns:a16="http://schemas.microsoft.com/office/drawing/2014/main" val="664413271"/>
                  </a:ext>
                </a:extLst>
              </a:tr>
            </a:tbl>
          </a:graphicData>
        </a:graphic>
      </p:graphicFrame>
    </p:spTree>
    <p:extLst>
      <p:ext uri="{BB962C8B-B14F-4D97-AF65-F5344CB8AC3E}">
        <p14:creationId xmlns:p14="http://schemas.microsoft.com/office/powerpoint/2010/main" val="3174944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56DC1-D2B7-457A-9624-A4985DE8C990}"/>
              </a:ext>
            </a:extLst>
          </p:cNvPr>
          <p:cNvSpPr>
            <a:spLocks noGrp="1"/>
          </p:cNvSpPr>
          <p:nvPr>
            <p:ph type="title"/>
          </p:nvPr>
        </p:nvSpPr>
        <p:spPr>
          <a:xfrm>
            <a:off x="341312" y="609600"/>
            <a:ext cx="11506200" cy="1676400"/>
          </a:xfrm>
        </p:spPr>
        <p:txBody>
          <a:bodyPr>
            <a:normAutofit/>
          </a:bodyPr>
          <a:lstStyle/>
          <a:p>
            <a:pPr algn="ctr"/>
            <a:r>
              <a:rPr lang="en-US" sz="3600">
                <a:solidFill>
                  <a:srgbClr val="0070C0"/>
                </a:solidFill>
                <a:latin typeface="Amasis MT Pro Black" panose="02040A04050005020304" pitchFamily="18" charset="0"/>
              </a:rPr>
              <a:t>How about 10 minutes late a day?  Surely that won’t affect my child!</a:t>
            </a:r>
          </a:p>
        </p:txBody>
      </p:sp>
      <p:graphicFrame>
        <p:nvGraphicFramePr>
          <p:cNvPr id="4" name="Content Placeholder 3">
            <a:extLst>
              <a:ext uri="{FF2B5EF4-FFF2-40B4-BE49-F238E27FC236}">
                <a16:creationId xmlns:a16="http://schemas.microsoft.com/office/drawing/2014/main" id="{0DA7C80F-E3B9-443C-9E10-45B46684739A}"/>
              </a:ext>
            </a:extLst>
          </p:cNvPr>
          <p:cNvGraphicFramePr>
            <a:graphicFrameLocks noGrp="1"/>
          </p:cNvGraphicFramePr>
          <p:nvPr>
            <p:ph idx="1"/>
            <p:extLst>
              <p:ext uri="{D42A27DB-BD31-4B8C-83A1-F6EECF244321}">
                <p14:modId xmlns:p14="http://schemas.microsoft.com/office/powerpoint/2010/main" val="602139936"/>
              </p:ext>
            </p:extLst>
          </p:nvPr>
        </p:nvGraphicFramePr>
        <p:xfrm>
          <a:off x="661988" y="2438400"/>
          <a:ext cx="10864848" cy="3200121"/>
        </p:xfrm>
        <a:graphic>
          <a:graphicData uri="http://schemas.openxmlformats.org/drawingml/2006/table">
            <a:tbl>
              <a:tblPr firstRow="1" bandRow="1">
                <a:tableStyleId>{5C22544A-7EE6-4342-B048-85BDC9FD1C3A}</a:tableStyleId>
              </a:tblPr>
              <a:tblGrid>
                <a:gridCol w="2716212">
                  <a:extLst>
                    <a:ext uri="{9D8B030D-6E8A-4147-A177-3AD203B41FA5}">
                      <a16:colId xmlns:a16="http://schemas.microsoft.com/office/drawing/2014/main" val="3476870601"/>
                    </a:ext>
                  </a:extLst>
                </a:gridCol>
                <a:gridCol w="2716212">
                  <a:extLst>
                    <a:ext uri="{9D8B030D-6E8A-4147-A177-3AD203B41FA5}">
                      <a16:colId xmlns:a16="http://schemas.microsoft.com/office/drawing/2014/main" val="4261964847"/>
                    </a:ext>
                  </a:extLst>
                </a:gridCol>
                <a:gridCol w="2716212">
                  <a:extLst>
                    <a:ext uri="{9D8B030D-6E8A-4147-A177-3AD203B41FA5}">
                      <a16:colId xmlns:a16="http://schemas.microsoft.com/office/drawing/2014/main" val="1538069117"/>
                    </a:ext>
                  </a:extLst>
                </a:gridCol>
                <a:gridCol w="2716212">
                  <a:extLst>
                    <a:ext uri="{9D8B030D-6E8A-4147-A177-3AD203B41FA5}">
                      <a16:colId xmlns:a16="http://schemas.microsoft.com/office/drawing/2014/main" val="4266926412"/>
                    </a:ext>
                  </a:extLst>
                </a:gridCol>
              </a:tblGrid>
              <a:tr h="700857">
                <a:tc>
                  <a:txBody>
                    <a:bodyPr/>
                    <a:lstStyle/>
                    <a:p>
                      <a:pPr algn="ctr"/>
                      <a:r>
                        <a:rPr lang="en-US" sz="2000"/>
                        <a:t>He/she is only missing just . . .</a:t>
                      </a:r>
                    </a:p>
                  </a:txBody>
                  <a:tcPr marL="91416" marR="91416" marT="45708" marB="45708"/>
                </a:tc>
                <a:tc>
                  <a:txBody>
                    <a:bodyPr/>
                    <a:lstStyle/>
                    <a:p>
                      <a:pPr algn="ctr"/>
                      <a:r>
                        <a:rPr lang="en-US" sz="2000"/>
                        <a:t>That equals . . .</a:t>
                      </a:r>
                    </a:p>
                  </a:txBody>
                  <a:tcPr marL="91416" marR="91416" marT="45708" marB="45708"/>
                </a:tc>
                <a:tc>
                  <a:txBody>
                    <a:bodyPr/>
                    <a:lstStyle/>
                    <a:p>
                      <a:pPr algn="ctr"/>
                      <a:r>
                        <a:rPr lang="en-US" sz="2000"/>
                        <a:t>Which is . . .</a:t>
                      </a:r>
                    </a:p>
                  </a:txBody>
                  <a:tcPr marL="91416" marR="91416" marT="45708" marB="45708"/>
                </a:tc>
                <a:tc>
                  <a:txBody>
                    <a:bodyPr/>
                    <a:lstStyle/>
                    <a:p>
                      <a:pPr algn="ctr"/>
                      <a:r>
                        <a:rPr lang="en-US" sz="2000"/>
                        <a:t>And over 13 years schooling that’s . . .</a:t>
                      </a:r>
                    </a:p>
                  </a:txBody>
                  <a:tcPr marL="91416" marR="91416" marT="45708" marB="45708"/>
                </a:tc>
                <a:extLst>
                  <a:ext uri="{0D108BD9-81ED-4DB2-BD59-A6C34878D82A}">
                    <a16:rowId xmlns:a16="http://schemas.microsoft.com/office/drawing/2014/main" val="3973728663"/>
                  </a:ext>
                </a:extLst>
              </a:tr>
              <a:tr h="700857">
                <a:tc>
                  <a:txBody>
                    <a:bodyPr/>
                    <a:lstStyle/>
                    <a:p>
                      <a:pPr algn="ctr"/>
                      <a:r>
                        <a:rPr lang="en-US" sz="2000"/>
                        <a:t>10 min. per day</a:t>
                      </a:r>
                    </a:p>
                  </a:txBody>
                  <a:tcPr marL="91416" marR="91416" marT="45708" marB="45708"/>
                </a:tc>
                <a:tc>
                  <a:txBody>
                    <a:bodyPr/>
                    <a:lstStyle/>
                    <a:p>
                      <a:pPr algn="ctr"/>
                      <a:r>
                        <a:rPr lang="en-US" sz="2000"/>
                        <a:t>50 min. per week</a:t>
                      </a:r>
                    </a:p>
                  </a:txBody>
                  <a:tcPr marL="91416" marR="91416" marT="45708" marB="45708"/>
                </a:tc>
                <a:tc>
                  <a:txBody>
                    <a:bodyPr/>
                    <a:lstStyle/>
                    <a:p>
                      <a:pPr algn="ctr"/>
                      <a:r>
                        <a:rPr lang="en-US" sz="2000"/>
                        <a:t>Nearly 1-1/2 weeks per year</a:t>
                      </a:r>
                    </a:p>
                  </a:txBody>
                  <a:tcPr marL="91416" marR="91416" marT="45708" marB="45708"/>
                </a:tc>
                <a:tc>
                  <a:txBody>
                    <a:bodyPr/>
                    <a:lstStyle/>
                    <a:p>
                      <a:pPr algn="ctr"/>
                      <a:r>
                        <a:rPr lang="en-US" sz="2000"/>
                        <a:t>Nearly ½ year</a:t>
                      </a:r>
                    </a:p>
                  </a:txBody>
                  <a:tcPr marL="91416" marR="91416" marT="45708" marB="45708"/>
                </a:tc>
                <a:extLst>
                  <a:ext uri="{0D108BD9-81ED-4DB2-BD59-A6C34878D82A}">
                    <a16:rowId xmlns:a16="http://schemas.microsoft.com/office/drawing/2014/main" val="3403014652"/>
                  </a:ext>
                </a:extLst>
              </a:tr>
              <a:tr h="700857">
                <a:tc>
                  <a:txBody>
                    <a:bodyPr/>
                    <a:lstStyle/>
                    <a:p>
                      <a:pPr algn="ctr"/>
                      <a:r>
                        <a:rPr lang="en-US" sz="2000"/>
                        <a:t>20 min. per day</a:t>
                      </a:r>
                    </a:p>
                  </a:txBody>
                  <a:tcPr marL="91416" marR="91416" marT="45708" marB="45708"/>
                </a:tc>
                <a:tc>
                  <a:txBody>
                    <a:bodyPr/>
                    <a:lstStyle/>
                    <a:p>
                      <a:pPr algn="ctr"/>
                      <a:r>
                        <a:rPr lang="en-US" sz="2000"/>
                        <a:t>1 hr. 40 min. per week</a:t>
                      </a:r>
                    </a:p>
                  </a:txBody>
                  <a:tcPr marL="91416" marR="91416" marT="45708" marB="45708"/>
                </a:tc>
                <a:tc>
                  <a:txBody>
                    <a:bodyPr/>
                    <a:lstStyle/>
                    <a:p>
                      <a:pPr algn="ctr"/>
                      <a:r>
                        <a:rPr lang="en-US" sz="2000"/>
                        <a:t>Over 2-1/2 weeks per year</a:t>
                      </a:r>
                    </a:p>
                  </a:txBody>
                  <a:tcPr marL="91416" marR="91416" marT="45708" marB="45708"/>
                </a:tc>
                <a:tc>
                  <a:txBody>
                    <a:bodyPr/>
                    <a:lstStyle/>
                    <a:p>
                      <a:pPr algn="ctr"/>
                      <a:r>
                        <a:rPr lang="en-US" sz="2000"/>
                        <a:t>Nearly 1 year</a:t>
                      </a:r>
                    </a:p>
                  </a:txBody>
                  <a:tcPr marL="91416" marR="91416" marT="45708" marB="45708"/>
                </a:tc>
                <a:extLst>
                  <a:ext uri="{0D108BD9-81ED-4DB2-BD59-A6C34878D82A}">
                    <a16:rowId xmlns:a16="http://schemas.microsoft.com/office/drawing/2014/main" val="968379451"/>
                  </a:ext>
                </a:extLst>
              </a:tr>
              <a:tr h="700857">
                <a:tc>
                  <a:txBody>
                    <a:bodyPr/>
                    <a:lstStyle/>
                    <a:p>
                      <a:pPr algn="ctr"/>
                      <a:r>
                        <a:rPr lang="en-US" sz="2000"/>
                        <a:t>30 min. per day</a:t>
                      </a:r>
                    </a:p>
                  </a:txBody>
                  <a:tcPr marL="91416" marR="91416" marT="45708" marB="45708"/>
                </a:tc>
                <a:tc>
                  <a:txBody>
                    <a:bodyPr/>
                    <a:lstStyle/>
                    <a:p>
                      <a:pPr algn="ctr"/>
                      <a:r>
                        <a:rPr lang="en-US" sz="2000"/>
                        <a:t>Half a day per week</a:t>
                      </a:r>
                    </a:p>
                  </a:txBody>
                  <a:tcPr marL="91416" marR="91416" marT="45708" marB="45708"/>
                </a:tc>
                <a:tc>
                  <a:txBody>
                    <a:bodyPr/>
                    <a:lstStyle/>
                    <a:p>
                      <a:pPr algn="ctr"/>
                      <a:r>
                        <a:rPr lang="en-US" sz="2000"/>
                        <a:t>4 weeks per year</a:t>
                      </a:r>
                    </a:p>
                  </a:txBody>
                  <a:tcPr marL="91416" marR="91416" marT="45708" marB="45708"/>
                </a:tc>
                <a:tc>
                  <a:txBody>
                    <a:bodyPr/>
                    <a:lstStyle/>
                    <a:p>
                      <a:pPr algn="ctr"/>
                      <a:r>
                        <a:rPr lang="en-US" sz="2000"/>
                        <a:t>Nearly 1-1/2 years</a:t>
                      </a:r>
                    </a:p>
                  </a:txBody>
                  <a:tcPr marL="91416" marR="91416" marT="45708" marB="45708"/>
                </a:tc>
                <a:extLst>
                  <a:ext uri="{0D108BD9-81ED-4DB2-BD59-A6C34878D82A}">
                    <a16:rowId xmlns:a16="http://schemas.microsoft.com/office/drawing/2014/main" val="1227494934"/>
                  </a:ext>
                </a:extLst>
              </a:tr>
              <a:tr h="396137">
                <a:tc>
                  <a:txBody>
                    <a:bodyPr/>
                    <a:lstStyle/>
                    <a:p>
                      <a:pPr algn="ctr"/>
                      <a:r>
                        <a:rPr lang="en-US" sz="2000"/>
                        <a:t>1 hour per day</a:t>
                      </a:r>
                    </a:p>
                  </a:txBody>
                  <a:tcPr marL="91416" marR="91416" marT="45708" marB="45708"/>
                </a:tc>
                <a:tc>
                  <a:txBody>
                    <a:bodyPr/>
                    <a:lstStyle/>
                    <a:p>
                      <a:pPr algn="ctr"/>
                      <a:r>
                        <a:rPr lang="en-US" sz="2000"/>
                        <a:t>1 day per week</a:t>
                      </a:r>
                    </a:p>
                  </a:txBody>
                  <a:tcPr marL="91416" marR="91416" marT="45708" marB="45708"/>
                </a:tc>
                <a:tc>
                  <a:txBody>
                    <a:bodyPr/>
                    <a:lstStyle/>
                    <a:p>
                      <a:pPr algn="ctr"/>
                      <a:r>
                        <a:rPr lang="en-US" sz="2000"/>
                        <a:t>8 weeks per year</a:t>
                      </a:r>
                    </a:p>
                  </a:txBody>
                  <a:tcPr marL="91416" marR="91416" marT="45708" marB="45708"/>
                </a:tc>
                <a:tc>
                  <a:txBody>
                    <a:bodyPr/>
                    <a:lstStyle/>
                    <a:p>
                      <a:pPr algn="ctr"/>
                      <a:r>
                        <a:rPr lang="en-US" sz="2000"/>
                        <a:t>Over 2-1/2 years</a:t>
                      </a:r>
                    </a:p>
                  </a:txBody>
                  <a:tcPr marL="91416" marR="91416" marT="45708" marB="45708"/>
                </a:tc>
                <a:extLst>
                  <a:ext uri="{0D108BD9-81ED-4DB2-BD59-A6C34878D82A}">
                    <a16:rowId xmlns:a16="http://schemas.microsoft.com/office/drawing/2014/main" val="664413271"/>
                  </a:ext>
                </a:extLst>
              </a:tr>
            </a:tbl>
          </a:graphicData>
        </a:graphic>
      </p:graphicFrame>
    </p:spTree>
    <p:extLst>
      <p:ext uri="{BB962C8B-B14F-4D97-AF65-F5344CB8AC3E}">
        <p14:creationId xmlns:p14="http://schemas.microsoft.com/office/powerpoint/2010/main" val="929224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40"/>
          <p:cNvSpPr txBox="1">
            <a:spLocks noGrp="1"/>
          </p:cNvSpPr>
          <p:nvPr>
            <p:ph type="title"/>
          </p:nvPr>
        </p:nvSpPr>
        <p:spPr>
          <a:xfrm>
            <a:off x="2513012" y="228600"/>
            <a:ext cx="7024430" cy="57264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C000"/>
              </a:buClr>
              <a:buSzPts val="4400"/>
              <a:buFont typeface="Arial"/>
              <a:buNone/>
            </a:pPr>
            <a:r>
              <a:rPr lang="en-US" sz="4400">
                <a:solidFill>
                  <a:srgbClr val="C00000"/>
                </a:solidFill>
                <a:latin typeface="Amasis MT Pro Black" panose="02040A04050005020304" pitchFamily="18" charset="0"/>
                <a:ea typeface="Arial"/>
                <a:cs typeface="Ideal Sans Medium" pitchFamily="50" charset="0"/>
                <a:sym typeface="Arial"/>
              </a:rPr>
              <a:t>WEEKLY NEWSLETTER</a:t>
            </a:r>
            <a:endParaRPr sz="4400">
              <a:solidFill>
                <a:srgbClr val="C00000"/>
              </a:solidFill>
              <a:latin typeface="Amasis MT Pro Black" panose="02040A04050005020304" pitchFamily="18" charset="0"/>
              <a:ea typeface="Arial"/>
              <a:cs typeface="Ideal Sans Medium" pitchFamily="50" charset="0"/>
              <a:sym typeface="Arial"/>
            </a:endParaRPr>
          </a:p>
        </p:txBody>
      </p:sp>
      <p:pic>
        <p:nvPicPr>
          <p:cNvPr id="418" name="Google Shape;418;p40"/>
          <p:cNvPicPr preferRelativeResize="0"/>
          <p:nvPr/>
        </p:nvPicPr>
        <p:blipFill rotWithShape="1">
          <a:blip r:embed="rId3">
            <a:alphaModFix/>
          </a:blip>
          <a:srcRect/>
          <a:stretch/>
        </p:blipFill>
        <p:spPr>
          <a:xfrm>
            <a:off x="5094287" y="1085850"/>
            <a:ext cx="6884008" cy="4686300"/>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CE2321F5-4BDF-4FEB-BA0F-6CBFA1F5BFEF}"/>
              </a:ext>
            </a:extLst>
          </p:cNvPr>
          <p:cNvSpPr txBox="1"/>
          <p:nvPr/>
        </p:nvSpPr>
        <p:spPr>
          <a:xfrm>
            <a:off x="208942" y="1981200"/>
            <a:ext cx="4495800" cy="4093428"/>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Arial Rounded MT Bold" panose="020F0704030504030204" pitchFamily="34" charset="0"/>
              </a:rPr>
              <a:t>The newsletter will be electronically distributed every </a:t>
            </a:r>
            <a:r>
              <a:rPr lang="en-US" sz="2000" dirty="0">
                <a:highlight>
                  <a:srgbClr val="FFFF00"/>
                </a:highlight>
                <a:latin typeface="Arial Rounded MT Bold" panose="020F0704030504030204" pitchFamily="34" charset="0"/>
              </a:rPr>
              <a:t>Monday</a:t>
            </a:r>
            <a:r>
              <a:rPr lang="en-US" sz="2000" dirty="0">
                <a:latin typeface="Arial Rounded MT Bold" panose="020F0704030504030204" pitchFamily="34" charset="0"/>
              </a:rPr>
              <a:t> through Canvas.</a:t>
            </a:r>
          </a:p>
          <a:p>
            <a:pPr marL="285750" indent="-285750">
              <a:buFont typeface="Arial" panose="020B0604020202020204" pitchFamily="34" charset="0"/>
              <a:buChar char="•"/>
            </a:pPr>
            <a:endParaRPr lang="en-US" sz="2000" dirty="0">
              <a:latin typeface="Arial Rounded MT Bold" panose="020F0704030504030204" pitchFamily="34" charset="0"/>
            </a:endParaRPr>
          </a:p>
          <a:p>
            <a:pPr marL="285750" indent="-285750">
              <a:buFont typeface="Arial" panose="020B0604020202020204" pitchFamily="34" charset="0"/>
              <a:buChar char="•"/>
            </a:pPr>
            <a:r>
              <a:rPr lang="en-US" sz="2000" dirty="0">
                <a:latin typeface="Arial Rounded MT Bold" panose="020F0704030504030204" pitchFamily="34" charset="0"/>
              </a:rPr>
              <a:t>Newsletters will include events, objectives, upcoming major grade dates, and other information deemed necessary by the grade level.</a:t>
            </a:r>
          </a:p>
          <a:p>
            <a:pPr marL="285750" indent="-285750">
              <a:buFont typeface="Arial" panose="020B0604020202020204" pitchFamily="34" charset="0"/>
              <a:buChar char="•"/>
            </a:pPr>
            <a:endParaRPr lang="en-US" sz="2000" dirty="0">
              <a:latin typeface="Arial Rounded MT Bold" panose="020F0704030504030204" pitchFamily="34" charset="0"/>
            </a:endParaRPr>
          </a:p>
          <a:p>
            <a:pPr marL="285750" indent="-285750">
              <a:buFont typeface="Arial" panose="020B0604020202020204" pitchFamily="34" charset="0"/>
              <a:buChar char="•"/>
            </a:pPr>
            <a:r>
              <a:rPr lang="en-US" sz="2000" dirty="0">
                <a:highlight>
                  <a:srgbClr val="FFFF00"/>
                </a:highlight>
                <a:latin typeface="Arial Rounded MT Bold" panose="020F0704030504030204" pitchFamily="34" charset="0"/>
              </a:rPr>
              <a:t>Please make sure that you are signed up and have access to Canvas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8927" y="457200"/>
            <a:ext cx="6781800" cy="1072378"/>
          </a:xfrm>
        </p:spPr>
        <p:txBody>
          <a:bodyPr vert="horz" lIns="228600" tIns="228600" rIns="228600" bIns="228600" rtlCol="0" anchor="ctr">
            <a:normAutofit fontScale="90000"/>
          </a:bodyPr>
          <a:lstStyle/>
          <a:p>
            <a:pPr defTabSz="914400">
              <a:lnSpc>
                <a:spcPct val="85000"/>
              </a:lnSpc>
            </a:pPr>
            <a:r>
              <a:rPr lang="en-US" sz="3600" u="sng">
                <a:solidFill>
                  <a:srgbClr val="0070C0"/>
                </a:solidFill>
                <a:latin typeface="Amasis MT Pro Black" panose="02040A04050005020304" pitchFamily="18" charset="0"/>
              </a:rPr>
              <a:t>Transportation Changes</a:t>
            </a:r>
          </a:p>
        </p:txBody>
      </p:sp>
      <p:sp>
        <p:nvSpPr>
          <p:cNvPr id="3" name="Content Placeholder 2"/>
          <p:cNvSpPr>
            <a:spLocks noGrp="1"/>
          </p:cNvSpPr>
          <p:nvPr>
            <p:ph type="subTitle" idx="1"/>
          </p:nvPr>
        </p:nvSpPr>
        <p:spPr>
          <a:xfrm>
            <a:off x="608012" y="2286000"/>
            <a:ext cx="5766940" cy="3733800"/>
          </a:xfrm>
        </p:spPr>
        <p:txBody>
          <a:bodyPr vert="horz" lIns="91440" tIns="45720" rIns="91440" bIns="45720" rtlCol="0" anchor="ctr">
            <a:normAutofit/>
          </a:bodyPr>
          <a:lstStyle/>
          <a:p>
            <a:pPr indent="-228600" algn="l" defTabSz="914400">
              <a:lnSpc>
                <a:spcPct val="110000"/>
              </a:lnSpc>
              <a:buFont typeface="Wingdings" panose="05000000000000000000" pitchFamily="2" charset="2"/>
              <a:buChar char="§"/>
            </a:pPr>
            <a:r>
              <a:rPr lang="en-US" sz="1600">
                <a:solidFill>
                  <a:schemeClr val="tx1"/>
                </a:solidFill>
              </a:rPr>
              <a:t>Best practice is to send a written note to the school with your child.  </a:t>
            </a:r>
          </a:p>
          <a:p>
            <a:pPr indent="-228600" algn="l" defTabSz="914400">
              <a:lnSpc>
                <a:spcPct val="110000"/>
              </a:lnSpc>
              <a:buFont typeface="Wingdings" panose="05000000000000000000" pitchFamily="2" charset="2"/>
              <a:buChar char="§"/>
            </a:pPr>
            <a:endParaRPr lang="en-US" sz="1600">
              <a:solidFill>
                <a:schemeClr val="tx1"/>
              </a:solidFill>
            </a:endParaRPr>
          </a:p>
          <a:p>
            <a:pPr indent="-228600" algn="l" defTabSz="914400">
              <a:lnSpc>
                <a:spcPct val="110000"/>
              </a:lnSpc>
              <a:buFont typeface="Wingdings" panose="05000000000000000000" pitchFamily="2" charset="2"/>
              <a:buChar char="§"/>
            </a:pPr>
            <a:r>
              <a:rPr lang="en-US" sz="1600">
                <a:solidFill>
                  <a:schemeClr val="tx1"/>
                </a:solidFill>
              </a:rPr>
              <a:t>If you need to make a last-minute emergency change, </a:t>
            </a:r>
            <a:r>
              <a:rPr lang="en-US" sz="1600">
                <a:solidFill>
                  <a:schemeClr val="tx1"/>
                </a:solidFill>
                <a:highlight>
                  <a:srgbClr val="FFFF00"/>
                </a:highlight>
              </a:rPr>
              <a:t>call the front office prior to 2:15 PM.  </a:t>
            </a:r>
          </a:p>
          <a:p>
            <a:pPr algn="l" defTabSz="914400">
              <a:lnSpc>
                <a:spcPct val="110000"/>
              </a:lnSpc>
            </a:pPr>
            <a:r>
              <a:rPr lang="en-US" sz="1600">
                <a:solidFill>
                  <a:schemeClr val="tx1"/>
                </a:solidFill>
              </a:rPr>
              <a:t>832-223-1400 </a:t>
            </a:r>
          </a:p>
          <a:p>
            <a:pPr algn="l" defTabSz="914400">
              <a:lnSpc>
                <a:spcPct val="110000"/>
              </a:lnSpc>
            </a:pPr>
            <a:r>
              <a:rPr lang="en-US" sz="1600" b="1">
                <a:solidFill>
                  <a:schemeClr val="tx1"/>
                </a:solidFill>
              </a:rPr>
              <a:t>Please do not email the teacher changes; they are busy teaching students.</a:t>
            </a:r>
          </a:p>
          <a:p>
            <a:pPr indent="-228600" algn="l" defTabSz="914400">
              <a:lnSpc>
                <a:spcPct val="110000"/>
              </a:lnSpc>
              <a:buFont typeface="Wingdings" panose="05000000000000000000" pitchFamily="2" charset="2"/>
              <a:buChar char="§"/>
            </a:pPr>
            <a:endParaRPr lang="en-US" sz="1600">
              <a:solidFill>
                <a:srgbClr val="FFFFFE"/>
              </a:solidFill>
            </a:endParaRPr>
          </a:p>
        </p:txBody>
      </p:sp>
      <p:pic>
        <p:nvPicPr>
          <p:cNvPr id="4" name="Picture 3" descr="The Inappropriate Homeschooler: &lt;strong&gt;School&lt;/strong&gt; Year 2014/2015 is Here!"/>
          <p:cNvPicPr>
            <a:picLocks noChangeAspect="1"/>
          </p:cNvPicPr>
          <p:nvPr/>
        </p:nvPicPr>
        <p:blipFill rotWithShape="1">
          <a:blip r:embed="rId2" cstate="print">
            <a:extLst>
              <a:ext uri="{28A0092B-C50C-407E-A947-70E740481C1C}">
                <a14:useLocalDpi xmlns:a14="http://schemas.microsoft.com/office/drawing/2010/main" val="0"/>
              </a:ext>
            </a:extLst>
          </a:blip>
          <a:srcRect l="18925" r="9559" b="1"/>
          <a:stretch/>
        </p:blipFill>
        <p:spPr>
          <a:xfrm>
            <a:off x="7547895" y="227"/>
            <a:ext cx="4640625" cy="6858000"/>
          </a:xfrm>
          <a:prstGeom prst="rect">
            <a:avLst/>
          </a:prstGeom>
        </p:spPr>
      </p:pic>
    </p:spTree>
    <p:extLst>
      <p:ext uri="{BB962C8B-B14F-4D97-AF65-F5344CB8AC3E}">
        <p14:creationId xmlns:p14="http://schemas.microsoft.com/office/powerpoint/2010/main" val="1412868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106" y="803275"/>
            <a:ext cx="5205706" cy="1299135"/>
          </a:xfrm>
        </p:spPr>
        <p:txBody>
          <a:bodyPr>
            <a:normAutofit/>
          </a:bodyPr>
          <a:lstStyle/>
          <a:p>
            <a:r>
              <a:rPr lang="en-US" sz="4800" u="sng">
                <a:solidFill>
                  <a:srgbClr val="0070C0"/>
                </a:solidFill>
                <a:latin typeface="Amasis MT Pro Black" panose="02040A04050005020304" pitchFamily="18" charset="0"/>
              </a:rPr>
              <a:t>Medications</a:t>
            </a:r>
            <a:endParaRPr lang="en-US" sz="3600" u="sng">
              <a:solidFill>
                <a:srgbClr val="0070C0"/>
              </a:solidFill>
              <a:latin typeface="Amasis MT Pro Black" panose="02040A04050005020304" pitchFamily="18" charset="0"/>
            </a:endParaRPr>
          </a:p>
        </p:txBody>
      </p:sp>
      <p:sp>
        <p:nvSpPr>
          <p:cNvPr id="3" name="Content Placeholder 2"/>
          <p:cNvSpPr>
            <a:spLocks noGrp="1"/>
          </p:cNvSpPr>
          <p:nvPr>
            <p:ph idx="4294967295"/>
          </p:nvPr>
        </p:nvSpPr>
        <p:spPr>
          <a:xfrm>
            <a:off x="531812" y="2057400"/>
            <a:ext cx="10285413" cy="3949140"/>
          </a:xfrm>
        </p:spPr>
        <p:txBody>
          <a:bodyPr>
            <a:normAutofit fontScale="92500" lnSpcReduction="20000"/>
          </a:bodyPr>
          <a:lstStyle/>
          <a:p>
            <a:pPr marL="285750" indent="-285750"/>
            <a:r>
              <a:rPr lang="en-US"/>
              <a:t>All medication must be kept in nurse’s clinic—this includes cough drops</a:t>
            </a:r>
          </a:p>
          <a:p>
            <a:pPr marL="285750" indent="-285750"/>
            <a:r>
              <a:rPr lang="en-US"/>
              <a:t>All medication must be in original container—if prescription, must have label with student’s name and information on it</a:t>
            </a:r>
          </a:p>
          <a:p>
            <a:pPr marL="285750" indent="-285750"/>
            <a:r>
              <a:rPr lang="en-US"/>
              <a:t>Over the counter, short term medications, such as cough drops or antibiotics also need appropriate paperwork, which can also be found on website under nurse’s notes and is called “Parental Permit to Administer Medication At School For 6 Weeks Or Less” –if unable to print this copy , you may send a dated note listing student’s name, name of medication, reason for giving, time/frequency and duration that it is to be given—parent signature is also needed</a:t>
            </a:r>
          </a:p>
          <a:p>
            <a:pPr marL="285750" indent="-285750"/>
            <a:r>
              <a:rPr lang="en-US"/>
              <a:t>If your child has a life-threatening allergy or asthma, please get with Nurse Jarvis to discuss and provide appropriate paperwork and medication on campus for those “in case” moments for your child’s safety.</a:t>
            </a:r>
          </a:p>
          <a:p>
            <a:pPr marL="285750" indent="-285750"/>
            <a:r>
              <a:rPr lang="en-US"/>
              <a:t>If you have any questions, please feel free to contact the nurse at 832-223-1406 or email at ajarvis@lcisd.org.</a:t>
            </a:r>
          </a:p>
        </p:txBody>
      </p:sp>
      <p:pic>
        <p:nvPicPr>
          <p:cNvPr id="4"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0412" y="228600"/>
            <a:ext cx="1955612" cy="12991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10336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31872-266F-4819-801A-1DA8E878ECC6}"/>
              </a:ext>
            </a:extLst>
          </p:cNvPr>
          <p:cNvSpPr>
            <a:spLocks noGrp="1"/>
          </p:cNvSpPr>
          <p:nvPr>
            <p:ph type="title"/>
          </p:nvPr>
        </p:nvSpPr>
        <p:spPr/>
        <p:txBody>
          <a:bodyPr>
            <a:normAutofit/>
          </a:bodyPr>
          <a:lstStyle/>
          <a:p>
            <a:r>
              <a:rPr lang="en-US" sz="4800">
                <a:solidFill>
                  <a:srgbClr val="0070C0"/>
                </a:solidFill>
                <a:latin typeface="Amasis MT Pro Black" panose="02040A04050005020304" pitchFamily="18" charset="0"/>
                <a:cs typeface="Calibri Light"/>
              </a:rPr>
              <a:t>Smart Tags</a:t>
            </a:r>
          </a:p>
        </p:txBody>
      </p:sp>
      <p:pic>
        <p:nvPicPr>
          <p:cNvPr id="4098" name="Picture 2" descr="Image preview">
            <a:extLst>
              <a:ext uri="{FF2B5EF4-FFF2-40B4-BE49-F238E27FC236}">
                <a16:creationId xmlns:a16="http://schemas.microsoft.com/office/drawing/2014/main" id="{F530EC5D-8B3A-4B0D-82DC-A5D1F909BDD6}"/>
              </a:ext>
            </a:extLst>
          </p:cNvPr>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tretch>
            <a:fillRect/>
          </a:stretch>
        </p:blipFill>
        <p:spPr bwMode="auto">
          <a:xfrm>
            <a:off x="7999412" y="1864195"/>
            <a:ext cx="2900162" cy="3872973"/>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2C619DE2-05E0-CD6E-687D-3162D7CC35DB}"/>
              </a:ext>
            </a:extLst>
          </p:cNvPr>
          <p:cNvSpPr>
            <a:spLocks noGrp="1"/>
          </p:cNvSpPr>
          <p:nvPr>
            <p:ph sz="half" idx="2"/>
          </p:nvPr>
        </p:nvSpPr>
        <p:spPr>
          <a:xfrm>
            <a:off x="619817" y="2610220"/>
            <a:ext cx="6922395" cy="2383586"/>
          </a:xfrm>
        </p:spPr>
        <p:txBody>
          <a:bodyPr vert="horz" lIns="91440" tIns="45720" rIns="91440" bIns="45720" rtlCol="0" anchor="t">
            <a:normAutofit fontScale="92500"/>
          </a:bodyPr>
          <a:lstStyle/>
          <a:p>
            <a:pPr marL="0" indent="0" rtl="0">
              <a:buNone/>
            </a:pPr>
            <a:r>
              <a:rPr lang="en-US" sz="2400">
                <a:latin typeface="Arial Rounded MT Bold" panose="020F0704030504030204" pitchFamily="34" charset="0"/>
                <a:ea typeface="Arial"/>
                <a:cs typeface="Arial"/>
              </a:rPr>
              <a:t>Every child will have a smart tag which is used to: ​</a:t>
            </a:r>
            <a:endParaRPr lang="en-US" sz="2400">
              <a:latin typeface="Arial Rounded MT Bold" panose="020F0704030504030204" pitchFamily="34" charset="0"/>
            </a:endParaRPr>
          </a:p>
          <a:p>
            <a:pPr marL="227965" lvl="0" indent="-227965" rtl="0">
              <a:buChar char="•"/>
            </a:pPr>
            <a:r>
              <a:rPr lang="en-US" sz="2400">
                <a:latin typeface="Arial Rounded MT Bold" panose="020F0704030504030204" pitchFamily="34" charset="0"/>
                <a:ea typeface="Arial"/>
                <a:cs typeface="Arial"/>
              </a:rPr>
              <a:t>Track when a student is on the bus​</a:t>
            </a:r>
          </a:p>
          <a:p>
            <a:pPr marL="227965" lvl="0" indent="-227965" rtl="0">
              <a:buChar char="•"/>
            </a:pPr>
            <a:r>
              <a:rPr lang="en-US" sz="2400">
                <a:latin typeface="Arial Rounded MT Bold" panose="020F0704030504030204" pitchFamily="34" charset="0"/>
                <a:ea typeface="Arial"/>
                <a:cs typeface="Arial"/>
              </a:rPr>
              <a:t>purchase breakfast and lunch​</a:t>
            </a:r>
          </a:p>
          <a:p>
            <a:pPr marL="227965" lvl="0" indent="-227965" rtl="0">
              <a:buChar char="•"/>
            </a:pPr>
            <a:r>
              <a:rPr lang="en-US" sz="2400">
                <a:latin typeface="Arial Rounded MT Bold" panose="020F0704030504030204" pitchFamily="34" charset="0"/>
                <a:ea typeface="Arial"/>
                <a:cs typeface="Arial"/>
              </a:rPr>
              <a:t>check out books in the library​</a:t>
            </a:r>
            <a:endParaRPr lang="en-US" sz="2400">
              <a:latin typeface="Arial Rounded MT Bold" panose="020F0704030504030204" pitchFamily="34" charset="0"/>
            </a:endParaRPr>
          </a:p>
        </p:txBody>
      </p:sp>
    </p:spTree>
    <p:extLst>
      <p:ext uri="{BB962C8B-B14F-4D97-AF65-F5344CB8AC3E}">
        <p14:creationId xmlns:p14="http://schemas.microsoft.com/office/powerpoint/2010/main" val="2299969007"/>
      </p:ext>
    </p:extLst>
  </p:cSld>
  <p:clrMapOvr>
    <a:masterClrMapping/>
  </p:clrMapOvr>
  <mc:AlternateContent xmlns:mc="http://schemas.openxmlformats.org/markup-compatibility/2006" xmlns:p14="http://schemas.microsoft.com/office/powerpoint/2010/main">
    <mc:Choice Requires="p14">
      <p:transition spd="slow" p14:dur="2000" advTm="35244"/>
    </mc:Choice>
    <mc:Fallback xmlns="">
      <p:transition spd="slow" advTm="35244"/>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E82E9A2-B9A0-9838-5E30-BF1BA9569500}"/>
              </a:ext>
            </a:extLst>
          </p:cNvPr>
          <p:cNvSpPr>
            <a:spLocks noGrp="1"/>
          </p:cNvSpPr>
          <p:nvPr>
            <p:ph type="title"/>
          </p:nvPr>
        </p:nvSpPr>
        <p:spPr>
          <a:xfrm>
            <a:off x="527044" y="2407637"/>
            <a:ext cx="4665831" cy="2042725"/>
          </a:xfrm>
        </p:spPr>
        <p:txBody>
          <a:bodyPr vert="horz" lIns="228600" tIns="228600" rIns="228600" bIns="0" rtlCol="0" anchor="b">
            <a:normAutofit fontScale="90000"/>
          </a:bodyPr>
          <a:lstStyle/>
          <a:p>
            <a:pPr algn="ctr" defTabSz="914400">
              <a:lnSpc>
                <a:spcPct val="80000"/>
              </a:lnSpc>
            </a:pPr>
            <a:r>
              <a:rPr lang="en-US" sz="5400">
                <a:solidFill>
                  <a:srgbClr val="0070C0"/>
                </a:solidFill>
                <a:latin typeface="Amasis MT Pro Black" panose="02040A04050005020304" pitchFamily="18" charset="0"/>
                <a:cs typeface="Calibri Light"/>
              </a:rPr>
              <a:t>Register your SMART TAG</a:t>
            </a:r>
            <a:endParaRPr lang="en-US" sz="5400">
              <a:solidFill>
                <a:srgbClr val="0070C0"/>
              </a:solidFill>
              <a:latin typeface="Amasis MT Pro Black" panose="02040A04050005020304" pitchFamily="18" charset="0"/>
            </a:endParaRPr>
          </a:p>
        </p:txBody>
      </p:sp>
      <p:pic>
        <p:nvPicPr>
          <p:cNvPr id="2" name="Picture 2" descr="Qr code&#10;&#10;Description automatically generated">
            <a:extLst>
              <a:ext uri="{FF2B5EF4-FFF2-40B4-BE49-F238E27FC236}">
                <a16:creationId xmlns:a16="http://schemas.microsoft.com/office/drawing/2014/main" id="{41D3993F-A521-43E3-8389-813B0B674D8E}"/>
              </a:ext>
            </a:extLst>
          </p:cNvPr>
          <p:cNvPicPr>
            <a:picLocks noGrp="1" noChangeAspect="1"/>
          </p:cNvPicPr>
          <p:nvPr>
            <p:ph idx="1"/>
          </p:nvPr>
        </p:nvPicPr>
        <p:blipFill>
          <a:blip r:embed="rId2"/>
          <a:stretch>
            <a:fillRect/>
          </a:stretch>
        </p:blipFill>
        <p:spPr>
          <a:xfrm>
            <a:off x="5968466" y="320040"/>
            <a:ext cx="5693315" cy="6227064"/>
          </a:xfrm>
          <a:prstGeom prst="rect">
            <a:avLst/>
          </a:prstGeom>
          <a:ln w="9525">
            <a:noFill/>
          </a:ln>
        </p:spPr>
      </p:pic>
    </p:spTree>
    <p:extLst>
      <p:ext uri="{BB962C8B-B14F-4D97-AF65-F5344CB8AC3E}">
        <p14:creationId xmlns:p14="http://schemas.microsoft.com/office/powerpoint/2010/main" val="4239360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033" name="Picture 1032">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cxnSp>
        <p:nvCxnSpPr>
          <p:cNvPr id="1035" name="Straight Connector 1034">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037" name="Straight Connector 1036">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517" y="1847088"/>
            <a:ext cx="9605020"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039" name="Rectangle 1038">
            <a:extLst>
              <a:ext uri="{FF2B5EF4-FFF2-40B4-BE49-F238E27FC236}">
                <a16:creationId xmlns:a16="http://schemas.microsoft.com/office/drawing/2014/main" id="{2810100C-B2E3-4BD2-B42B-F78F0239C2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5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1" name="Straight Connector 1040">
            <a:extLst>
              <a:ext uri="{FF2B5EF4-FFF2-40B4-BE49-F238E27FC236}">
                <a16:creationId xmlns:a16="http://schemas.microsoft.com/office/drawing/2014/main" id="{ABDA076A-A426-4BA4-91D7-2194025E1E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51818" y="1847088"/>
            <a:ext cx="498378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5751819" y="804520"/>
            <a:ext cx="4983781" cy="1049235"/>
          </a:xfrm>
        </p:spPr>
        <p:txBody>
          <a:bodyPr vert="horz" lIns="91440" tIns="45720" rIns="91440" bIns="45720" rtlCol="0" anchor="t">
            <a:normAutofit/>
          </a:bodyPr>
          <a:lstStyle/>
          <a:p>
            <a:pPr defTabSz="914400"/>
            <a:r>
              <a:rPr lang="en-US" sz="3200" u="sng"/>
              <a:t>Car Riders</a:t>
            </a:r>
          </a:p>
        </p:txBody>
      </p:sp>
      <p:sp>
        <p:nvSpPr>
          <p:cNvPr id="1043" name="Rectangle 1042">
            <a:extLst>
              <a:ext uri="{FF2B5EF4-FFF2-40B4-BE49-F238E27FC236}">
                <a16:creationId xmlns:a16="http://schemas.microsoft.com/office/drawing/2014/main" id="{06FE94E2-EB97-4BF3-ADFD-1D6ECE62B4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1045" name="Group 1044">
            <a:extLst>
              <a:ext uri="{FF2B5EF4-FFF2-40B4-BE49-F238E27FC236}">
                <a16:creationId xmlns:a16="http://schemas.microsoft.com/office/drawing/2014/main" id="{E19263DE-9849-4BA8-8990-4AFC76B95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073" y="482171"/>
            <a:ext cx="4640542" cy="5149101"/>
            <a:chOff x="7463259" y="583365"/>
            <a:chExt cx="4641750" cy="5181928"/>
          </a:xfrm>
        </p:grpSpPr>
        <p:sp>
          <p:nvSpPr>
            <p:cNvPr id="1046" name="Rectangle 1045">
              <a:extLst>
                <a:ext uri="{FF2B5EF4-FFF2-40B4-BE49-F238E27FC236}">
                  <a16:creationId xmlns:a16="http://schemas.microsoft.com/office/drawing/2014/main" id="{20925473-E783-403A-8BDE-D1EBDAEDA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64175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7" name="Rectangle 1046">
              <a:extLst>
                <a:ext uri="{FF2B5EF4-FFF2-40B4-BE49-F238E27FC236}">
                  <a16:creationId xmlns:a16="http://schemas.microsoft.com/office/drawing/2014/main" id="{EABD99F7-1E3E-4B98-A113-A2DAA96D11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4001651"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026" name="Picture 2" descr="WHEN SHOULD I UPGRADE MY CHILD'S CAR SEAT? - Baby Logic">
            <a:extLst>
              <a:ext uri="{FF2B5EF4-FFF2-40B4-BE49-F238E27FC236}">
                <a16:creationId xmlns:a16="http://schemas.microsoft.com/office/drawing/2014/main" id="{EEC4F851-8EE8-EE47-D3C0-63BB79F0CC2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3060"/>
          <a:stretch/>
        </p:blipFill>
        <p:spPr bwMode="auto">
          <a:xfrm>
            <a:off x="1270891" y="1116345"/>
            <a:ext cx="3361266" cy="3866172"/>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1048">
            <a:extLst>
              <a:ext uri="{FF2B5EF4-FFF2-40B4-BE49-F238E27FC236}">
                <a16:creationId xmlns:a16="http://schemas.microsoft.com/office/drawing/2014/main" id="{463556DA-E50F-49FC-B9C5-16746A9372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cxnSp>
        <p:nvCxnSpPr>
          <p:cNvPr id="1051" name="Straight Connector 1050">
            <a:extLst>
              <a:ext uri="{FF2B5EF4-FFF2-40B4-BE49-F238E27FC236}">
                <a16:creationId xmlns:a16="http://schemas.microsoft.com/office/drawing/2014/main" id="{C2D4E8CC-A5F3-49D3-A830-647340CFFD8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9" name="Content Placeholder 3">
            <a:extLst>
              <a:ext uri="{FF2B5EF4-FFF2-40B4-BE49-F238E27FC236}">
                <a16:creationId xmlns:a16="http://schemas.microsoft.com/office/drawing/2014/main" id="{8B680847-9362-D6C7-60FD-F58C80362AA5}"/>
              </a:ext>
            </a:extLst>
          </p:cNvPr>
          <p:cNvGraphicFramePr>
            <a:graphicFrameLocks noGrp="1"/>
          </p:cNvGraphicFramePr>
          <p:nvPr>
            <p:ph sz="quarter" idx="13"/>
            <p:extLst>
              <p:ext uri="{D42A27DB-BD31-4B8C-83A1-F6EECF244321}">
                <p14:modId xmlns:p14="http://schemas.microsoft.com/office/powerpoint/2010/main" val="3250358451"/>
              </p:ext>
            </p:extLst>
          </p:nvPr>
        </p:nvGraphicFramePr>
        <p:xfrm>
          <a:off x="5751818" y="2015732"/>
          <a:ext cx="4983782" cy="345061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07854295"/>
      </p:ext>
    </p:extLst>
  </p:cSld>
  <p:clrMapOvr>
    <a:masterClrMapping/>
  </p:clrMapOvr>
  <mc:AlternateContent xmlns:mc="http://schemas.openxmlformats.org/markup-compatibility/2006" xmlns:p14="http://schemas.microsoft.com/office/powerpoint/2010/main">
    <mc:Choice Requires="p14">
      <p:transition spd="slow" p14:dur="2000" advTm="65952"/>
    </mc:Choice>
    <mc:Fallback xmlns="">
      <p:transition spd="slow" advTm="65952"/>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09386" y="332684"/>
            <a:ext cx="7313612" cy="1325563"/>
          </a:xfrm>
        </p:spPr>
        <p:txBody>
          <a:bodyPr>
            <a:normAutofit/>
          </a:bodyPr>
          <a:lstStyle/>
          <a:p>
            <a:r>
              <a:rPr lang="en-US" u="sng">
                <a:solidFill>
                  <a:srgbClr val="0070C0"/>
                </a:solidFill>
                <a:latin typeface="Amasis MT Pro Black" panose="02040A04050005020304" pitchFamily="18" charset="0"/>
              </a:rPr>
              <a:t>Peanut Free Classrooms</a:t>
            </a:r>
          </a:p>
        </p:txBody>
      </p:sp>
      <p:sp>
        <p:nvSpPr>
          <p:cNvPr id="3" name="Content Placeholder 2"/>
          <p:cNvSpPr>
            <a:spLocks noGrp="1"/>
          </p:cNvSpPr>
          <p:nvPr>
            <p:ph idx="4294967295"/>
          </p:nvPr>
        </p:nvSpPr>
        <p:spPr>
          <a:xfrm>
            <a:off x="0" y="1825625"/>
            <a:ext cx="11658600" cy="4618038"/>
          </a:xfrm>
        </p:spPr>
        <p:txBody>
          <a:bodyPr>
            <a:normAutofit lnSpcReduction="10000"/>
          </a:bodyPr>
          <a:lstStyle/>
          <a:p>
            <a:r>
              <a:rPr lang="en-US"/>
              <a:t>Classrooms are to be peanut free. A child with serious peanut allergy can potentially suffer a reaction merely by touching or smelling a food with peanut or peanut butter</a:t>
            </a:r>
          </a:p>
          <a:p>
            <a:r>
              <a:rPr lang="en-US"/>
              <a:t>Please do not send any peanuts, peanut butter or foods containing these items as snacks. They will not be allowed to be eaten in the classroom</a:t>
            </a:r>
          </a:p>
          <a:p>
            <a:r>
              <a:rPr lang="en-US"/>
              <a:t>Any food sent to share in classroom i.e., birthday cupcakes, cookies </a:t>
            </a:r>
            <a:r>
              <a:rPr lang="en-US" err="1"/>
              <a:t>etc</a:t>
            </a:r>
            <a:r>
              <a:rPr lang="en-US"/>
              <a:t>, is to be store bought, in original container with ingredient list that is peanut free</a:t>
            </a:r>
          </a:p>
          <a:p>
            <a:r>
              <a:rPr lang="en-US"/>
              <a:t>The above does not apply to lunches, children will still be able to eat food of their choice in lunchroom as we have ensured areas that will remain peanut free zones. </a:t>
            </a:r>
          </a:p>
          <a:p>
            <a:r>
              <a:rPr lang="en-US"/>
              <a:t>Thank you in advance for your cooperation. We are trying to ensure the safety of all of our children. We are striving to promote a safe environment for all of our students, and in working together we can work to keep our students safe. </a:t>
            </a:r>
          </a:p>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7257" y="81616"/>
            <a:ext cx="1791343" cy="16603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3706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2" y="408935"/>
            <a:ext cx="11734800" cy="1049235"/>
          </a:xfrm>
        </p:spPr>
        <p:txBody>
          <a:bodyPr>
            <a:normAutofit fontScale="90000"/>
          </a:bodyPr>
          <a:lstStyle/>
          <a:p>
            <a:r>
              <a:rPr lang="en-US" sz="5350">
                <a:solidFill>
                  <a:srgbClr val="0070C0"/>
                </a:solidFill>
                <a:latin typeface="Amasis MT Pro Black" panose="02040A04050005020304" pitchFamily="18" charset="0"/>
                <a:cs typeface="Calibri Light"/>
              </a:rPr>
              <a:t>How to purchase school lunch</a:t>
            </a:r>
          </a:p>
        </p:txBody>
      </p:sp>
      <p:sp>
        <p:nvSpPr>
          <p:cNvPr id="4" name="Content Placeholder 3"/>
          <p:cNvSpPr>
            <a:spLocks noGrp="1"/>
          </p:cNvSpPr>
          <p:nvPr>
            <p:ph type="subTitle" idx="4294967295"/>
          </p:nvPr>
        </p:nvSpPr>
        <p:spPr>
          <a:xfrm>
            <a:off x="4265613" y="2674938"/>
            <a:ext cx="7696200" cy="2554287"/>
          </a:xfrm>
        </p:spPr>
        <p:txBody>
          <a:bodyPr vert="horz" lIns="91440" tIns="0" rIns="91440" bIns="45720" rtlCol="0" anchor="t">
            <a:normAutofit fontScale="92500" lnSpcReduction="10000"/>
          </a:bodyPr>
          <a:lstStyle/>
          <a:p>
            <a:r>
              <a:rPr lang="en-US" sz="2400" cap="none"/>
              <a:t>Go to</a:t>
            </a:r>
            <a:r>
              <a:rPr lang="en-US" sz="2400"/>
              <a:t> </a:t>
            </a:r>
            <a:r>
              <a:rPr lang="en-US" sz="2400">
                <a:solidFill>
                  <a:srgbClr val="B71E42"/>
                </a:solidFill>
                <a:hlinkClick r:id="rId3">
                  <a:extLst>
                    <a:ext uri="{A12FA001-AC4F-418D-AE19-62706E023703}">
                      <ahyp:hlinkClr xmlns:ahyp="http://schemas.microsoft.com/office/drawing/2018/hyperlinkcolor" val="tx"/>
                    </a:ext>
                  </a:extLst>
                </a:hlinkClick>
              </a:rPr>
              <a:t>www.schoolcafe.com</a:t>
            </a:r>
            <a:r>
              <a:rPr lang="en-US" sz="2400">
                <a:solidFill>
                  <a:srgbClr val="B71E42"/>
                </a:solidFill>
              </a:rPr>
              <a:t> </a:t>
            </a:r>
            <a:r>
              <a:rPr lang="en-US" sz="2400" cap="none"/>
              <a:t>to create a lunch account online for your student</a:t>
            </a:r>
          </a:p>
          <a:p>
            <a:r>
              <a:rPr lang="en-US" sz="2400" cap="none"/>
              <a:t>You may add money to their lunch account from your online School Café account</a:t>
            </a:r>
          </a:p>
          <a:p>
            <a:r>
              <a:rPr lang="en-US" sz="2400" cap="none"/>
              <a:t>You may also apply for free or reduced lunch at </a:t>
            </a:r>
            <a:r>
              <a:rPr lang="en-US" sz="2400" cap="none">
                <a:solidFill>
                  <a:srgbClr val="B71E42"/>
                </a:solidFill>
                <a:hlinkClick r:id="rId4">
                  <a:extLst>
                    <a:ext uri="{A12FA001-AC4F-418D-AE19-62706E023703}">
                      <ahyp:hlinkClr xmlns:ahyp="http://schemas.microsoft.com/office/drawing/2018/hyperlinkcolor" val="tx"/>
                    </a:ext>
                  </a:extLst>
                </a:hlinkClick>
              </a:rPr>
              <a:t>www.schoolcafe.com</a:t>
            </a:r>
            <a:r>
              <a:rPr lang="en-US" sz="2400" cap="none">
                <a:solidFill>
                  <a:srgbClr val="B71E42"/>
                </a:solidFill>
              </a:rPr>
              <a:t> </a:t>
            </a:r>
            <a:r>
              <a:rPr lang="en-US" sz="2400">
                <a:solidFill>
                  <a:srgbClr val="B71E42"/>
                </a:solidFill>
              </a:rPr>
              <a:t> </a:t>
            </a:r>
            <a:endParaRPr lang="en-US" sz="2400" cap="none">
              <a:solidFill>
                <a:srgbClr val="B71E42"/>
              </a:solidFill>
            </a:endParaRPr>
          </a:p>
          <a:p>
            <a:endParaRPr lang="en-US"/>
          </a:p>
        </p:txBody>
      </p:sp>
      <p:pic>
        <p:nvPicPr>
          <p:cNvPr id="11" name="Picture 10">
            <a:extLst>
              <a:ext uri="{FF2B5EF4-FFF2-40B4-BE49-F238E27FC236}">
                <a16:creationId xmlns:a16="http://schemas.microsoft.com/office/drawing/2014/main" id="{D315907B-67A7-A038-C45A-8D44B07A2317}"/>
              </a:ext>
            </a:extLst>
          </p:cNvPr>
          <p:cNvPicPr>
            <a:picLocks noChangeAspect="1"/>
          </p:cNvPicPr>
          <p:nvPr/>
        </p:nvPicPr>
        <p:blipFill>
          <a:blip r:embed="rId5"/>
          <a:stretch>
            <a:fillRect/>
          </a:stretch>
        </p:blipFill>
        <p:spPr>
          <a:xfrm>
            <a:off x="379412" y="2819400"/>
            <a:ext cx="3642031" cy="14112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10208929"/>
      </p:ext>
    </p:extLst>
  </p:cSld>
  <p:clrMapOvr>
    <a:masterClrMapping/>
  </p:clrMapOvr>
  <mc:AlternateContent xmlns:mc="http://schemas.openxmlformats.org/markup-compatibility/2006" xmlns:p14="http://schemas.microsoft.com/office/powerpoint/2010/main">
    <mc:Choice Requires="p14">
      <p:transition spd="slow" p14:dur="2000" advTm="24825"/>
    </mc:Choice>
    <mc:Fallback xmlns="">
      <p:transition spd="slow" advTm="24825"/>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500" err="1">
                <a:solidFill>
                  <a:srgbClr val="0070C0"/>
                </a:solidFill>
                <a:latin typeface="Amasis MT Pro Black" panose="02040A04050005020304" pitchFamily="18" charset="0"/>
              </a:rPr>
              <a:t>dickinson</a:t>
            </a:r>
            <a:r>
              <a:rPr lang="en-US" sz="4500">
                <a:solidFill>
                  <a:srgbClr val="0070C0"/>
                </a:solidFill>
                <a:latin typeface="Amasis MT Pro Black" panose="02040A04050005020304" pitchFamily="18" charset="0"/>
              </a:rPr>
              <a:t> Elementary PTO</a:t>
            </a:r>
            <a:br>
              <a:rPr lang="en-US" sz="4500">
                <a:solidFill>
                  <a:srgbClr val="0070C0"/>
                </a:solidFill>
                <a:latin typeface="Amasis MT Pro Black" panose="02040A04050005020304" pitchFamily="18" charset="0"/>
              </a:rPr>
            </a:br>
            <a:r>
              <a:rPr lang="en-US" sz="1600">
                <a:solidFill>
                  <a:srgbClr val="0070C0"/>
                </a:solidFill>
                <a:latin typeface="Amasis MT Pro Black" panose="02040A04050005020304" pitchFamily="18" charset="0"/>
              </a:rPr>
              <a:t>https://dickinsonpto.membershiptoolkit.com/Home</a:t>
            </a:r>
          </a:p>
        </p:txBody>
      </p:sp>
      <p:sp>
        <p:nvSpPr>
          <p:cNvPr id="3" name="Subtitle 2"/>
          <p:cNvSpPr>
            <a:spLocks noGrp="1"/>
          </p:cNvSpPr>
          <p:nvPr>
            <p:ph type="subTitle" idx="4294967295"/>
          </p:nvPr>
        </p:nvSpPr>
        <p:spPr>
          <a:xfrm>
            <a:off x="3044101" y="1"/>
            <a:ext cx="6784111" cy="829240"/>
          </a:xfrm>
        </p:spPr>
        <p:txBody>
          <a:bodyPr>
            <a:noAutofit/>
          </a:bodyPr>
          <a:lstStyle/>
          <a:p>
            <a:pPr marL="0" indent="0">
              <a:buNone/>
            </a:pPr>
            <a:r>
              <a:rPr lang="en-US" sz="4000" b="1"/>
              <a:t>How you help your school?</a:t>
            </a:r>
          </a:p>
        </p:txBody>
      </p:sp>
      <p:pic>
        <p:nvPicPr>
          <p:cNvPr id="6" name="Picture 5"/>
          <p:cNvPicPr>
            <a:picLocks noChangeAspect="1"/>
          </p:cNvPicPr>
          <p:nvPr/>
        </p:nvPicPr>
        <p:blipFill>
          <a:blip r:embed="rId3">
            <a:alphaModFix/>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5378338" y="2339615"/>
            <a:ext cx="2115635" cy="1558169"/>
          </a:xfrm>
          <a:prstGeom prst="rect">
            <a:avLst/>
          </a:prstGeom>
          <a:blipFill dpi="0" rotWithShape="1">
            <a:blip r:embed="rId4">
              <a:alphaModFix/>
              <a:duotone>
                <a:prstClr val="black"/>
                <a:schemeClr val="accent3">
                  <a:tint val="45000"/>
                  <a:satMod val="400000"/>
                </a:schemeClr>
              </a:duotone>
            </a:blip>
            <a:srcRect/>
            <a:tile tx="0" ty="0" sx="100000" sy="100000" flip="none" algn="tl"/>
          </a:blipFill>
          <a:ln w="38100">
            <a:solidFill>
              <a:schemeClr val="tx1"/>
            </a:solidFill>
          </a:ln>
          <a:effectLst>
            <a:softEdge rad="0"/>
          </a:effec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5665" y="2474063"/>
            <a:ext cx="2123495" cy="1444321"/>
          </a:xfrm>
          <a:prstGeom prst="rect">
            <a:avLst/>
          </a:prstGeom>
          <a:ln w="38100">
            <a:solidFill>
              <a:schemeClr val="tx2"/>
            </a:solidFill>
          </a:ln>
        </p:spPr>
      </p:pic>
      <p:sp>
        <p:nvSpPr>
          <p:cNvPr id="10" name="Rectangle 9"/>
          <p:cNvSpPr/>
          <p:nvPr/>
        </p:nvSpPr>
        <p:spPr>
          <a:xfrm>
            <a:off x="836612" y="4806367"/>
            <a:ext cx="9777547" cy="1163872"/>
          </a:xfrm>
          <a:prstGeom prst="rect">
            <a:avLst/>
          </a:prstGeom>
        </p:spPr>
        <p:txBody>
          <a:bodyPr wrap="none">
            <a:prstTxWarp prst="textWave1">
              <a:avLst/>
            </a:prstTxWarp>
            <a:spAutoFit/>
          </a:bodyPr>
          <a:lstStyle/>
          <a:p>
            <a:pPr algn="ctr"/>
            <a:r>
              <a:rPr lang="en-US" sz="1350" b="1">
                <a:ln w="12700">
                  <a:solidFill>
                    <a:schemeClr val="accent5"/>
                  </a:solidFill>
                  <a:prstDash val="solid"/>
                </a:ln>
                <a:solidFill>
                  <a:srgbClr val="FFC000"/>
                </a:solidFill>
              </a:rPr>
              <a:t>                                “We make a LIVING by what we GET, </a:t>
            </a:r>
          </a:p>
          <a:p>
            <a:pPr algn="ctr"/>
            <a:r>
              <a:rPr lang="en-US" sz="1350" b="1">
                <a:ln w="12700">
                  <a:solidFill>
                    <a:schemeClr val="accent5"/>
                  </a:solidFill>
                  <a:prstDash val="solid"/>
                </a:ln>
                <a:solidFill>
                  <a:srgbClr val="FFC000"/>
                </a:solidFill>
              </a:rPr>
              <a:t>but we make a LIFE by what we GIVE. “  -Winston Churchill</a:t>
            </a:r>
          </a:p>
        </p:txBody>
      </p:sp>
      <p:pic>
        <p:nvPicPr>
          <p:cNvPr id="11" name="Picture 2" descr="https://tse4.mm.bing.net/th?id=OIP.M584d74f659ae0a3b30f1ab09a5aad33eH0&amp;pid=15.1&amp;P=0&amp;w=300&amp;h=30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90012" y="2722688"/>
            <a:ext cx="943533" cy="943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8253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7071" name="Rectangle 87070">
            <a:extLst>
              <a:ext uri="{FF2B5EF4-FFF2-40B4-BE49-F238E27FC236}">
                <a16:creationId xmlns:a16="http://schemas.microsoft.com/office/drawing/2014/main" id="{E8E51B09-2B9E-4D82-A5F8-29F85CBE2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5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073" name="Rectangle 87072">
            <a:extLst>
              <a:ext uri="{FF2B5EF4-FFF2-40B4-BE49-F238E27FC236}">
                <a16:creationId xmlns:a16="http://schemas.microsoft.com/office/drawing/2014/main" id="{59240118-40F3-4A1C-85DC-4E58525CB6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87075" name="Group 87074">
            <a:extLst>
              <a:ext uri="{FF2B5EF4-FFF2-40B4-BE49-F238E27FC236}">
                <a16:creationId xmlns:a16="http://schemas.microsoft.com/office/drawing/2014/main" id="{C269951F-7B8C-4336-BC68-9BA9843CED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074" y="482171"/>
            <a:ext cx="4073472" cy="5149101"/>
            <a:chOff x="7463259" y="583365"/>
            <a:chExt cx="4074533" cy="5181928"/>
          </a:xfrm>
        </p:grpSpPr>
        <p:sp>
          <p:nvSpPr>
            <p:cNvPr id="87076" name="Rectangle 87075">
              <a:extLst>
                <a:ext uri="{FF2B5EF4-FFF2-40B4-BE49-F238E27FC236}">
                  <a16:creationId xmlns:a16="http://schemas.microsoft.com/office/drawing/2014/main" id="{CFD48101-E230-4669-8C1B-39BAAB2BB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074533"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077" name="Rectangle 87076">
              <a:extLst>
                <a:ext uri="{FF2B5EF4-FFF2-40B4-BE49-F238E27FC236}">
                  <a16:creationId xmlns:a16="http://schemas.microsoft.com/office/drawing/2014/main" id="{A18FA112-D8F0-41D3-9171-B0A3110E2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345028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87079" name="Straight Connector 87078">
            <a:extLst>
              <a:ext uri="{FF2B5EF4-FFF2-40B4-BE49-F238E27FC236}">
                <a16:creationId xmlns:a16="http://schemas.microsoft.com/office/drawing/2014/main" id="{A9087EE4-E285-4C8E-AC5F-CAE7D1FDE3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9007" y="1847088"/>
            <a:ext cx="5546594"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3" name="Picture 2" descr="A dolphin jumping out of water&#10;&#10;Description automatically generated">
            <a:extLst>
              <a:ext uri="{FF2B5EF4-FFF2-40B4-BE49-F238E27FC236}">
                <a16:creationId xmlns:a16="http://schemas.microsoft.com/office/drawing/2014/main" id="{AEFA01FA-899A-1EB3-F8F5-03DEBBABF999}"/>
              </a:ext>
            </a:extLst>
          </p:cNvPr>
          <p:cNvPicPr>
            <a:picLocks noChangeAspect="1"/>
          </p:cNvPicPr>
          <p:nvPr/>
        </p:nvPicPr>
        <p:blipFill rotWithShape="1">
          <a:blip r:embed="rId2">
            <a:extLst>
              <a:ext uri="{28A0092B-C50C-407E-A947-70E740481C1C}">
                <a14:useLocalDpi xmlns:a14="http://schemas.microsoft.com/office/drawing/2010/main" val="0"/>
              </a:ext>
            </a:extLst>
          </a:blip>
          <a:srcRect l="12066" r="9692"/>
          <a:stretch/>
        </p:blipFill>
        <p:spPr>
          <a:xfrm>
            <a:off x="1285103" y="1116345"/>
            <a:ext cx="2798374" cy="3866172"/>
          </a:xfrm>
          <a:prstGeom prst="rect">
            <a:avLst/>
          </a:prstGeom>
        </p:spPr>
      </p:pic>
      <p:sp>
        <p:nvSpPr>
          <p:cNvPr id="87043" name="Rectangle 3">
            <a:extLst>
              <a:ext uri="{FF2B5EF4-FFF2-40B4-BE49-F238E27FC236}">
                <a16:creationId xmlns:a16="http://schemas.microsoft.com/office/drawing/2014/main" id="{281B9120-4BAC-46D3-9F8D-B2F536D1C432}"/>
              </a:ext>
            </a:extLst>
          </p:cNvPr>
          <p:cNvSpPr>
            <a:spLocks noGrp="1" noChangeArrowheads="1"/>
          </p:cNvSpPr>
          <p:nvPr>
            <p:ph idx="1"/>
          </p:nvPr>
        </p:nvSpPr>
        <p:spPr>
          <a:xfrm>
            <a:off x="5186691" y="2015732"/>
            <a:ext cx="5548910" cy="3450613"/>
          </a:xfrm>
        </p:spPr>
        <p:txBody>
          <a:bodyPr spcFirstLastPara="1" vert="horz" lIns="91440" tIns="45720" rIns="91440" bIns="45720" rtlCol="0" anchorCtr="0">
            <a:normAutofit/>
          </a:bodyPr>
          <a:lstStyle/>
          <a:p>
            <a:pPr marL="0" indent="0" algn="ctr">
              <a:buNone/>
            </a:pPr>
            <a:r>
              <a:rPr lang="en-US" altLang="en-US" sz="4400" b="1">
                <a:latin typeface="Arial Rounded MT Bold" panose="020F0704030504030204" pitchFamily="34" charset="0"/>
                <a:cs typeface="Arial"/>
              </a:rPr>
              <a:t>Thanks for being a great audience! </a:t>
            </a:r>
            <a:endParaRPr lang="en-US" sz="4400" b="1">
              <a:latin typeface="Arial Rounded MT Bold" panose="020F0704030504030204" pitchFamily="34" charset="0"/>
            </a:endParaRPr>
          </a:p>
          <a:p>
            <a:pPr marL="0" indent="0">
              <a:buNone/>
            </a:pPr>
            <a:endParaRPr lang="en-US" altLang="en-US"/>
          </a:p>
          <a:p>
            <a:pPr marL="0" indent="0">
              <a:buNone/>
            </a:pPr>
            <a:endParaRPr lang="en-US" altLang="en-US">
              <a:cs typeface="Arial"/>
            </a:endParaRPr>
          </a:p>
          <a:p>
            <a:pPr marL="0" indent="0">
              <a:buNone/>
            </a:pPr>
            <a:endParaRPr lang="en-US" altLang="en-US"/>
          </a:p>
        </p:txBody>
      </p:sp>
      <p:pic>
        <p:nvPicPr>
          <p:cNvPr id="87081" name="Picture 87080">
            <a:extLst>
              <a:ext uri="{FF2B5EF4-FFF2-40B4-BE49-F238E27FC236}">
                <a16:creationId xmlns:a16="http://schemas.microsoft.com/office/drawing/2014/main" id="{DD8AF6BD-5D32-4F8F-98B6-05F8A4390CB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cxnSp>
        <p:nvCxnSpPr>
          <p:cNvPr id="87083" name="Straight Connector 87082">
            <a:extLst>
              <a:ext uri="{FF2B5EF4-FFF2-40B4-BE49-F238E27FC236}">
                <a16:creationId xmlns:a16="http://schemas.microsoft.com/office/drawing/2014/main" id="{B47013E4-D33D-425E-B32E-DE7D5CB5F3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mmunication - Importance of Good Communication Skills">
            <a:extLst>
              <a:ext uri="{FF2B5EF4-FFF2-40B4-BE49-F238E27FC236}">
                <a16:creationId xmlns:a16="http://schemas.microsoft.com/office/drawing/2014/main" id="{E41ACCF0-8153-4A29-8F00-C3E2B44065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398" b="50000"/>
          <a:stretch/>
        </p:blipFill>
        <p:spPr bwMode="auto">
          <a:xfrm>
            <a:off x="381925" y="5410200"/>
            <a:ext cx="11424974" cy="13605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EF7025E-D18B-4526-900B-45C0160E08E7}"/>
              </a:ext>
            </a:extLst>
          </p:cNvPr>
          <p:cNvSpPr>
            <a:spLocks noGrp="1"/>
          </p:cNvSpPr>
          <p:nvPr>
            <p:ph type="title"/>
          </p:nvPr>
        </p:nvSpPr>
        <p:spPr>
          <a:xfrm>
            <a:off x="3351212" y="542638"/>
            <a:ext cx="5634614" cy="714375"/>
          </a:xfrm>
          <a:solidFill>
            <a:schemeClr val="bg1"/>
          </a:solidFill>
        </p:spPr>
        <p:txBody>
          <a:bodyPr vert="horz" lIns="91440" tIns="45720" rIns="91440" bIns="45720" rtlCol="0" anchor="ctr">
            <a:normAutofit/>
          </a:bodyPr>
          <a:lstStyle/>
          <a:p>
            <a:pPr defTabSz="457200"/>
            <a:r>
              <a:rPr lang="en-US" sz="4400">
                <a:solidFill>
                  <a:srgbClr val="0070C0"/>
                </a:solidFill>
                <a:latin typeface="Amasis MT Pro Black" panose="02040A04050005020304" pitchFamily="18" charset="0"/>
                <a:cs typeface="Ideal Sans Medium" pitchFamily="50" charset="0"/>
              </a:rPr>
              <a:t>Communication</a:t>
            </a:r>
          </a:p>
        </p:txBody>
      </p:sp>
      <p:sp>
        <p:nvSpPr>
          <p:cNvPr id="5" name="TextBox 4">
            <a:extLst>
              <a:ext uri="{FF2B5EF4-FFF2-40B4-BE49-F238E27FC236}">
                <a16:creationId xmlns:a16="http://schemas.microsoft.com/office/drawing/2014/main" id="{1A38E82D-6DFC-4186-823A-ABAE2C2658F2}"/>
              </a:ext>
            </a:extLst>
          </p:cNvPr>
          <p:cNvSpPr txBox="1"/>
          <p:nvPr/>
        </p:nvSpPr>
        <p:spPr>
          <a:xfrm>
            <a:off x="1903412" y="1905000"/>
            <a:ext cx="9829800" cy="3601508"/>
          </a:xfrm>
          <a:prstGeom prst="rect">
            <a:avLst/>
          </a:prstGeom>
        </p:spPr>
        <p:txBody>
          <a:bodyPr vert="horz" lIns="91440" tIns="45720" rIns="91440" bIns="45720" rtlCol="0" anchor="t">
            <a:normAutofit fontScale="55000" lnSpcReduction="20000"/>
          </a:bodyPr>
          <a:lstStyle/>
          <a:p>
            <a:pPr>
              <a:spcBef>
                <a:spcPct val="20000"/>
              </a:spcBef>
              <a:spcAft>
                <a:spcPts val="600"/>
              </a:spcAft>
              <a:buClr>
                <a:schemeClr val="accent1"/>
              </a:buClr>
              <a:buSzPct val="115000"/>
              <a:buFont typeface="Arial"/>
              <a:buChar char="•"/>
            </a:pPr>
            <a:r>
              <a:rPr lang="en-US" sz="3200" dirty="0">
                <a:solidFill>
                  <a:srgbClr val="262626"/>
                </a:solidFill>
                <a:latin typeface="Arial Rounded MT Bold"/>
                <a:cs typeface="Ideal Sans Medium" pitchFamily="50" charset="0"/>
              </a:rPr>
              <a:t> Tuesday Folders</a:t>
            </a:r>
          </a:p>
          <a:p>
            <a:pPr lvl="1">
              <a:spcBef>
                <a:spcPct val="20000"/>
              </a:spcBef>
              <a:spcAft>
                <a:spcPts val="600"/>
              </a:spcAft>
              <a:buClr>
                <a:schemeClr val="accent1"/>
              </a:buClr>
              <a:buSzPct val="115000"/>
              <a:buFont typeface="Arial"/>
              <a:buChar char="•"/>
            </a:pPr>
            <a:r>
              <a:rPr lang="en-US" sz="3200" dirty="0">
                <a:solidFill>
                  <a:srgbClr val="262626"/>
                </a:solidFill>
                <a:latin typeface="Arial Rounded MT Bold"/>
                <a:cs typeface="Ideal Sans Medium" pitchFamily="50" charset="0"/>
              </a:rPr>
              <a:t>sent home every </a:t>
            </a:r>
            <a:r>
              <a:rPr lang="en-US" sz="3200" b="1" dirty="0">
                <a:solidFill>
                  <a:srgbClr val="262626"/>
                </a:solidFill>
                <a:highlight>
                  <a:srgbClr val="FFFF00"/>
                </a:highlight>
                <a:latin typeface="Arial Rounded MT Bold"/>
                <a:cs typeface="Ideal Sans Medium" pitchFamily="50" charset="0"/>
              </a:rPr>
              <a:t>Tuesday</a:t>
            </a:r>
            <a:r>
              <a:rPr lang="en-US" sz="3200" dirty="0">
                <a:solidFill>
                  <a:srgbClr val="262626"/>
                </a:solidFill>
                <a:latin typeface="Arial Rounded MT Bold"/>
                <a:cs typeface="Ideal Sans Medium" pitchFamily="50" charset="0"/>
              </a:rPr>
              <a:t> </a:t>
            </a:r>
            <a:endParaRPr lang="en-US" sz="3200" dirty="0">
              <a:solidFill>
                <a:srgbClr val="262626"/>
              </a:solidFill>
              <a:latin typeface="Arial Rounded MT Bold" panose="020F0704030504030204" pitchFamily="34" charset="0"/>
              <a:cs typeface="Ideal Sans Medium" pitchFamily="50" charset="0"/>
            </a:endParaRPr>
          </a:p>
          <a:p>
            <a:pPr lvl="1">
              <a:spcBef>
                <a:spcPct val="20000"/>
              </a:spcBef>
              <a:spcAft>
                <a:spcPts val="600"/>
              </a:spcAft>
              <a:buClr>
                <a:schemeClr val="accent1"/>
              </a:buClr>
              <a:buSzPct val="115000"/>
              <a:buFont typeface="Arial"/>
              <a:buChar char="•"/>
            </a:pPr>
            <a:r>
              <a:rPr lang="en-US" sz="3200" dirty="0">
                <a:solidFill>
                  <a:srgbClr val="262626"/>
                </a:solidFill>
                <a:latin typeface="Arial Rounded MT Bold"/>
                <a:cs typeface="Ideal Sans Medium" pitchFamily="50" charset="0"/>
              </a:rPr>
              <a:t>Contains graded work from the week </a:t>
            </a:r>
            <a:r>
              <a:rPr lang="en-US" sz="3200" b="1" dirty="0">
                <a:solidFill>
                  <a:srgbClr val="262626"/>
                </a:solidFill>
                <a:latin typeface="Arial Rounded MT Bold"/>
                <a:cs typeface="Ideal Sans Medium" pitchFamily="50" charset="0"/>
              </a:rPr>
              <a:t>before</a:t>
            </a:r>
            <a:r>
              <a:rPr lang="en-US" sz="3200" dirty="0">
                <a:solidFill>
                  <a:srgbClr val="262626"/>
                </a:solidFill>
                <a:latin typeface="Arial Rounded MT Bold"/>
                <a:cs typeface="Ideal Sans Medium" pitchFamily="50" charset="0"/>
              </a:rPr>
              <a:t> and papers from the front office. </a:t>
            </a:r>
            <a:endParaRPr lang="en-US" sz="3200" dirty="0">
              <a:solidFill>
                <a:srgbClr val="262626"/>
              </a:solidFill>
              <a:latin typeface="Arial Rounded MT Bold" panose="020F0704030504030204" pitchFamily="34" charset="0"/>
              <a:cs typeface="Ideal Sans Medium" pitchFamily="50" charset="0"/>
            </a:endParaRPr>
          </a:p>
          <a:p>
            <a:pPr lvl="1">
              <a:spcBef>
                <a:spcPct val="20000"/>
              </a:spcBef>
              <a:spcAft>
                <a:spcPts val="600"/>
              </a:spcAft>
              <a:buClr>
                <a:schemeClr val="accent1"/>
              </a:buClr>
              <a:buSzPct val="115000"/>
              <a:buFont typeface="Arial"/>
              <a:buChar char="•"/>
            </a:pPr>
            <a:r>
              <a:rPr lang="en-US" sz="3200" dirty="0">
                <a:solidFill>
                  <a:srgbClr val="262626"/>
                </a:solidFill>
                <a:latin typeface="Arial Rounded MT Bold"/>
                <a:cs typeface="Ideal Sans Medium" pitchFamily="50" charset="0"/>
              </a:rPr>
              <a:t>Please check these folders each Tuesday and review papers.</a:t>
            </a:r>
          </a:p>
          <a:p>
            <a:pPr>
              <a:spcBef>
                <a:spcPct val="20000"/>
              </a:spcBef>
              <a:spcAft>
                <a:spcPts val="600"/>
              </a:spcAft>
              <a:buClr>
                <a:schemeClr val="accent1"/>
              </a:buClr>
              <a:buSzPct val="115000"/>
              <a:buFont typeface="Arial"/>
              <a:buChar char="•"/>
            </a:pPr>
            <a:endParaRPr lang="en-US" sz="3200">
              <a:solidFill>
                <a:srgbClr val="262626"/>
              </a:solidFill>
              <a:latin typeface="Arial Rounded MT Bold" panose="020F0704030504030204" pitchFamily="34" charset="0"/>
              <a:cs typeface="Ideal Sans Medium" pitchFamily="50" charset="0"/>
            </a:endParaRPr>
          </a:p>
          <a:p>
            <a:pPr>
              <a:spcBef>
                <a:spcPct val="20000"/>
              </a:spcBef>
              <a:spcAft>
                <a:spcPts val="600"/>
              </a:spcAft>
              <a:buClr>
                <a:schemeClr val="accent1"/>
              </a:buClr>
              <a:buSzPct val="115000"/>
              <a:buFont typeface="Arial"/>
              <a:buChar char="•"/>
            </a:pPr>
            <a:r>
              <a:rPr lang="en-US" sz="3200" dirty="0">
                <a:solidFill>
                  <a:srgbClr val="262626"/>
                </a:solidFill>
                <a:latin typeface="Arial Rounded MT Bold"/>
                <a:cs typeface="Ideal Sans Medium" pitchFamily="50" charset="0"/>
              </a:rPr>
              <a:t>Daily take home folder</a:t>
            </a:r>
          </a:p>
          <a:p>
            <a:pPr lvl="1">
              <a:spcBef>
                <a:spcPct val="20000"/>
              </a:spcBef>
              <a:spcAft>
                <a:spcPts val="600"/>
              </a:spcAft>
              <a:buClr>
                <a:schemeClr val="accent1"/>
              </a:buClr>
              <a:buSzPct val="115000"/>
              <a:buFont typeface="Arial"/>
              <a:buChar char="•"/>
            </a:pPr>
            <a:r>
              <a:rPr lang="en-US" sz="3200" dirty="0">
                <a:solidFill>
                  <a:srgbClr val="262626"/>
                </a:solidFill>
                <a:latin typeface="Arial Rounded MT Bold"/>
                <a:cs typeface="Ideal Sans Medium" pitchFamily="50" charset="0"/>
              </a:rPr>
              <a:t> expectation page inside – currently blue</a:t>
            </a:r>
          </a:p>
          <a:p>
            <a:pPr lvl="1">
              <a:spcBef>
                <a:spcPct val="20000"/>
              </a:spcBef>
              <a:spcAft>
                <a:spcPts val="600"/>
              </a:spcAft>
              <a:buClr>
                <a:schemeClr val="accent1"/>
              </a:buClr>
              <a:buSzPct val="115000"/>
              <a:buFont typeface="Arial"/>
              <a:buChar char="•"/>
            </a:pPr>
            <a:r>
              <a:rPr lang="en-US" sz="3200" dirty="0">
                <a:solidFill>
                  <a:srgbClr val="262626"/>
                </a:solidFill>
                <a:latin typeface="Arial Rounded MT Bold"/>
                <a:cs typeface="Ideal Sans Medium" pitchFamily="50" charset="0"/>
              </a:rPr>
              <a:t>Daily homework will be in the back pockets</a:t>
            </a:r>
          </a:p>
          <a:p>
            <a:pPr lvl="1">
              <a:spcBef>
                <a:spcPct val="20000"/>
              </a:spcBef>
              <a:spcAft>
                <a:spcPts val="600"/>
              </a:spcAft>
              <a:buClr>
                <a:schemeClr val="accent1"/>
              </a:buClr>
              <a:buSzPct val="115000"/>
              <a:buFont typeface="Arial"/>
              <a:buChar char="•"/>
            </a:pPr>
            <a:r>
              <a:rPr lang="en-US" sz="3200" dirty="0">
                <a:solidFill>
                  <a:srgbClr val="262626"/>
                </a:solidFill>
                <a:latin typeface="Arial Rounded MT Bold"/>
                <a:cs typeface="Ideal Sans Medium" pitchFamily="50" charset="0"/>
              </a:rPr>
              <a:t> </a:t>
            </a:r>
            <a:r>
              <a:rPr lang="en-US" sz="3200" dirty="0">
                <a:solidFill>
                  <a:srgbClr val="262626"/>
                </a:solidFill>
                <a:highlight>
                  <a:srgbClr val="FFFF00"/>
                </a:highlight>
                <a:latin typeface="Arial Rounded MT Bold"/>
                <a:cs typeface="Ideal Sans Medium" pitchFamily="50" charset="0"/>
              </a:rPr>
              <a:t>please initial weekly and return to school daily </a:t>
            </a:r>
            <a:endParaRPr lang="en-US" sz="3200" dirty="0">
              <a:solidFill>
                <a:srgbClr val="262626"/>
              </a:solidFill>
              <a:highlight>
                <a:srgbClr val="FFFF00"/>
              </a:highlight>
              <a:latin typeface="Arial Rounded MT Bold" panose="020F0704030504030204" pitchFamily="34" charset="0"/>
              <a:cs typeface="Ideal Sans Medium" pitchFamily="50" charset="0"/>
            </a:endParaRPr>
          </a:p>
          <a:p>
            <a:pPr>
              <a:spcBef>
                <a:spcPct val="20000"/>
              </a:spcBef>
              <a:spcAft>
                <a:spcPts val="600"/>
              </a:spcAft>
              <a:buClr>
                <a:schemeClr val="accent1"/>
              </a:buClr>
              <a:buSzPct val="115000"/>
            </a:pPr>
            <a:endParaRPr lang="en-US">
              <a:solidFill>
                <a:srgbClr val="262626"/>
              </a:solidFill>
              <a:latin typeface="Ideal Sans Medium" pitchFamily="50" charset="0"/>
              <a:cs typeface="Ideal Sans Medium" pitchFamily="50" charset="0"/>
            </a:endParaRPr>
          </a:p>
        </p:txBody>
      </p:sp>
    </p:spTree>
    <p:extLst>
      <p:ext uri="{BB962C8B-B14F-4D97-AF65-F5344CB8AC3E}">
        <p14:creationId xmlns:p14="http://schemas.microsoft.com/office/powerpoint/2010/main" val="2346556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57527-8E41-BA76-A278-BCE66793247F}"/>
              </a:ext>
            </a:extLst>
          </p:cNvPr>
          <p:cNvSpPr>
            <a:spLocks noGrp="1"/>
          </p:cNvSpPr>
          <p:nvPr>
            <p:ph type="ctrTitle"/>
          </p:nvPr>
        </p:nvSpPr>
        <p:spPr/>
        <p:txBody>
          <a:bodyPr>
            <a:normAutofit fontScale="90000"/>
          </a:bodyPr>
          <a:lstStyle/>
          <a:p>
            <a:pPr algn="ctr"/>
            <a:r>
              <a:rPr lang="en-US" err="1"/>
              <a:t>Lcisd</a:t>
            </a:r>
            <a:r>
              <a:rPr lang="en-US"/>
              <a:t> Student code of conduct Updates</a:t>
            </a:r>
          </a:p>
        </p:txBody>
      </p:sp>
      <p:sp>
        <p:nvSpPr>
          <p:cNvPr id="3" name="Subtitle 2">
            <a:extLst>
              <a:ext uri="{FF2B5EF4-FFF2-40B4-BE49-F238E27FC236}">
                <a16:creationId xmlns:a16="http://schemas.microsoft.com/office/drawing/2014/main" id="{53EC6066-D07C-BE86-307F-FFE0EEE8884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42709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256D686-8783-4804-ABD9-A395181EF2BB}"/>
              </a:ext>
            </a:extLst>
          </p:cNvPr>
          <p:cNvPicPr>
            <a:picLocks noChangeAspect="1"/>
          </p:cNvPicPr>
          <p:nvPr/>
        </p:nvPicPr>
        <p:blipFill rotWithShape="1">
          <a:blip r:embed="rId3">
            <a:extLst>
              <a:ext uri="{28A0092B-C50C-407E-A947-70E740481C1C}">
                <a14:useLocalDpi xmlns:a14="http://schemas.microsoft.com/office/drawing/2010/main" val="0"/>
              </a:ext>
            </a:extLst>
          </a:blip>
          <a:srcRect b="18846"/>
          <a:stretch/>
        </p:blipFill>
        <p:spPr>
          <a:xfrm>
            <a:off x="0" y="-26733"/>
            <a:ext cx="12255919" cy="1782154"/>
          </a:xfrm>
          <a:prstGeom prst="rect">
            <a:avLst/>
          </a:prstGeom>
        </p:spPr>
      </p:pic>
      <p:pic>
        <p:nvPicPr>
          <p:cNvPr id="12" name="Content Placeholder 11" descr="Logo, company name&#10;&#10;Description automatically generated">
            <a:extLst>
              <a:ext uri="{FF2B5EF4-FFF2-40B4-BE49-F238E27FC236}">
                <a16:creationId xmlns:a16="http://schemas.microsoft.com/office/drawing/2014/main" id="{1D80096B-4767-46A6-95AC-AD35765D6F7F}"/>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39729" y="6100878"/>
            <a:ext cx="1928386" cy="756230"/>
          </a:xfrm>
        </p:spPr>
      </p:pic>
      <p:sp>
        <p:nvSpPr>
          <p:cNvPr id="10" name="Rectangle 9">
            <a:extLst>
              <a:ext uri="{FF2B5EF4-FFF2-40B4-BE49-F238E27FC236}">
                <a16:creationId xmlns:a16="http://schemas.microsoft.com/office/drawing/2014/main" id="{407CCD32-9BFA-4F02-BE9A-F8EAD6374809}"/>
              </a:ext>
            </a:extLst>
          </p:cNvPr>
          <p:cNvSpPr/>
          <p:nvPr/>
        </p:nvSpPr>
        <p:spPr>
          <a:xfrm>
            <a:off x="2373124" y="6514221"/>
            <a:ext cx="9815699" cy="45707"/>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3" name="TextBox 12">
            <a:extLst>
              <a:ext uri="{FF2B5EF4-FFF2-40B4-BE49-F238E27FC236}">
                <a16:creationId xmlns:a16="http://schemas.microsoft.com/office/drawing/2014/main" id="{CF08E305-4824-497E-AB80-B4F505C7D6C2}"/>
              </a:ext>
            </a:extLst>
          </p:cNvPr>
          <p:cNvSpPr txBox="1"/>
          <p:nvPr/>
        </p:nvSpPr>
        <p:spPr>
          <a:xfrm>
            <a:off x="317686" y="1912737"/>
            <a:ext cx="7624499" cy="4030823"/>
          </a:xfrm>
          <a:prstGeom prst="rect">
            <a:avLst/>
          </a:prstGeom>
          <a:noFill/>
        </p:spPr>
        <p:txBody>
          <a:bodyPr wrap="square" rtlCol="0">
            <a:spAutoFit/>
          </a:bodyPr>
          <a:lstStyle/>
          <a:p>
            <a:r>
              <a:rPr lang="en-US" sz="2399" b="1">
                <a:latin typeface="Arial" panose="020B0604020202020204" pitchFamily="34" charset="0"/>
                <a:cs typeface="Arial" panose="020B0604020202020204" pitchFamily="34" charset="0"/>
              </a:rPr>
              <a:t>The Student Code of Conduct can be found within the 2023-2024 Student Handbook.</a:t>
            </a:r>
          </a:p>
          <a:p>
            <a:r>
              <a:rPr lang="en-US" sz="1999" b="1" i="1">
                <a:effectLst>
                  <a:outerShdw blurRad="38100" dist="38100" dir="2700000" algn="tl">
                    <a:srgbClr val="000000">
                      <a:alpha val="43137"/>
                    </a:srgbClr>
                  </a:outerShdw>
                </a:effectLst>
                <a:latin typeface="Arial" panose="020B0604020202020204" pitchFamily="34" charset="0"/>
                <a:cs typeface="Arial" panose="020B0604020202020204" pitchFamily="34" charset="0"/>
              </a:rPr>
              <a:t>	Secondary – pg. 149</a:t>
            </a:r>
          </a:p>
          <a:p>
            <a:r>
              <a:rPr lang="en-US" sz="1999" b="1" i="1">
                <a:effectLst>
                  <a:outerShdw blurRad="38100" dist="38100" dir="2700000" algn="tl">
                    <a:srgbClr val="000000">
                      <a:alpha val="43137"/>
                    </a:srgbClr>
                  </a:outerShdw>
                </a:effectLst>
                <a:latin typeface="Arial" panose="020B0604020202020204" pitchFamily="34" charset="0"/>
                <a:cs typeface="Arial" panose="020B0604020202020204" pitchFamily="34" charset="0"/>
              </a:rPr>
              <a:t>	Elementary – pg. 91</a:t>
            </a:r>
          </a:p>
          <a:p>
            <a:endParaRPr lang="en-US" sz="2399" b="1">
              <a:latin typeface="Arial" panose="020B0604020202020204" pitchFamily="34" charset="0"/>
              <a:cs typeface="Arial" panose="020B0604020202020204" pitchFamily="34" charset="0"/>
            </a:endParaRPr>
          </a:p>
          <a:p>
            <a:r>
              <a:rPr lang="en-US" sz="2399" b="1">
                <a:latin typeface="Arial" panose="020B0604020202020204" pitchFamily="34" charset="0"/>
                <a:cs typeface="Arial" panose="020B0604020202020204" pitchFamily="34" charset="0"/>
              </a:rPr>
              <a:t>The updated handbook can be found on the LCISD webpage at the bottom right-hand side under the Student &amp; Parent section  </a:t>
            </a:r>
          </a:p>
          <a:p>
            <a:endParaRPr lang="en-US" sz="2399" b="1">
              <a:latin typeface="Arial" panose="020B0604020202020204" pitchFamily="34" charset="0"/>
              <a:cs typeface="Arial" panose="020B0604020202020204" pitchFamily="34" charset="0"/>
            </a:endParaRPr>
          </a:p>
          <a:p>
            <a:r>
              <a:rPr lang="en-US" sz="2399" b="1">
                <a:latin typeface="Arial" panose="020B0604020202020204" pitchFamily="34" charset="0"/>
                <a:cs typeface="Arial" panose="020B0604020202020204" pitchFamily="34" charset="0"/>
              </a:rPr>
              <a:t>Spanish version will be uploaded </a:t>
            </a:r>
          </a:p>
          <a:p>
            <a:r>
              <a:rPr lang="en-US" sz="2399" b="1">
                <a:latin typeface="Arial" panose="020B0604020202020204" pitchFamily="34" charset="0"/>
                <a:cs typeface="Arial" panose="020B0604020202020204" pitchFamily="34" charset="0"/>
              </a:rPr>
              <a:t>once they are completed.</a:t>
            </a:r>
          </a:p>
        </p:txBody>
      </p:sp>
      <p:pic>
        <p:nvPicPr>
          <p:cNvPr id="2" name="Picture 1">
            <a:extLst>
              <a:ext uri="{FF2B5EF4-FFF2-40B4-BE49-F238E27FC236}">
                <a16:creationId xmlns:a16="http://schemas.microsoft.com/office/drawing/2014/main" id="{13BA3189-0BE1-1ED2-C489-7C8FBD3F69D6}"/>
              </a:ext>
            </a:extLst>
          </p:cNvPr>
          <p:cNvPicPr>
            <a:picLocks noChangeAspect="1"/>
          </p:cNvPicPr>
          <p:nvPr/>
        </p:nvPicPr>
        <p:blipFill>
          <a:blip r:embed="rId5"/>
          <a:stretch>
            <a:fillRect/>
          </a:stretch>
        </p:blipFill>
        <p:spPr>
          <a:xfrm>
            <a:off x="8149655" y="-291443"/>
            <a:ext cx="4025996" cy="4347501"/>
          </a:xfrm>
          <a:prstGeom prst="rect">
            <a:avLst/>
          </a:prstGeom>
        </p:spPr>
      </p:pic>
      <p:pic>
        <p:nvPicPr>
          <p:cNvPr id="4" name="Picture 3">
            <a:extLst>
              <a:ext uri="{FF2B5EF4-FFF2-40B4-BE49-F238E27FC236}">
                <a16:creationId xmlns:a16="http://schemas.microsoft.com/office/drawing/2014/main" id="{E983F26F-5770-315B-B8BE-029CA3EF3B41}"/>
              </a:ext>
            </a:extLst>
          </p:cNvPr>
          <p:cNvPicPr>
            <a:picLocks noChangeAspect="1"/>
          </p:cNvPicPr>
          <p:nvPr/>
        </p:nvPicPr>
        <p:blipFill>
          <a:blip r:embed="rId6"/>
          <a:stretch>
            <a:fillRect/>
          </a:stretch>
        </p:blipFill>
        <p:spPr>
          <a:xfrm>
            <a:off x="6388822" y="4447996"/>
            <a:ext cx="5482317" cy="2409111"/>
          </a:xfrm>
          <a:prstGeom prst="rect">
            <a:avLst/>
          </a:prstGeom>
        </p:spPr>
      </p:pic>
      <p:sp>
        <p:nvSpPr>
          <p:cNvPr id="5" name="TextBox 4">
            <a:extLst>
              <a:ext uri="{FF2B5EF4-FFF2-40B4-BE49-F238E27FC236}">
                <a16:creationId xmlns:a16="http://schemas.microsoft.com/office/drawing/2014/main" id="{E39AEAAF-EC65-CDCF-A3F1-DF1307B27738}"/>
              </a:ext>
            </a:extLst>
          </p:cNvPr>
          <p:cNvSpPr txBox="1"/>
          <p:nvPr/>
        </p:nvSpPr>
        <p:spPr>
          <a:xfrm>
            <a:off x="106413" y="271487"/>
            <a:ext cx="7907089" cy="1015399"/>
          </a:xfrm>
          <a:prstGeom prst="rect">
            <a:avLst/>
          </a:prstGeom>
          <a:noFill/>
        </p:spPr>
        <p:txBody>
          <a:bodyPr wrap="square" rtlCol="0">
            <a:spAutoFit/>
          </a:bodyPr>
          <a:lstStyle/>
          <a:p>
            <a:pPr algn="ctr"/>
            <a:r>
              <a:rPr lang="en-US" sz="5998" b="1">
                <a:solidFill>
                  <a:schemeClr val="bg1"/>
                </a:solidFill>
                <a:latin typeface="Arial" panose="020B0604020202020204" pitchFamily="34" charset="0"/>
                <a:cs typeface="Arial" panose="020B0604020202020204" pitchFamily="34" charset="0"/>
              </a:rPr>
              <a:t>2023-2024 Handbook</a:t>
            </a:r>
          </a:p>
        </p:txBody>
      </p:sp>
    </p:spTree>
    <p:extLst>
      <p:ext uri="{BB962C8B-B14F-4D97-AF65-F5344CB8AC3E}">
        <p14:creationId xmlns:p14="http://schemas.microsoft.com/office/powerpoint/2010/main" val="3601834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256D686-8783-4804-ABD9-A395181EF2BB}"/>
              </a:ext>
            </a:extLst>
          </p:cNvPr>
          <p:cNvPicPr>
            <a:picLocks noChangeAspect="1"/>
          </p:cNvPicPr>
          <p:nvPr/>
        </p:nvPicPr>
        <p:blipFill rotWithShape="1">
          <a:blip r:embed="rId3">
            <a:extLst>
              <a:ext uri="{28A0092B-C50C-407E-A947-70E740481C1C}">
                <a14:useLocalDpi xmlns:a14="http://schemas.microsoft.com/office/drawing/2010/main" val="0"/>
              </a:ext>
            </a:extLst>
          </a:blip>
          <a:srcRect b="18846"/>
          <a:stretch/>
        </p:blipFill>
        <p:spPr>
          <a:xfrm>
            <a:off x="-67095" y="893"/>
            <a:ext cx="12255919" cy="1782154"/>
          </a:xfrm>
          <a:prstGeom prst="rect">
            <a:avLst/>
          </a:prstGeom>
        </p:spPr>
      </p:pic>
      <p:pic>
        <p:nvPicPr>
          <p:cNvPr id="12" name="Content Placeholder 11" descr="Logo, company name&#10;&#10;Description automatically generated">
            <a:extLst>
              <a:ext uri="{FF2B5EF4-FFF2-40B4-BE49-F238E27FC236}">
                <a16:creationId xmlns:a16="http://schemas.microsoft.com/office/drawing/2014/main" id="{1D80096B-4767-46A6-95AC-AD35765D6F7F}"/>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39729" y="6100878"/>
            <a:ext cx="1928386" cy="756230"/>
          </a:xfrm>
        </p:spPr>
      </p:pic>
      <p:sp>
        <p:nvSpPr>
          <p:cNvPr id="10" name="Rectangle 9">
            <a:extLst>
              <a:ext uri="{FF2B5EF4-FFF2-40B4-BE49-F238E27FC236}">
                <a16:creationId xmlns:a16="http://schemas.microsoft.com/office/drawing/2014/main" id="{407CCD32-9BFA-4F02-BE9A-F8EAD6374809}"/>
              </a:ext>
            </a:extLst>
          </p:cNvPr>
          <p:cNvSpPr/>
          <p:nvPr/>
        </p:nvSpPr>
        <p:spPr>
          <a:xfrm>
            <a:off x="2373124" y="6514221"/>
            <a:ext cx="9815699" cy="45707"/>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3" name="TextBox 12">
            <a:extLst>
              <a:ext uri="{FF2B5EF4-FFF2-40B4-BE49-F238E27FC236}">
                <a16:creationId xmlns:a16="http://schemas.microsoft.com/office/drawing/2014/main" id="{CF08E305-4824-497E-AB80-B4F505C7D6C2}"/>
              </a:ext>
            </a:extLst>
          </p:cNvPr>
          <p:cNvSpPr txBox="1"/>
          <p:nvPr/>
        </p:nvSpPr>
        <p:spPr>
          <a:xfrm>
            <a:off x="3095921" y="2422439"/>
            <a:ext cx="5619160" cy="2861577"/>
          </a:xfrm>
          <a:prstGeom prst="rect">
            <a:avLst/>
          </a:prstGeom>
          <a:noFill/>
        </p:spPr>
        <p:txBody>
          <a:bodyPr wrap="square" rtlCol="0">
            <a:spAutoFit/>
          </a:bodyPr>
          <a:lstStyle/>
          <a:p>
            <a:pPr algn="ctr"/>
            <a:r>
              <a:rPr lang="en-US" sz="5998" b="1">
                <a:latin typeface="Arial" panose="020B0604020202020204" pitchFamily="34" charset="0"/>
                <a:cs typeface="Arial" panose="020B0604020202020204" pitchFamily="34" charset="0"/>
              </a:rPr>
              <a:t>Cell Phone Policy</a:t>
            </a:r>
          </a:p>
          <a:p>
            <a:pPr algn="ctr"/>
            <a:r>
              <a:rPr lang="en-US" sz="5998" b="1">
                <a:latin typeface="Arial" panose="020B0604020202020204" pitchFamily="34" charset="0"/>
                <a:cs typeface="Arial" panose="020B0604020202020204" pitchFamily="34" charset="0"/>
              </a:rPr>
              <a:t>Changes</a:t>
            </a:r>
          </a:p>
        </p:txBody>
      </p:sp>
    </p:spTree>
    <p:extLst>
      <p:ext uri="{BB962C8B-B14F-4D97-AF65-F5344CB8AC3E}">
        <p14:creationId xmlns:p14="http://schemas.microsoft.com/office/powerpoint/2010/main" val="3360846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256D686-8783-4804-ABD9-A395181EF2BB}"/>
              </a:ext>
            </a:extLst>
          </p:cNvPr>
          <p:cNvPicPr>
            <a:picLocks noChangeAspect="1"/>
          </p:cNvPicPr>
          <p:nvPr/>
        </p:nvPicPr>
        <p:blipFill rotWithShape="1">
          <a:blip r:embed="rId3">
            <a:extLst>
              <a:ext uri="{28A0092B-C50C-407E-A947-70E740481C1C}">
                <a14:useLocalDpi xmlns:a14="http://schemas.microsoft.com/office/drawing/2010/main" val="0"/>
              </a:ext>
            </a:extLst>
          </a:blip>
          <a:srcRect b="18846"/>
          <a:stretch/>
        </p:blipFill>
        <p:spPr>
          <a:xfrm>
            <a:off x="-67095" y="893"/>
            <a:ext cx="12255919" cy="1782154"/>
          </a:xfrm>
          <a:prstGeom prst="rect">
            <a:avLst/>
          </a:prstGeom>
        </p:spPr>
      </p:pic>
      <p:sp>
        <p:nvSpPr>
          <p:cNvPr id="2" name="Title 1">
            <a:extLst>
              <a:ext uri="{FF2B5EF4-FFF2-40B4-BE49-F238E27FC236}">
                <a16:creationId xmlns:a16="http://schemas.microsoft.com/office/drawing/2014/main" id="{7D76AB5A-ED5C-4A39-8562-6138710F02E9}"/>
              </a:ext>
            </a:extLst>
          </p:cNvPr>
          <p:cNvSpPr>
            <a:spLocks noGrp="1"/>
          </p:cNvSpPr>
          <p:nvPr>
            <p:ph type="title"/>
          </p:nvPr>
        </p:nvSpPr>
        <p:spPr>
          <a:xfrm>
            <a:off x="239729" y="173335"/>
            <a:ext cx="7502079" cy="1325218"/>
          </a:xfrm>
        </p:spPr>
        <p:txBody>
          <a:bodyPr>
            <a:normAutofit fontScale="90000"/>
          </a:bodyPr>
          <a:lstStyle/>
          <a:p>
            <a:r>
              <a:rPr lang="en-US" b="1">
                <a:solidFill>
                  <a:schemeClr val="bg1"/>
                </a:solidFill>
              </a:rPr>
              <a:t>Possession of Telecommunications or Other Electronic Devices</a:t>
            </a:r>
            <a:endParaRPr lang="en-US" sz="3999" b="1">
              <a:solidFill>
                <a:schemeClr val="bg1"/>
              </a:solidFill>
            </a:endParaRPr>
          </a:p>
        </p:txBody>
      </p:sp>
      <p:pic>
        <p:nvPicPr>
          <p:cNvPr id="12" name="Content Placeholder 11" descr="Logo, company name&#10;&#10;Description automatically generated">
            <a:extLst>
              <a:ext uri="{FF2B5EF4-FFF2-40B4-BE49-F238E27FC236}">
                <a16:creationId xmlns:a16="http://schemas.microsoft.com/office/drawing/2014/main" id="{1D80096B-4767-46A6-95AC-AD35765D6F7F}"/>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39729" y="6100878"/>
            <a:ext cx="1928386" cy="756230"/>
          </a:xfrm>
        </p:spPr>
      </p:pic>
      <p:sp>
        <p:nvSpPr>
          <p:cNvPr id="10" name="Rectangle 9">
            <a:extLst>
              <a:ext uri="{FF2B5EF4-FFF2-40B4-BE49-F238E27FC236}">
                <a16:creationId xmlns:a16="http://schemas.microsoft.com/office/drawing/2014/main" id="{407CCD32-9BFA-4F02-BE9A-F8EAD6374809}"/>
              </a:ext>
            </a:extLst>
          </p:cNvPr>
          <p:cNvSpPr/>
          <p:nvPr/>
        </p:nvSpPr>
        <p:spPr>
          <a:xfrm>
            <a:off x="2373124" y="6514221"/>
            <a:ext cx="9815699" cy="45707"/>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8" name="Picture 8" descr="A screenshot of a computer&#10;&#10;Description automatically generated">
            <a:extLst>
              <a:ext uri="{FF2B5EF4-FFF2-40B4-BE49-F238E27FC236}">
                <a16:creationId xmlns:a16="http://schemas.microsoft.com/office/drawing/2014/main" id="{A0DC7850-C15C-CAF1-DA13-C086E670F04E}"/>
              </a:ext>
            </a:extLst>
          </p:cNvPr>
          <p:cNvPicPr>
            <a:picLocks noChangeAspect="1"/>
          </p:cNvPicPr>
          <p:nvPr/>
        </p:nvPicPr>
        <p:blipFill rotWithShape="1">
          <a:blip r:embed="rId5"/>
          <a:srcRect b="31171"/>
          <a:stretch/>
        </p:blipFill>
        <p:spPr>
          <a:xfrm>
            <a:off x="968297" y="2069925"/>
            <a:ext cx="10115915" cy="4030953"/>
          </a:xfrm>
          <a:prstGeom prst="rect">
            <a:avLst/>
          </a:prstGeom>
        </p:spPr>
      </p:pic>
    </p:spTree>
    <p:extLst>
      <p:ext uri="{BB962C8B-B14F-4D97-AF65-F5344CB8AC3E}">
        <p14:creationId xmlns:p14="http://schemas.microsoft.com/office/powerpoint/2010/main" val="2874659108"/>
      </p:ext>
    </p:extLst>
  </p:cSld>
  <p:clrMapOvr>
    <a:masterClrMapping/>
  </p:clrMapOvr>
</p:sld>
</file>

<file path=ppt/theme/theme1.xml><?xml version="1.0" encoding="utf-8"?>
<a:theme xmlns:a="http://schemas.openxmlformats.org/drawingml/2006/main" name="Gallery">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ebc7f7c-98f0-4933-8cf1-ecb9ec9ccebd">
      <Terms xmlns="http://schemas.microsoft.com/office/infopath/2007/PartnerControls"/>
    </lcf76f155ced4ddcb4097134ff3c332f>
    <TaxCatchAll xmlns="66b7a76b-5214-462d-9842-19167851d34e" xsi:nil="true"/>
    <SharedWithUsers xmlns="66b7a76b-5214-462d-9842-19167851d34e">
      <UserInfo>
        <DisplayName>Chelsea L. Thompson</DisplayName>
        <AccountId>47</AccountId>
        <AccountType/>
      </UserInfo>
      <UserInfo>
        <DisplayName>Morgan Meihaus</DisplayName>
        <AccountId>14</AccountId>
        <AccountType/>
      </UserInfo>
      <UserInfo>
        <DisplayName>Wendy E. Thome</DisplayName>
        <AccountId>36</AccountId>
        <AccountType/>
      </UserInfo>
      <UserInfo>
        <DisplayName>Kristi M. Love</DisplayName>
        <AccountId>15</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8EC2455E7658746BD9A69996642F0F7" ma:contentTypeVersion="11" ma:contentTypeDescription="Create a new document." ma:contentTypeScope="" ma:versionID="3aec211420f3a416ad42b8dfdf2df256">
  <xsd:schema xmlns:xsd="http://www.w3.org/2001/XMLSchema" xmlns:xs="http://www.w3.org/2001/XMLSchema" xmlns:p="http://schemas.microsoft.com/office/2006/metadata/properties" xmlns:ns2="0ebc7f7c-98f0-4933-8cf1-ecb9ec9ccebd" xmlns:ns3="66b7a76b-5214-462d-9842-19167851d34e" targetNamespace="http://schemas.microsoft.com/office/2006/metadata/properties" ma:root="true" ma:fieldsID="93179744c8a011a6445f11c287eeccd5" ns2:_="" ns3:_="">
    <xsd:import namespace="0ebc7f7c-98f0-4933-8cf1-ecb9ec9ccebd"/>
    <xsd:import namespace="66b7a76b-5214-462d-9842-19167851d34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bc7f7c-98f0-4933-8cf1-ecb9ec9cce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f393a4fa-bfe4-40eb-8a96-0d52f059aaa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6b7a76b-5214-462d-9842-19167851d34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baf68b76-b8b6-4a76-89e0-f6f6b00a7feb}" ma:internalName="TaxCatchAll" ma:showField="CatchAllData" ma:web="66b7a76b-5214-462d-9842-19167851d34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509C492-1810-4B38-923B-D5EE1E628B17}">
  <ds:schemaRefs>
    <ds:schemaRef ds:uri="http://schemas.microsoft.com/sharepoint/v3/contenttype/forms"/>
  </ds:schemaRefs>
</ds:datastoreItem>
</file>

<file path=customXml/itemProps2.xml><?xml version="1.0" encoding="utf-8"?>
<ds:datastoreItem xmlns:ds="http://schemas.openxmlformats.org/officeDocument/2006/customXml" ds:itemID="{C335E791-7449-4708-8DE9-182EC4D8A134}">
  <ds:schemaRefs>
    <ds:schemaRef ds:uri="0ebc7f7c-98f0-4933-8cf1-ecb9ec9ccebd"/>
    <ds:schemaRef ds:uri="345ebd72-6969-486b-bbc2-6392e6fa7c1c"/>
    <ds:schemaRef ds:uri="66b7a76b-5214-462d-9842-19167851d34e"/>
    <ds:schemaRef ds:uri="8cda1d95-6dc8-4c09-941a-ecb0fc068a3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AC574DF-C089-4500-B77F-5A61EE2BB5F7}">
  <ds:schemaRefs>
    <ds:schemaRef ds:uri="0ebc7f7c-98f0-4933-8cf1-ecb9ec9ccebd"/>
    <ds:schemaRef ds:uri="66b7a76b-5214-462d-9842-19167851d34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Gallery</Template>
  <TotalTime>5353</TotalTime>
  <Words>2651</Words>
  <Application>Microsoft Office PowerPoint</Application>
  <PresentationFormat>Custom</PresentationFormat>
  <Paragraphs>284</Paragraphs>
  <Slides>48</Slides>
  <Notes>10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48</vt:i4>
      </vt:variant>
    </vt:vector>
  </HeadingPairs>
  <TitlesOfParts>
    <vt:vector size="63" baseType="lpstr">
      <vt:lpstr>Amasis MT Pro Black</vt:lpstr>
      <vt:lpstr>Arial</vt:lpstr>
      <vt:lpstr>Arial Rounded MT Bold</vt:lpstr>
      <vt:lpstr>Arial,Sans-Serif</vt:lpstr>
      <vt:lpstr>Century</vt:lpstr>
      <vt:lpstr>Century Gothic</vt:lpstr>
      <vt:lpstr>Georgia</vt:lpstr>
      <vt:lpstr>Gill Sans MT</vt:lpstr>
      <vt:lpstr>Ideal Sans Medium</vt:lpstr>
      <vt:lpstr>inherit</vt:lpstr>
      <vt:lpstr>Lucida Bright</vt:lpstr>
      <vt:lpstr>Saira</vt:lpstr>
      <vt:lpstr>Segoe UI</vt:lpstr>
      <vt:lpstr>Wingdings</vt:lpstr>
      <vt:lpstr>Gallery</vt:lpstr>
      <vt:lpstr>Meet the First Grade Team</vt:lpstr>
      <vt:lpstr>Welcome to dickinson Elementary</vt:lpstr>
      <vt:lpstr>Meet the Instructional Leadership Team</vt:lpstr>
      <vt:lpstr>WEEKLY NEWSLETTER</vt:lpstr>
      <vt:lpstr>Communication</vt:lpstr>
      <vt:lpstr>Lcisd Student code of conduct Updates</vt:lpstr>
      <vt:lpstr>PowerPoint Presentation</vt:lpstr>
      <vt:lpstr>PowerPoint Presentation</vt:lpstr>
      <vt:lpstr>Possession of Telecommunications or Other Electronic Devices</vt:lpstr>
      <vt:lpstr>Inappropriate Use of Cell Phone Practice</vt:lpstr>
      <vt:lpstr>Please keep cell phones and smart watches in backpacks turned off. </vt:lpstr>
      <vt:lpstr>Dickinson's Expectations</vt:lpstr>
      <vt:lpstr>Ron Clark House System</vt:lpstr>
      <vt:lpstr>Classroom Rewards</vt:lpstr>
      <vt:lpstr>Classroom Consequences</vt:lpstr>
      <vt:lpstr>Grades</vt:lpstr>
      <vt:lpstr>Cheating </vt:lpstr>
      <vt:lpstr>Reassessment Guidelines</vt:lpstr>
      <vt:lpstr>English Language Arts</vt:lpstr>
      <vt:lpstr>Sound Walls</vt:lpstr>
      <vt:lpstr>PowerPoint Presentation</vt:lpstr>
      <vt:lpstr>ACADEMICS Cont.</vt:lpstr>
      <vt:lpstr>Our Daily Schedule    7:45am-9:30am- ELAR (Phonics/Reading Workshop) 9:30am-10:00am- Dolphin TIME 10am-11am- Recess/Lunch 11am-11:45am-ELAR (Writing Workshop) 11:45am-1:15pm-Math Workshop 1:15pm-2:05pm-SPECIALS 2:05pm-2:40pm-Science 2:40pm-3:10pm-Social Studies</vt:lpstr>
      <vt:lpstr>PowerPoint Presentation</vt:lpstr>
      <vt:lpstr>Class Link: Free to LCISD Students (www.lcisd.org) Many programs are available to use at home to enrich learning! Please encourage your children to use typing club to practice keyboarding. This will help with online testing. THANK YOU!  </vt:lpstr>
      <vt:lpstr>Dreambox</vt:lpstr>
      <vt:lpstr>District/ campus Expectation</vt:lpstr>
      <vt:lpstr>How To Access Dreambox</vt:lpstr>
      <vt:lpstr>WHAT INFORMATION IS AVAILABLE TO ME AS A PARENT? </vt:lpstr>
      <vt:lpstr>TIPS FOR PARENTS </vt:lpstr>
      <vt:lpstr>Birthday Treats</vt:lpstr>
      <vt:lpstr>Classroom Snack</vt:lpstr>
      <vt:lpstr>Lunch Procedures</vt:lpstr>
      <vt:lpstr>Students Head to class at 7:30 am</vt:lpstr>
      <vt:lpstr>Leave on backpack please!    Name &amp; Dismissal Information   Replacements is $2 at front office</vt:lpstr>
      <vt:lpstr>PowerPoint Presentation</vt:lpstr>
      <vt:lpstr>Absences/Attendance</vt:lpstr>
      <vt:lpstr>Every Day Counts! 1 or 2 days a week doesn’t seem like much but …</vt:lpstr>
      <vt:lpstr>How about 10 minutes late a day?  Surely that won’t affect my child!</vt:lpstr>
      <vt:lpstr>Transportation Changes</vt:lpstr>
      <vt:lpstr>Medications</vt:lpstr>
      <vt:lpstr>Smart Tags</vt:lpstr>
      <vt:lpstr>Register your SMART TAG</vt:lpstr>
      <vt:lpstr>Car Riders</vt:lpstr>
      <vt:lpstr>Peanut Free Classrooms</vt:lpstr>
      <vt:lpstr>How to purchase school lunch</vt:lpstr>
      <vt:lpstr>dickinson Elementary PTO https://dickinsonpto.membershiptoolkit.com/Home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______ Grade at Adolphus Elementary</dc:title>
  <dc:creator>Channon M Almendarez</dc:creator>
  <cp:lastModifiedBy>Jo Anne Peltier-Bromonsky</cp:lastModifiedBy>
  <cp:revision>18</cp:revision>
  <cp:lastPrinted>2021-08-31T20:36:09Z</cp:lastPrinted>
  <dcterms:created xsi:type="dcterms:W3CDTF">2018-08-15T19:28:19Z</dcterms:created>
  <dcterms:modified xsi:type="dcterms:W3CDTF">2023-09-06T15:40:27Z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0x01010048EC2455E7658746BD9A69996642F0F7</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y fmtid="{D5CDD505-2E9C-101B-9397-08002B2CF9AE}" pid="8" name="MediaServiceImageTags">
    <vt:lpwstr/>
  </property>
</Properties>
</file>