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notesMasterIdLst>
    <p:notesMasterId r:id="rId20"/>
  </p:notesMasterIdLst>
  <p:sldIdLst>
    <p:sldId id="276" r:id="rId6"/>
    <p:sldId id="273" r:id="rId7"/>
    <p:sldId id="259" r:id="rId8"/>
    <p:sldId id="373" r:id="rId9"/>
    <p:sldId id="258" r:id="rId10"/>
    <p:sldId id="272" r:id="rId11"/>
    <p:sldId id="260" r:id="rId12"/>
    <p:sldId id="266" r:id="rId13"/>
    <p:sldId id="271" r:id="rId14"/>
    <p:sldId id="302" r:id="rId15"/>
    <p:sldId id="303" r:id="rId16"/>
    <p:sldId id="304" r:id="rId17"/>
    <p:sldId id="305" r:id="rId18"/>
    <p:sldId id="306" r:id="rId19"/>
  </p:sldIdLst>
  <p:sldSz cx="12192000" cy="6858000"/>
  <p:notesSz cx="7169150" cy="94551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3CF532-AA6E-4634-9A58-332AEE670F00}" v="1" dt="2024-09-24T22:52:12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cy R. Warren" userId="b4c1d394-84fc-4e67-98aa-aec2e3271f41" providerId="ADAL" clId="{A9E3BBEF-CE6A-4767-864B-AA07C1D97D4D}"/>
    <pc:docChg chg="custSel addSld delSld modSld sldOrd modNotesMaster">
      <pc:chgData name="Kacy R. Warren" userId="b4c1d394-84fc-4e67-98aa-aec2e3271f41" providerId="ADAL" clId="{A9E3BBEF-CE6A-4767-864B-AA07C1D97D4D}" dt="2024-09-24T21:05:41.571" v="950" actId="20577"/>
      <pc:docMkLst>
        <pc:docMk/>
      </pc:docMkLst>
      <pc:sldChg chg="del">
        <pc:chgData name="Kacy R. Warren" userId="b4c1d394-84fc-4e67-98aa-aec2e3271f41" providerId="ADAL" clId="{A9E3BBEF-CE6A-4767-864B-AA07C1D97D4D}" dt="2024-09-19T11:44:32.507" v="0" actId="2696"/>
        <pc:sldMkLst>
          <pc:docMk/>
          <pc:sldMk cId="1017512872" sldId="257"/>
        </pc:sldMkLst>
      </pc:sldChg>
      <pc:sldChg chg="add">
        <pc:chgData name="Kacy R. Warren" userId="b4c1d394-84fc-4e67-98aa-aec2e3271f41" providerId="ADAL" clId="{A9E3BBEF-CE6A-4767-864B-AA07C1D97D4D}" dt="2024-09-23T19:43:16.378" v="830"/>
        <pc:sldMkLst>
          <pc:docMk/>
          <pc:sldMk cId="3995598100" sldId="258"/>
        </pc:sldMkLst>
      </pc:sldChg>
      <pc:sldChg chg="modSp mod ord">
        <pc:chgData name="Kacy R. Warren" userId="b4c1d394-84fc-4e67-98aa-aec2e3271f41" providerId="ADAL" clId="{A9E3BBEF-CE6A-4767-864B-AA07C1D97D4D}" dt="2024-09-19T15:17:38.884" v="781" actId="20577"/>
        <pc:sldMkLst>
          <pc:docMk/>
          <pc:sldMk cId="4164045522" sldId="259"/>
        </pc:sldMkLst>
        <pc:spChg chg="mod">
          <ac:chgData name="Kacy R. Warren" userId="b4c1d394-84fc-4e67-98aa-aec2e3271f41" providerId="ADAL" clId="{A9E3BBEF-CE6A-4767-864B-AA07C1D97D4D}" dt="2024-09-19T15:17:38.884" v="781" actId="20577"/>
          <ac:spMkLst>
            <pc:docMk/>
            <pc:sldMk cId="4164045522" sldId="259"/>
            <ac:spMk id="17" creationId="{912CCF46-8DA9-37B3-539E-D973F057CC92}"/>
          </ac:spMkLst>
        </pc:spChg>
      </pc:sldChg>
      <pc:sldChg chg="addSp delSp modSp mod">
        <pc:chgData name="Kacy R. Warren" userId="b4c1d394-84fc-4e67-98aa-aec2e3271f41" providerId="ADAL" clId="{A9E3BBEF-CE6A-4767-864B-AA07C1D97D4D}" dt="2024-09-19T13:28:00.125" v="327" actId="20577"/>
        <pc:sldMkLst>
          <pc:docMk/>
          <pc:sldMk cId="801046938" sldId="260"/>
        </pc:sldMkLst>
        <pc:spChg chg="mod">
          <ac:chgData name="Kacy R. Warren" userId="b4c1d394-84fc-4e67-98aa-aec2e3271f41" providerId="ADAL" clId="{A9E3BBEF-CE6A-4767-864B-AA07C1D97D4D}" dt="2024-09-19T11:48:52.633" v="159" actId="1076"/>
          <ac:spMkLst>
            <pc:docMk/>
            <pc:sldMk cId="801046938" sldId="260"/>
            <ac:spMk id="3" creationId="{D9669C17-A149-7874-1412-493C8ABD44D8}"/>
          </ac:spMkLst>
        </pc:spChg>
        <pc:spChg chg="mod">
          <ac:chgData name="Kacy R. Warren" userId="b4c1d394-84fc-4e67-98aa-aec2e3271f41" providerId="ADAL" clId="{A9E3BBEF-CE6A-4767-864B-AA07C1D97D4D}" dt="2024-09-19T13:28:00.125" v="327" actId="20577"/>
          <ac:spMkLst>
            <pc:docMk/>
            <pc:sldMk cId="801046938" sldId="260"/>
            <ac:spMk id="4" creationId="{223F2383-2AFE-3E8B-BB18-CFF47EB2FEA1}"/>
          </ac:spMkLst>
        </pc:spChg>
        <pc:spChg chg="del">
          <ac:chgData name="Kacy R. Warren" userId="b4c1d394-84fc-4e67-98aa-aec2e3271f41" providerId="ADAL" clId="{A9E3BBEF-CE6A-4767-864B-AA07C1D97D4D}" dt="2024-09-19T11:47:45.161" v="108" actId="478"/>
          <ac:spMkLst>
            <pc:docMk/>
            <pc:sldMk cId="801046938" sldId="260"/>
            <ac:spMk id="5" creationId="{83607934-5C2E-2436-5997-B2DD5B111B99}"/>
          </ac:spMkLst>
        </pc:spChg>
        <pc:spChg chg="del">
          <ac:chgData name="Kacy R. Warren" userId="b4c1d394-84fc-4e67-98aa-aec2e3271f41" providerId="ADAL" clId="{A9E3BBEF-CE6A-4767-864B-AA07C1D97D4D}" dt="2024-09-19T11:47:51.701" v="110" actId="478"/>
          <ac:spMkLst>
            <pc:docMk/>
            <pc:sldMk cId="801046938" sldId="260"/>
            <ac:spMk id="6" creationId="{DEEB0D3E-FCCA-47B2-1C1D-F1BF55825F4B}"/>
          </ac:spMkLst>
        </pc:spChg>
        <pc:spChg chg="add del mod">
          <ac:chgData name="Kacy R. Warren" userId="b4c1d394-84fc-4e67-98aa-aec2e3271f41" providerId="ADAL" clId="{A9E3BBEF-CE6A-4767-864B-AA07C1D97D4D}" dt="2024-09-19T11:47:49.193" v="109" actId="478"/>
          <ac:spMkLst>
            <pc:docMk/>
            <pc:sldMk cId="801046938" sldId="260"/>
            <ac:spMk id="8" creationId="{1A2D3B53-17D5-3B21-7058-59B2FCACF95B}"/>
          </ac:spMkLst>
        </pc:spChg>
        <pc:spChg chg="add del mod">
          <ac:chgData name="Kacy R. Warren" userId="b4c1d394-84fc-4e67-98aa-aec2e3271f41" providerId="ADAL" clId="{A9E3BBEF-CE6A-4767-864B-AA07C1D97D4D}" dt="2024-09-19T11:47:54.683" v="111" actId="478"/>
          <ac:spMkLst>
            <pc:docMk/>
            <pc:sldMk cId="801046938" sldId="260"/>
            <ac:spMk id="10" creationId="{38C0A446-8B1B-25B7-07A2-E5FCCB75978F}"/>
          </ac:spMkLst>
        </pc:spChg>
        <pc:spChg chg="add mod">
          <ac:chgData name="Kacy R. Warren" userId="b4c1d394-84fc-4e67-98aa-aec2e3271f41" providerId="ADAL" clId="{A9E3BBEF-CE6A-4767-864B-AA07C1D97D4D}" dt="2024-09-19T11:51:43.062" v="189" actId="20577"/>
          <ac:spMkLst>
            <pc:docMk/>
            <pc:sldMk cId="801046938" sldId="260"/>
            <ac:spMk id="12" creationId="{8490A29C-D8F0-85E3-B712-3EEE5B4C490A}"/>
          </ac:spMkLst>
        </pc:spChg>
      </pc:sldChg>
      <pc:sldChg chg="del">
        <pc:chgData name="Kacy R. Warren" userId="b4c1d394-84fc-4e67-98aa-aec2e3271f41" providerId="ADAL" clId="{A9E3BBEF-CE6A-4767-864B-AA07C1D97D4D}" dt="2024-09-19T11:51:50.085" v="190" actId="2696"/>
        <pc:sldMkLst>
          <pc:docMk/>
          <pc:sldMk cId="629148295" sldId="261"/>
        </pc:sldMkLst>
      </pc:sldChg>
      <pc:sldChg chg="modSp mod">
        <pc:chgData name="Kacy R. Warren" userId="b4c1d394-84fc-4e67-98aa-aec2e3271f41" providerId="ADAL" clId="{A9E3BBEF-CE6A-4767-864B-AA07C1D97D4D}" dt="2024-09-19T11:52:23.928" v="196" actId="20577"/>
        <pc:sldMkLst>
          <pc:docMk/>
          <pc:sldMk cId="360454196" sldId="266"/>
        </pc:sldMkLst>
        <pc:spChg chg="mod">
          <ac:chgData name="Kacy R. Warren" userId="b4c1d394-84fc-4e67-98aa-aec2e3271f41" providerId="ADAL" clId="{A9E3BBEF-CE6A-4767-864B-AA07C1D97D4D}" dt="2024-09-19T11:51:55.793" v="194" actId="20577"/>
          <ac:spMkLst>
            <pc:docMk/>
            <pc:sldMk cId="360454196" sldId="266"/>
            <ac:spMk id="2" creationId="{B53AF5AF-83F3-19E1-94EB-0657744E57F3}"/>
          </ac:spMkLst>
        </pc:spChg>
        <pc:spChg chg="mod">
          <ac:chgData name="Kacy R. Warren" userId="b4c1d394-84fc-4e67-98aa-aec2e3271f41" providerId="ADAL" clId="{A9E3BBEF-CE6A-4767-864B-AA07C1D97D4D}" dt="2024-09-19T11:52:23.928" v="196" actId="20577"/>
          <ac:spMkLst>
            <pc:docMk/>
            <pc:sldMk cId="360454196" sldId="266"/>
            <ac:spMk id="6" creationId="{ED261693-C021-136A-5FF6-B37BDD61E783}"/>
          </ac:spMkLst>
        </pc:spChg>
      </pc:sldChg>
      <pc:sldChg chg="addSp delSp modSp mod modClrScheme chgLayout">
        <pc:chgData name="Kacy R. Warren" userId="b4c1d394-84fc-4e67-98aa-aec2e3271f41" providerId="ADAL" clId="{A9E3BBEF-CE6A-4767-864B-AA07C1D97D4D}" dt="2024-09-19T13:31:16.609" v="383" actId="20577"/>
        <pc:sldMkLst>
          <pc:docMk/>
          <pc:sldMk cId="1752671278" sldId="271"/>
        </pc:sldMkLst>
        <pc:spChg chg="mod ord">
          <ac:chgData name="Kacy R. Warren" userId="b4c1d394-84fc-4e67-98aa-aec2e3271f41" providerId="ADAL" clId="{A9E3BBEF-CE6A-4767-864B-AA07C1D97D4D}" dt="2024-09-19T13:28:27.925" v="328" actId="700"/>
          <ac:spMkLst>
            <pc:docMk/>
            <pc:sldMk cId="1752671278" sldId="271"/>
            <ac:spMk id="2" creationId="{EF5DAD13-89DD-CBDE-CF19-D8DB51B307DC}"/>
          </ac:spMkLst>
        </pc:spChg>
        <pc:spChg chg="mod">
          <ac:chgData name="Kacy R. Warren" userId="b4c1d394-84fc-4e67-98aa-aec2e3271f41" providerId="ADAL" clId="{A9E3BBEF-CE6A-4767-864B-AA07C1D97D4D}" dt="2024-09-19T13:30:14.226" v="370" actId="1076"/>
          <ac:spMkLst>
            <pc:docMk/>
            <pc:sldMk cId="1752671278" sldId="271"/>
            <ac:spMk id="3" creationId="{FDBF790F-86E5-F3A6-8694-5A8285B622AB}"/>
          </ac:spMkLst>
        </pc:spChg>
        <pc:spChg chg="mod">
          <ac:chgData name="Kacy R. Warren" userId="b4c1d394-84fc-4e67-98aa-aec2e3271f41" providerId="ADAL" clId="{A9E3BBEF-CE6A-4767-864B-AA07C1D97D4D}" dt="2024-09-19T13:30:31.672" v="373" actId="255"/>
          <ac:spMkLst>
            <pc:docMk/>
            <pc:sldMk cId="1752671278" sldId="271"/>
            <ac:spMk id="4" creationId="{62822B37-9D65-DA41-FAC3-FB961C62E22A}"/>
          </ac:spMkLst>
        </pc:spChg>
        <pc:spChg chg="del mod">
          <ac:chgData name="Kacy R. Warren" userId="b4c1d394-84fc-4e67-98aa-aec2e3271f41" providerId="ADAL" clId="{A9E3BBEF-CE6A-4767-864B-AA07C1D97D4D}" dt="2024-09-19T13:29:35.061" v="367" actId="478"/>
          <ac:spMkLst>
            <pc:docMk/>
            <pc:sldMk cId="1752671278" sldId="271"/>
            <ac:spMk id="5" creationId="{B55F5A3A-EA00-7A7E-6A22-9AD6942FD27B}"/>
          </ac:spMkLst>
        </pc:spChg>
        <pc:spChg chg="mod">
          <ac:chgData name="Kacy R. Warren" userId="b4c1d394-84fc-4e67-98aa-aec2e3271f41" providerId="ADAL" clId="{A9E3BBEF-CE6A-4767-864B-AA07C1D97D4D}" dt="2024-09-19T13:31:16.609" v="383" actId="20577"/>
          <ac:spMkLst>
            <pc:docMk/>
            <pc:sldMk cId="1752671278" sldId="271"/>
            <ac:spMk id="6" creationId="{85BFFC6B-EBC9-2357-4429-B54704590402}"/>
          </ac:spMkLst>
        </pc:spChg>
        <pc:spChg chg="add del mod ord">
          <ac:chgData name="Kacy R. Warren" userId="b4c1d394-84fc-4e67-98aa-aec2e3271f41" providerId="ADAL" clId="{A9E3BBEF-CE6A-4767-864B-AA07C1D97D4D}" dt="2024-09-19T13:28:49.674" v="332" actId="478"/>
          <ac:spMkLst>
            <pc:docMk/>
            <pc:sldMk cId="1752671278" sldId="271"/>
            <ac:spMk id="7" creationId="{4E1091D3-5ADF-EEE1-3029-1D15D643D433}"/>
          </ac:spMkLst>
        </pc:spChg>
        <pc:spChg chg="add del mod ord">
          <ac:chgData name="Kacy R. Warren" userId="b4c1d394-84fc-4e67-98aa-aec2e3271f41" providerId="ADAL" clId="{A9E3BBEF-CE6A-4767-864B-AA07C1D97D4D}" dt="2024-09-19T13:28:53.196" v="333" actId="478"/>
          <ac:spMkLst>
            <pc:docMk/>
            <pc:sldMk cId="1752671278" sldId="271"/>
            <ac:spMk id="8" creationId="{16CA0EA7-8BF5-87DB-DD28-5F2FDFC37DAD}"/>
          </ac:spMkLst>
        </pc:spChg>
        <pc:spChg chg="add del mod ord">
          <ac:chgData name="Kacy R. Warren" userId="b4c1d394-84fc-4e67-98aa-aec2e3271f41" providerId="ADAL" clId="{A9E3BBEF-CE6A-4767-864B-AA07C1D97D4D}" dt="2024-09-19T13:28:36.299" v="330" actId="478"/>
          <ac:spMkLst>
            <pc:docMk/>
            <pc:sldMk cId="1752671278" sldId="271"/>
            <ac:spMk id="9" creationId="{0B8043A7-4D5D-A8A0-C55E-E930750AFC3B}"/>
          </ac:spMkLst>
        </pc:spChg>
        <pc:spChg chg="add del mod ord">
          <ac:chgData name="Kacy R. Warren" userId="b4c1d394-84fc-4e67-98aa-aec2e3271f41" providerId="ADAL" clId="{A9E3BBEF-CE6A-4767-864B-AA07C1D97D4D}" dt="2024-09-19T13:28:45.302" v="331" actId="478"/>
          <ac:spMkLst>
            <pc:docMk/>
            <pc:sldMk cId="1752671278" sldId="271"/>
            <ac:spMk id="10" creationId="{3C057208-68C1-D98B-F82C-7831075ACDAC}"/>
          </ac:spMkLst>
        </pc:spChg>
      </pc:sldChg>
      <pc:sldChg chg="modSp mod">
        <pc:chgData name="Kacy R. Warren" userId="b4c1d394-84fc-4e67-98aa-aec2e3271f41" providerId="ADAL" clId="{A9E3BBEF-CE6A-4767-864B-AA07C1D97D4D}" dt="2024-09-19T11:46:24.225" v="90" actId="404"/>
        <pc:sldMkLst>
          <pc:docMk/>
          <pc:sldMk cId="3604990051" sldId="272"/>
        </pc:sldMkLst>
        <pc:spChg chg="mod">
          <ac:chgData name="Kacy R. Warren" userId="b4c1d394-84fc-4e67-98aa-aec2e3271f41" providerId="ADAL" clId="{A9E3BBEF-CE6A-4767-864B-AA07C1D97D4D}" dt="2024-09-19T11:46:24.225" v="90" actId="404"/>
          <ac:spMkLst>
            <pc:docMk/>
            <pc:sldMk cId="3604990051" sldId="272"/>
            <ac:spMk id="7" creationId="{118771D2-DC90-4637-CCFB-DFB2AFEB1212}"/>
          </ac:spMkLst>
        </pc:spChg>
      </pc:sldChg>
      <pc:sldChg chg="modSp mod">
        <pc:chgData name="Kacy R. Warren" userId="b4c1d394-84fc-4e67-98aa-aec2e3271f41" providerId="ADAL" clId="{A9E3BBEF-CE6A-4767-864B-AA07C1D97D4D}" dt="2024-09-19T13:42:13.457" v="483" actId="20577"/>
        <pc:sldMkLst>
          <pc:docMk/>
          <pc:sldMk cId="858625446" sldId="273"/>
        </pc:sldMkLst>
        <pc:spChg chg="mod">
          <ac:chgData name="Kacy R. Warren" userId="b4c1d394-84fc-4e67-98aa-aec2e3271f41" providerId="ADAL" clId="{A9E3BBEF-CE6A-4767-864B-AA07C1D97D4D}" dt="2024-09-19T13:40:42.191" v="386" actId="27636"/>
          <ac:spMkLst>
            <pc:docMk/>
            <pc:sldMk cId="858625446" sldId="273"/>
            <ac:spMk id="3" creationId="{5941CEF9-BB28-6FF0-B0D7-54396D6AC0D2}"/>
          </ac:spMkLst>
        </pc:spChg>
        <pc:spChg chg="mod">
          <ac:chgData name="Kacy R. Warren" userId="b4c1d394-84fc-4e67-98aa-aec2e3271f41" providerId="ADAL" clId="{A9E3BBEF-CE6A-4767-864B-AA07C1D97D4D}" dt="2024-09-19T13:42:13.457" v="483" actId="20577"/>
          <ac:spMkLst>
            <pc:docMk/>
            <pc:sldMk cId="858625446" sldId="273"/>
            <ac:spMk id="4" creationId="{DEB3E783-E7FE-C8F2-EAAF-BFB8F9760EEA}"/>
          </ac:spMkLst>
        </pc:spChg>
      </pc:sldChg>
      <pc:sldChg chg="modSp mod">
        <pc:chgData name="Kacy R. Warren" userId="b4c1d394-84fc-4e67-98aa-aec2e3271f41" providerId="ADAL" clId="{A9E3BBEF-CE6A-4767-864B-AA07C1D97D4D}" dt="2024-09-19T11:45:49.538" v="87" actId="20577"/>
        <pc:sldMkLst>
          <pc:docMk/>
          <pc:sldMk cId="723659346" sldId="276"/>
        </pc:sldMkLst>
        <pc:spChg chg="mod">
          <ac:chgData name="Kacy R. Warren" userId="b4c1d394-84fc-4e67-98aa-aec2e3271f41" providerId="ADAL" clId="{A9E3BBEF-CE6A-4767-864B-AA07C1D97D4D}" dt="2024-09-19T11:45:49.538" v="87" actId="20577"/>
          <ac:spMkLst>
            <pc:docMk/>
            <pc:sldMk cId="723659346" sldId="276"/>
            <ac:spMk id="3" creationId="{74AFBE59-85DB-31C0-809D-5F39A993D5EA}"/>
          </ac:spMkLst>
        </pc:spChg>
      </pc:sldChg>
      <pc:sldChg chg="modSp mod">
        <pc:chgData name="Kacy R. Warren" userId="b4c1d394-84fc-4e67-98aa-aec2e3271f41" providerId="ADAL" clId="{A9E3BBEF-CE6A-4767-864B-AA07C1D97D4D}" dt="2024-09-19T11:54:27.984" v="308" actId="20577"/>
        <pc:sldMkLst>
          <pc:docMk/>
          <pc:sldMk cId="3980758618" sldId="306"/>
        </pc:sldMkLst>
        <pc:spChg chg="mod">
          <ac:chgData name="Kacy R. Warren" userId="b4c1d394-84fc-4e67-98aa-aec2e3271f41" providerId="ADAL" clId="{A9E3BBEF-CE6A-4767-864B-AA07C1D97D4D}" dt="2024-09-19T11:54:27.984" v="308" actId="20577"/>
          <ac:spMkLst>
            <pc:docMk/>
            <pc:sldMk cId="3980758618" sldId="306"/>
            <ac:spMk id="3" creationId="{74AFBE59-85DB-31C0-809D-5F39A993D5EA}"/>
          </ac:spMkLst>
        </pc:spChg>
      </pc:sldChg>
      <pc:sldChg chg="delSp modSp del mod delAnim">
        <pc:chgData name="Kacy R. Warren" userId="b4c1d394-84fc-4e67-98aa-aec2e3271f41" providerId="ADAL" clId="{A9E3BBEF-CE6A-4767-864B-AA07C1D97D4D}" dt="2024-09-23T19:43:21.402" v="831" actId="2696"/>
        <pc:sldMkLst>
          <pc:docMk/>
          <pc:sldMk cId="3888741650" sldId="372"/>
        </pc:sldMkLst>
        <pc:spChg chg="mod">
          <ac:chgData name="Kacy R. Warren" userId="b4c1d394-84fc-4e67-98aa-aec2e3271f41" providerId="ADAL" clId="{A9E3BBEF-CE6A-4767-864B-AA07C1D97D4D}" dt="2024-09-19T13:43:48.281" v="490" actId="6549"/>
          <ac:spMkLst>
            <pc:docMk/>
            <pc:sldMk cId="3888741650" sldId="372"/>
            <ac:spMk id="8" creationId="{00000000-0000-0000-0000-000000000000}"/>
          </ac:spMkLst>
        </pc:spChg>
        <pc:picChg chg="del">
          <ac:chgData name="Kacy R. Warren" userId="b4c1d394-84fc-4e67-98aa-aec2e3271f41" providerId="ADAL" clId="{A9E3BBEF-CE6A-4767-864B-AA07C1D97D4D}" dt="2024-09-19T16:35:42.999" v="828" actId="478"/>
          <ac:picMkLst>
            <pc:docMk/>
            <pc:sldMk cId="3888741650" sldId="372"/>
            <ac:picMk id="2" creationId="{F34D27B1-CB2A-4EFB-8791-D3EF0F4E4D68}"/>
          </ac:picMkLst>
        </pc:picChg>
        <pc:picChg chg="mod">
          <ac:chgData name="Kacy R. Warren" userId="b4c1d394-84fc-4e67-98aa-aec2e3271f41" providerId="ADAL" clId="{A9E3BBEF-CE6A-4767-864B-AA07C1D97D4D}" dt="2024-09-19T13:43:23.433" v="485" actId="1076"/>
          <ac:picMkLst>
            <pc:docMk/>
            <pc:sldMk cId="3888741650" sldId="372"/>
            <ac:picMk id="4" creationId="{6DC6FEEC-3CFA-8415-4FE9-62B196E2E216}"/>
          </ac:picMkLst>
        </pc:picChg>
      </pc:sldChg>
      <pc:sldChg chg="delSp modSp add mod delAnim">
        <pc:chgData name="Kacy R. Warren" userId="b4c1d394-84fc-4e67-98aa-aec2e3271f41" providerId="ADAL" clId="{A9E3BBEF-CE6A-4767-864B-AA07C1D97D4D}" dt="2024-09-24T21:05:41.571" v="950" actId="20577"/>
        <pc:sldMkLst>
          <pc:docMk/>
          <pc:sldMk cId="2542747480" sldId="373"/>
        </pc:sldMkLst>
        <pc:spChg chg="mod">
          <ac:chgData name="Kacy R. Warren" userId="b4c1d394-84fc-4e67-98aa-aec2e3271f41" providerId="ADAL" clId="{A9E3BBEF-CE6A-4767-864B-AA07C1D97D4D}" dt="2024-09-24T21:05:41.571" v="950" actId="20577"/>
          <ac:spMkLst>
            <pc:docMk/>
            <pc:sldMk cId="2542747480" sldId="373"/>
            <ac:spMk id="5" creationId="{00000000-0000-0000-0000-000000000000}"/>
          </ac:spMkLst>
        </pc:spChg>
        <pc:picChg chg="del">
          <ac:chgData name="Kacy R. Warren" userId="b4c1d394-84fc-4e67-98aa-aec2e3271f41" providerId="ADAL" clId="{A9E3BBEF-CE6A-4767-864B-AA07C1D97D4D}" dt="2024-09-19T15:18:15.085" v="782" actId="478"/>
          <ac:picMkLst>
            <pc:docMk/>
            <pc:sldMk cId="2542747480" sldId="373"/>
            <ac:picMk id="7" creationId="{F1D8EC0A-9B1F-A22F-FC99-389568633C0B}"/>
          </ac:picMkLst>
        </pc:picChg>
      </pc:sldChg>
    </pc:docChg>
  </pc:docChgLst>
  <pc:docChgLst>
    <pc:chgData name="Kacy R. Warren" userId="b4c1d394-84fc-4e67-98aa-aec2e3271f41" providerId="ADAL" clId="{D53CF532-AA6E-4634-9A58-332AEE670F00}"/>
    <pc:docChg chg="modSld">
      <pc:chgData name="Kacy R. Warren" userId="b4c1d394-84fc-4e67-98aa-aec2e3271f41" providerId="ADAL" clId="{D53CF532-AA6E-4634-9A58-332AEE670F00}" dt="2024-09-24T22:52:12.525" v="0" actId="6549"/>
      <pc:docMkLst>
        <pc:docMk/>
      </pc:docMkLst>
      <pc:sldChg chg="modSp mod">
        <pc:chgData name="Kacy R. Warren" userId="b4c1d394-84fc-4e67-98aa-aec2e3271f41" providerId="ADAL" clId="{D53CF532-AA6E-4634-9A58-332AEE670F00}" dt="2024-09-24T22:52:12.525" v="0" actId="6549"/>
        <pc:sldMkLst>
          <pc:docMk/>
          <pc:sldMk cId="1730680321" sldId="305"/>
        </pc:sldMkLst>
        <pc:spChg chg="mod">
          <ac:chgData name="Kacy R. Warren" userId="b4c1d394-84fc-4e67-98aa-aec2e3271f41" providerId="ADAL" clId="{D53CF532-AA6E-4634-9A58-332AEE670F00}" dt="2024-09-24T22:52:12.525" v="0" actId="6549"/>
          <ac:spMkLst>
            <pc:docMk/>
            <pc:sldMk cId="1730680321" sldId="305"/>
            <ac:spMk id="5" creationId="{42714D3A-C7B8-C261-043C-FE04AF83D8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6632" cy="474400"/>
          </a:xfrm>
          <a:prstGeom prst="rect">
            <a:avLst/>
          </a:prstGeom>
        </p:spPr>
        <p:txBody>
          <a:bodyPr vert="horz" lIns="94988" tIns="47494" rIns="94988" bIns="474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60859" y="0"/>
            <a:ext cx="3106632" cy="474400"/>
          </a:xfrm>
          <a:prstGeom prst="rect">
            <a:avLst/>
          </a:prstGeom>
        </p:spPr>
        <p:txBody>
          <a:bodyPr vert="horz" lIns="94988" tIns="47494" rIns="94988" bIns="47494" rtlCol="0"/>
          <a:lstStyle>
            <a:lvl1pPr algn="r">
              <a:defRPr sz="1200"/>
            </a:lvl1pPr>
          </a:lstStyle>
          <a:p>
            <a:fld id="{050B323F-AED8-4BDA-85B9-9BF769F2F1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2688"/>
            <a:ext cx="5673725" cy="3190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88" tIns="47494" rIns="94988" bIns="474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915" y="4550291"/>
            <a:ext cx="5735320" cy="3722965"/>
          </a:xfrm>
          <a:prstGeom prst="rect">
            <a:avLst/>
          </a:prstGeom>
        </p:spPr>
        <p:txBody>
          <a:bodyPr vert="horz" lIns="94988" tIns="47494" rIns="94988" bIns="474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80752"/>
            <a:ext cx="3106632" cy="474399"/>
          </a:xfrm>
          <a:prstGeom prst="rect">
            <a:avLst/>
          </a:prstGeom>
        </p:spPr>
        <p:txBody>
          <a:bodyPr vert="horz" lIns="94988" tIns="47494" rIns="94988" bIns="474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60859" y="8980752"/>
            <a:ext cx="3106632" cy="474399"/>
          </a:xfrm>
          <a:prstGeom prst="rect">
            <a:avLst/>
          </a:prstGeom>
        </p:spPr>
        <p:txBody>
          <a:bodyPr vert="horz" lIns="94988" tIns="47494" rIns="94988" bIns="47494" rtlCol="0" anchor="b"/>
          <a:lstStyle>
            <a:lvl1pPr algn="r">
              <a:defRPr sz="1200"/>
            </a:lvl1pPr>
          </a:lstStyle>
          <a:p>
            <a:fld id="{6BE0E70B-7502-4D7B-A8E9-962C94579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2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rooms and any additional sessions/topics as desired [by campus]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D82FF-94C8-4445-9C47-B5FC2DB366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Admin info and 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D82FF-94C8-4445-9C47-B5FC2DB366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1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7FBC0-B76E-438B-82A7-648A525F78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73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Add Workshop Room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879">
              <a:defRPr/>
            </a:pPr>
            <a:fld id="{866D82FF-94C8-4445-9C47-B5FC2DB3661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879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5492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102" indent="-178102" defTabSz="949879">
              <a:buFont typeface="Arial" panose="020B0604020202020204" pitchFamily="34" charset="0"/>
              <a:buChar char="•"/>
              <a:defRPr/>
            </a:pPr>
            <a:r>
              <a:rPr lang="en-US"/>
              <a:t>Dual Credit Opportunities</a:t>
            </a:r>
          </a:p>
          <a:p>
            <a:pPr marL="178102" indent="-178102" defTabSz="949879">
              <a:buFont typeface="Arial" panose="020B0604020202020204" pitchFamily="34" charset="0"/>
              <a:buChar char="•"/>
              <a:defRPr/>
            </a:pPr>
            <a:r>
              <a:rPr lang="en-US"/>
              <a:t>Industry-Based Certifications</a:t>
            </a:r>
          </a:p>
          <a:p>
            <a:pPr marL="178102" indent="-178102" defTabSz="949879">
              <a:buFont typeface="Arial" panose="020B0604020202020204" pitchFamily="34" charset="0"/>
              <a:buChar char="•"/>
              <a:defRPr/>
            </a:pPr>
            <a:r>
              <a:rPr lang="en-US"/>
              <a:t>CTSOs (i.e., DECA, FFA, HOSA, SkillsUSA, TAFE, TSA)</a:t>
            </a:r>
          </a:p>
          <a:p>
            <a:pPr marL="178102" indent="-178102" defTabSz="949879">
              <a:buFont typeface="Arial" panose="020B0604020202020204" pitchFamily="34" charset="0"/>
              <a:buChar char="•"/>
              <a:defRPr/>
            </a:pPr>
            <a:r>
              <a:rPr lang="en-US"/>
              <a:t>National Technical Honor Society</a:t>
            </a:r>
          </a:p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879">
              <a:defRPr/>
            </a:pPr>
            <a:fld id="{866D82FF-94C8-4445-9C47-B5FC2DB3661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879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350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102" indent="-178102" defTabSz="949879">
              <a:buFont typeface="Arial" panose="020B0604020202020204" pitchFamily="34" charset="0"/>
              <a:buChar char="•"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879">
              <a:defRPr/>
            </a:pPr>
            <a:fld id="{866D82FF-94C8-4445-9C47-B5FC2DB3661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879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074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8695-C743-CDBF-D09F-321E19D73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785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91CBF-FB44-0609-B3B8-A44DF6F23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52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8A5E1-60BC-9E88-650E-14820BB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64F33-98AB-E263-4867-67A8A351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B4259-B8F4-CA2E-5104-9AB3C3E5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9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BD30-1845-7F57-6236-486DF6FC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55463"/>
            <a:ext cx="359366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97192-EC35-57B4-2BEC-837D5867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55" y="581891"/>
            <a:ext cx="6548581" cy="55325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A70A3-64FC-2B4A-C884-87AE289E2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99344"/>
            <a:ext cx="3593667" cy="18696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AE2EC-BADF-53D9-F211-077EEFB7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3633A-D09F-A07F-8C3E-0EEC3F9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86866-9047-3212-8974-4ECB3E04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4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BD30-1845-7F57-6236-486DF6FC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917"/>
            <a:ext cx="359366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97192-EC35-57B4-2BEC-837D5867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55" y="581891"/>
            <a:ext cx="6548581" cy="55325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A70A3-64FC-2B4A-C884-87AE289E2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352798"/>
            <a:ext cx="3593667" cy="18696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AE2EC-BADF-53D9-F211-077EEFB7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3633A-D09F-A07F-8C3E-0EEC3F9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86866-9047-3212-8974-4ECB3E04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74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D964-B4B6-FA16-06B9-286B0AF6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0D962E-B954-9048-5356-240E35D6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91B82-EEA9-3151-B6DC-B377D958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32D88-D2E0-2CB3-6D15-575F660B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6C30-0342-0A04-59F9-24A8B143E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75C0C-14F3-6FC8-4F4A-CECFC6A8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6A9D2-284E-9D93-6C15-11E74543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E3BDE-97AA-366E-7BF6-1A29B4D9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3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B396-A904-5D2C-EA7E-13293A4EE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520BC-3EE8-93A6-BFA7-548B3F26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E6A82-9271-0B56-FAAC-124B41C5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828DC-004C-0877-15A9-AC0A3B8D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38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B6B3-DB2C-D933-3958-F81713FE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85A0B-60FE-FB99-57AA-BF3B94C9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175AB-C1FB-CB73-8E47-C917E616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2C9AC-2CC8-DF82-5730-C20B599A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84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BC61-5952-11BD-8D8C-EFF75EB6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FD754-7684-C9FC-2397-5113DAC8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5A85E-F331-8075-4E80-68BF7636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47043-DC25-A879-10F2-71CF217E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1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B131-3BFA-8916-B971-77C60F76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9E7C4-7DB2-B239-2FAA-6458AC6A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AA38F-CE96-21A6-CF96-16549E93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D4875-14C4-4837-7C05-D58BC491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1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C08A-229C-9F7D-1372-9D4FFED93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59E5B-1041-B85C-4F90-68011FB41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8ABA6-B540-7AD4-38D4-A8635885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94B92-B58C-09D5-4445-8BA8F052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0ECFD-21B5-18FA-F26A-4D99A675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82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CB07-D724-6004-369C-7A93A3E4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CA02-FF25-CB8B-6389-CC894D962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AE71A-67C6-4938-3638-5E029D6D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D4617-EB41-446A-1EDD-9EEF854B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4DD9F-4B76-0415-1901-832329A3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4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A89A-47F7-9E0E-3AAD-6CA7CF34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4244-B676-04FC-1E1A-FCE6219DC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55" y="154853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F294B-D996-DB3B-D5BF-0CEA03E3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3D995-18E4-33C8-7267-18FCDFDC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34CE5-62DE-281E-A794-DEFB9AAE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99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7B86-5B77-44CA-8670-C07C79B3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360B1-98A9-4A19-426A-0DF3097C2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50564-9224-30A7-2F02-88CBA363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FC355-6CE2-141E-EB95-DAA5788C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F210E-D0D4-0F46-50D6-EA413851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84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D3E9-E53E-69E6-9B19-CAC1B29C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A4201-E1FA-9CA2-7117-C19A0CEC6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AB5FE-0707-47C2-7654-ADA32E737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6E95B-BC1F-7467-473B-C58D5881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A5A49-FF2F-30D8-F816-0A61C3DC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5F960-8D13-C262-6860-CC92B8CE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5B57-8319-6DCE-CE99-40D7B210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CA91D-4D00-C86D-0830-87D6D88FD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FD39E-F402-B5E7-8D67-48DA57759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921F1-DD76-569C-82C1-19EFED0ED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0430A-4A22-4C6F-5DE8-0CEA4E70E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AB3956-5EBB-00CF-BE3C-199C12AB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FE30C-44AC-B367-A791-67645968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A6CCB-11DB-59BA-ECBB-5BBF6C1BF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91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AEEB-168D-FFAC-22D7-E71A3D5A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216261-0CA6-5FC1-F6BF-97D59BF7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8EFB0-6819-CEA6-FD99-C019C8AF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EF418-0E52-580A-489F-B0250B7F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64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5B8D0-B599-32C1-25BA-79DFD639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ADADC9-0B81-10B3-E862-922A53C2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9616B-8401-6636-CC2B-BD315BF8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14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4D6C-5C2C-7875-6ADD-4B487897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E3727-AA60-80C6-FCB1-D466B22A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86D98-D55C-D7D3-F36C-CBC5381EA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08EFC-932C-2020-8CB6-4C8BFB66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7E902-1437-A2F1-241F-401F1090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330B9-5D0C-E0A6-692A-B38EE1C6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33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9BE9-223D-7189-D84D-DBE4F586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1AA23-A49B-8C40-727D-CD6DEC32D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3B4AC-F47D-E6AE-C4F9-9BAAEB3F8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A0B1E-F3BC-5420-1D5F-3F7190B5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D2554-5BFC-777B-8386-6A29298A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BC851-61C9-49CF-0799-C9F3AD10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99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6A95-273B-03A7-5F78-1ECFCDDC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76237-20C1-D6C8-F8D0-FD1848656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FC11C-0FB5-02F2-6074-7C0FBC43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58D03-3256-5B3D-98F4-4B4E985A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F8BEC-37D9-11DE-A12D-2EC3A042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40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A64D5-DCC5-FCF7-3FB7-EB8A3739A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51E5C-A2FE-78BF-9433-D82EC318B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315E-88B6-9B59-B1C3-983ABDA7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A1B5-3ABB-DF6F-C027-9CF40FCE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242C-57D2-DCB8-233C-CAC5BBF29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8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A3D7-565B-2B5A-5535-CF456308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3522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DD3B2-7080-1028-B289-436454373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46118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8B66-BFD7-626A-2B23-056B2275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91BF8-0018-CF1B-92ED-B6530913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0278B-9A19-E781-079D-5FD5D428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0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EE46-8C31-D9E5-44FE-7425553A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8153A-4C37-3259-F704-6EC491A05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462087"/>
            <a:ext cx="5181600" cy="4707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E9049-F0D2-177C-E074-3506125C5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62087"/>
            <a:ext cx="5181600" cy="4707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EF764-FAC9-5C51-68B9-0AF5887F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3B580-BACD-3835-9B2A-E67B251D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5A3A5-7C2F-3B6D-4BF4-8322EFC4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7F51-54D9-3308-076F-8D54EEBB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BC7F9-76E7-BFB8-B14F-AA0EBE240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37817"/>
            <a:ext cx="5157787" cy="9392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19F87-8809-54F0-B921-DB0C3C4C3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61729"/>
            <a:ext cx="5157787" cy="420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412DE-E5A1-6193-24B9-436D5567E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237817"/>
            <a:ext cx="5183188" cy="9392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A6AC3-A5A6-9D2E-4217-EB996FD36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061729"/>
            <a:ext cx="5183188" cy="420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FF3A4-4BB7-91B2-B8D2-F151DE00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711AF-BB34-496B-0D4F-5395CC6B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C7A67E-2F15-1D64-A641-037EA506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9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8242-8318-548E-A74A-CC7ABEAC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EC31C-1C4D-7DA7-935A-0E8683FD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7AF6D-9E44-4102-E7B5-309F5BFA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69129-D628-ADFA-ED22-BFA5A0B5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18A37-5DE8-CA73-527B-1930B29D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002FF-B0EF-1621-BF51-B752955D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08B02-D507-EC1C-946C-083314CA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BD30-1845-7F57-6236-486DF6FC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5546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97192-EC35-57B4-2BEC-837D5867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0" y="581891"/>
            <a:ext cx="5495636" cy="55325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A70A3-64FC-2B4A-C884-87AE289E2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99344"/>
            <a:ext cx="3932237" cy="18696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AE2EC-BADF-53D9-F211-077EEFB7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3633A-D09F-A07F-8C3E-0EEC3F9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86866-9047-3212-8974-4ECB3E04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5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23DD-0E8B-A7EE-3206-72F5D1E4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0955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171CD-F71D-E660-818E-D10346E61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99200" y="987425"/>
            <a:ext cx="505618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F4C8D-6B7F-2DF0-5AA2-1CB269BF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DB897-5372-EA59-76A7-1780009D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E15E9-1948-DA21-1318-E5B8B7D0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0B116-6EB1-D61C-9D85-D737C2C4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2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0FBE6-265B-2ABC-580B-5F1F40E49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83282-5895-8F9A-EAD8-935AA2C6D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44937-3736-12B6-61F6-615FAC2AB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73BE0-5B0D-4B36-BA67-F408F93991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6E79B-8A74-CC2A-BB62-1D258E95F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CF1E1-3807-C597-67D0-20A7AAAE4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394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6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333793-F15F-E165-B6F3-25A88F38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D49F3-642B-A3FF-C68B-2E73E0DC4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A6C0F-4597-637F-9973-BDD4750BE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D9F26C-A78D-4CB7-83A4-78E0817E4E6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D1BD1-FC8A-D692-9219-805ED63F8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7BEDD-5BE3-A7FD-E02C-013073EC3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Wendy.howe@lcisd.org" TargetMode="External"/><Relationship Id="rId13" Type="http://schemas.openxmlformats.org/officeDocument/2006/relationships/hyperlink" Target="mailto:Tracey.williams@lcisd.org" TargetMode="External"/><Relationship Id="rId18" Type="http://schemas.openxmlformats.org/officeDocument/2006/relationships/hyperlink" Target="mailto:Kimberly.parker@lcisd.org" TargetMode="External"/><Relationship Id="rId3" Type="http://schemas.openxmlformats.org/officeDocument/2006/relationships/hyperlink" Target="mailto:kacy.warren@lcisd.org" TargetMode="External"/><Relationship Id="rId7" Type="http://schemas.openxmlformats.org/officeDocument/2006/relationships/hyperlink" Target="mailto:Charlene.henderson@lcisd.org" TargetMode="External"/><Relationship Id="rId12" Type="http://schemas.openxmlformats.org/officeDocument/2006/relationships/hyperlink" Target="mailto:qfloyd@lcisd.org" TargetMode="External"/><Relationship Id="rId17" Type="http://schemas.openxmlformats.org/officeDocument/2006/relationships/hyperlink" Target="mailto:akparker@lcisd.org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mailto:Christopher.wood02@lcisd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Karla.white@lcisd.org" TargetMode="External"/><Relationship Id="rId11" Type="http://schemas.openxmlformats.org/officeDocument/2006/relationships/hyperlink" Target="mailto:kmccann@lcisd.org" TargetMode="External"/><Relationship Id="rId5" Type="http://schemas.openxmlformats.org/officeDocument/2006/relationships/hyperlink" Target="mailto:tidavis@lcisd.org" TargetMode="External"/><Relationship Id="rId15" Type="http://schemas.openxmlformats.org/officeDocument/2006/relationships/hyperlink" Target="mailto:mtomas@lcisd.org" TargetMode="External"/><Relationship Id="rId10" Type="http://schemas.openxmlformats.org/officeDocument/2006/relationships/hyperlink" Target="mailto:bforshee@lcisd.org" TargetMode="External"/><Relationship Id="rId19" Type="http://schemas.openxmlformats.org/officeDocument/2006/relationships/hyperlink" Target="mailto:jkipping@lcisd.org" TargetMode="External"/><Relationship Id="rId4" Type="http://schemas.openxmlformats.org/officeDocument/2006/relationships/hyperlink" Target="mailto:ctucker@lcisd.org" TargetMode="External"/><Relationship Id="rId9" Type="http://schemas.openxmlformats.org/officeDocument/2006/relationships/hyperlink" Target="mailto:Monica.Farrell@lcisd.org" TargetMode="External"/><Relationship Id="rId14" Type="http://schemas.openxmlformats.org/officeDocument/2006/relationships/hyperlink" Target="mailto:Allison.groce@lcisd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98E8-CAA9-D9E8-1670-76234471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Course Selection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BE59-85DB-31C0-809D-5F39A993D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472" y="4146118"/>
            <a:ext cx="9615340" cy="1500187"/>
          </a:xfrm>
        </p:spPr>
        <p:txBody>
          <a:bodyPr>
            <a:noAutofit/>
          </a:bodyPr>
          <a:lstStyle/>
          <a:p>
            <a:r>
              <a:rPr lang="en-US" sz="3200"/>
              <a:t>For additional information, please visit the Counselors’ Corner outside of the cafeteria.</a:t>
            </a:r>
          </a:p>
        </p:txBody>
      </p:sp>
    </p:spTree>
    <p:extLst>
      <p:ext uri="{BB962C8B-B14F-4D97-AF65-F5344CB8AC3E}">
        <p14:creationId xmlns:p14="http://schemas.microsoft.com/office/powerpoint/2010/main" val="72365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A8967B-0D36-5C01-CFD6-FE7C298C0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819" y="2077497"/>
            <a:ext cx="7070362" cy="2703005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893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CCA0-EF61-58EB-888D-A5B9B7D7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CTE offer to students?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3C470-7CF5-9834-42E4-417AE3C951B8}"/>
              </a:ext>
            </a:extLst>
          </p:cNvPr>
          <p:cNvSpPr txBox="1">
            <a:spLocks/>
          </p:cNvSpPr>
          <p:nvPr/>
        </p:nvSpPr>
        <p:spPr>
          <a:xfrm>
            <a:off x="1144216" y="1544956"/>
            <a:ext cx="4814455" cy="482525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Agriculture, Food, &amp; Natural Resources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Agricultural Technology &amp; Mechanical Systems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Animal Science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Architecture &amp; Construction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Carpentry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HVAC &amp; Sheet Metal (Dual Credit through TSTC)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AAVTC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Graphic Design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Digital Communications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Business, Marketing, &amp; Finance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Business Management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Marketing &amp; Sales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Education &amp; Training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Teaching &amp; Training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Health Science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Dental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Pharmacy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Patient Care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714D3A-C7B8-C261-043C-FE04AF83D8B7}"/>
              </a:ext>
            </a:extLst>
          </p:cNvPr>
          <p:cNvSpPr txBox="1">
            <a:spLocks/>
          </p:cNvSpPr>
          <p:nvPr/>
        </p:nvSpPr>
        <p:spPr>
          <a:xfrm>
            <a:off x="6233330" y="1515928"/>
            <a:ext cx="5307661" cy="4854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Hospitality &amp; Tourism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Culinary Arts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Law &amp; Public Service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Law Enforcement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Manufacturing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Welding (Dual Credit through TSTC)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STEM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Cybersecurity (Dual Credit through TSTC)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Engineering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Programming &amp; Software Development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Transportation, Distribution, &amp; Logistics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Automotive Technology (Dual Credit through TSTC)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Diesel &amp; Heavy Equipment (Dual Credit through TSTC)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142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137397"/>
            <a:ext cx="12192000" cy="1720601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D9030-E17C-804C-A0C7-F9B8C7A0D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37385"/>
            <a:ext cx="10149326" cy="1720605"/>
          </a:xfrm>
        </p:spPr>
        <p:txBody>
          <a:bodyPr anchor="ctr">
            <a:normAutofit/>
          </a:bodyPr>
          <a:lstStyle/>
          <a:p>
            <a:pPr algn="l"/>
            <a:r>
              <a:rPr lang="en-US" sz="4400"/>
              <a:t>Coming August of 2026!</a:t>
            </a:r>
            <a:br>
              <a:rPr lang="en-US" sz="4400"/>
            </a:br>
            <a:r>
              <a:rPr lang="en-US" sz="4400"/>
              <a:t>LCISD Career &amp; Technical Education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B4DBE-4CEC-1569-3743-2DF68C5DD6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06" r="-1" b="-1"/>
          <a:stretch/>
        </p:blipFill>
        <p:spPr>
          <a:xfrm>
            <a:off x="-2" y="4"/>
            <a:ext cx="12191979" cy="5137387"/>
          </a:xfrm>
          <a:prstGeom prst="rect">
            <a:avLst/>
          </a:prstGeom>
          <a:effectLst>
            <a:outerShdw blurRad="190500" dist="63500" dir="5400000" sx="98000" sy="98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75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CCA0-EF61-58EB-888D-A5B9B7D7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will be offered at the CTE Center?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3C470-7CF5-9834-42E4-417AE3C951B8}"/>
              </a:ext>
            </a:extLst>
          </p:cNvPr>
          <p:cNvSpPr txBox="1">
            <a:spLocks/>
          </p:cNvSpPr>
          <p:nvPr/>
        </p:nvSpPr>
        <p:spPr>
          <a:xfrm>
            <a:off x="1144216" y="1544956"/>
            <a:ext cx="4814455" cy="48252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Architecture &amp; Construction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Carpentry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HVAC &amp; Sheet Metal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Plumbing &amp; Pipefitting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Electrical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AAVTC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Graphic Design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Digital Communications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Engineering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Drones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Robotics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Human Services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Cosmetology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714D3A-C7B8-C261-043C-FE04AF83D8B7}"/>
              </a:ext>
            </a:extLst>
          </p:cNvPr>
          <p:cNvSpPr txBox="1">
            <a:spLocks/>
          </p:cNvSpPr>
          <p:nvPr/>
        </p:nvSpPr>
        <p:spPr>
          <a:xfrm>
            <a:off x="6233330" y="1515928"/>
            <a:ext cx="5307661" cy="4854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Health Science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Dental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Pharmacy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Patient Care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Hospitality &amp; Tourism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Culinary Arts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Transportation, Distribution, &amp; Logistics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Automotive Technology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Distribution &amp; Logistics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Paint &amp; Body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68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BE59-85DB-31C0-809D-5F39A993D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0918" y="4146118"/>
            <a:ext cx="9628095" cy="1500187"/>
          </a:xfrm>
        </p:spPr>
        <p:txBody>
          <a:bodyPr>
            <a:noAutofit/>
          </a:bodyPr>
          <a:lstStyle/>
          <a:p>
            <a:r>
              <a:rPr lang="en-US" sz="3200" b="1"/>
              <a:t>Have additional questions? </a:t>
            </a:r>
          </a:p>
          <a:p>
            <a:r>
              <a:rPr lang="en-US" sz="3200" b="1"/>
              <a:t>Come to the CTE Question &amp; Answer Session in </a:t>
            </a:r>
          </a:p>
          <a:p>
            <a:r>
              <a:rPr lang="en-US" sz="3200" b="1"/>
              <a:t>the Cafeteria!</a:t>
            </a:r>
            <a:endParaRPr lang="en-US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8967B-0D36-5C01-CFD6-FE7C298C0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819" y="1075174"/>
            <a:ext cx="7070362" cy="2703005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075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B2CD-6DB1-600F-9C0E-8B9B9A58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Tonight’s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1CEF9-BB28-6FF0-B0D7-54396D6AC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01" y="1462087"/>
            <a:ext cx="5439266" cy="5259388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/>
              <a:t>General Session:</a:t>
            </a:r>
          </a:p>
          <a:p>
            <a:pPr lvl="1"/>
            <a:endParaRPr lang="en-US" sz="2800" b="1"/>
          </a:p>
          <a:p>
            <a:pPr lvl="1"/>
            <a:r>
              <a:rPr lang="en-US" sz="4600"/>
              <a:t>Course Selection Information</a:t>
            </a:r>
          </a:p>
          <a:p>
            <a:pPr lvl="1"/>
            <a:r>
              <a:rPr lang="en-US" sz="4600"/>
              <a:t>Endorsements</a:t>
            </a:r>
          </a:p>
          <a:p>
            <a:pPr lvl="1"/>
            <a:r>
              <a:rPr lang="en-US" sz="4600"/>
              <a:t>Advanced Academics Overview</a:t>
            </a:r>
          </a:p>
          <a:p>
            <a:pPr lvl="1"/>
            <a:r>
              <a:rPr lang="en-US" sz="4600"/>
              <a:t>Career &amp; Technical Education (CTE)</a:t>
            </a:r>
          </a:p>
          <a:p>
            <a:pPr lvl="1"/>
            <a:r>
              <a:rPr lang="en-US" sz="4600"/>
              <a:t>Career and College Planning Resources  [</a:t>
            </a:r>
            <a:r>
              <a:rPr lang="en-US" sz="4600" err="1"/>
              <a:t>SchooLinks</a:t>
            </a:r>
            <a:r>
              <a:rPr lang="en-US" sz="4600"/>
              <a:t>] Intro</a:t>
            </a:r>
          </a:p>
          <a:p>
            <a:pPr lvl="1"/>
            <a:r>
              <a:rPr lang="en-US" sz="4600"/>
              <a:t>Dismissal to Workshop Sessions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3E783-E7FE-C8F2-EAAF-BFB8F9760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62087"/>
            <a:ext cx="5181600" cy="525938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3600" b="1"/>
              <a:t>Wanting more information? </a:t>
            </a:r>
            <a:r>
              <a:rPr lang="en-US" sz="3600"/>
              <a:t>Please attend this evening’s workshop sessions:</a:t>
            </a:r>
          </a:p>
          <a:p>
            <a:endParaRPr lang="en-US">
              <a:cs typeface="Calibri"/>
            </a:endParaRPr>
          </a:p>
          <a:p>
            <a:pPr lvl="1"/>
            <a:r>
              <a:rPr lang="en-US" sz="2800" b="1"/>
              <a:t>Programs of Study and CTE: </a:t>
            </a:r>
            <a:r>
              <a:rPr lang="en-US" sz="2800"/>
              <a:t>Cafeteria</a:t>
            </a:r>
            <a:endParaRPr lang="en-US" sz="2800">
              <a:cs typeface="Calibri"/>
            </a:endParaRPr>
          </a:p>
          <a:p>
            <a:pPr lvl="1"/>
            <a:r>
              <a:rPr lang="en-US" sz="2800" b="1"/>
              <a:t>Dual Credit &amp; Advanced Academics (PAP, AP, </a:t>
            </a:r>
            <a:r>
              <a:rPr lang="en-US" sz="2800" b="1" err="1"/>
              <a:t>OnRamps</a:t>
            </a:r>
            <a:r>
              <a:rPr lang="en-US" sz="2800" b="1"/>
              <a:t>): </a:t>
            </a:r>
            <a:r>
              <a:rPr lang="en-US" sz="2800"/>
              <a:t>Library</a:t>
            </a:r>
            <a:endParaRPr lang="en-US" sz="2800">
              <a:cs typeface="Calibri"/>
            </a:endParaRPr>
          </a:p>
          <a:p>
            <a:pPr lvl="1"/>
            <a:r>
              <a:rPr lang="en-US" sz="2800" b="1"/>
              <a:t>College and Career Planning (College Board, Khan Academy, </a:t>
            </a:r>
            <a:r>
              <a:rPr lang="en-US" sz="2800" b="1" err="1"/>
              <a:t>SchooLinks</a:t>
            </a:r>
            <a:r>
              <a:rPr lang="en-US" sz="2800" b="1"/>
              <a:t>): </a:t>
            </a:r>
            <a:r>
              <a:rPr lang="en-US" sz="2800"/>
              <a:t>Room 1500</a:t>
            </a:r>
            <a:endParaRPr lang="en-US" sz="2800">
              <a:cs typeface="Calibri"/>
            </a:endParaRPr>
          </a:p>
          <a:p>
            <a:pPr lvl="1"/>
            <a:r>
              <a:rPr lang="en-US" sz="2800" b="1"/>
              <a:t>Explore</a:t>
            </a:r>
            <a:r>
              <a:rPr lang="en-US" sz="2800"/>
              <a:t> </a:t>
            </a:r>
            <a:r>
              <a:rPr lang="en-US" sz="2800" b="1"/>
              <a:t>courses, contents, clubs, etc.: </a:t>
            </a:r>
            <a:r>
              <a:rPr lang="en-US" sz="2800"/>
              <a:t>Hallways</a:t>
            </a:r>
            <a:endParaRPr lang="en-US" sz="2800">
              <a:cs typeface="Calibri"/>
            </a:endParaRPr>
          </a:p>
          <a:p>
            <a:pPr lvl="1"/>
            <a:r>
              <a:rPr lang="en-US" sz="2800" b="1"/>
              <a:t>Counselors’ Corner (endorsements, graduation plans, course selection): </a:t>
            </a:r>
            <a:r>
              <a:rPr lang="en-US" sz="2800"/>
              <a:t>Outside of the cafeteria</a:t>
            </a:r>
            <a:endParaRPr lang="en-US" sz="2800"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2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B2CD-6DB1-600F-9C0E-8B9B9A58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Counselors &amp; Principals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2CCF46-8DA9-37B3-539E-D973F057CC92}"/>
              </a:ext>
            </a:extLst>
          </p:cNvPr>
          <p:cNvSpPr txBox="1"/>
          <p:nvPr/>
        </p:nvSpPr>
        <p:spPr>
          <a:xfrm>
            <a:off x="577160" y="1462088"/>
            <a:ext cx="3569328" cy="5042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Counselors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A-Carr   Mrs. Kacy Warren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3"/>
              </a:rPr>
              <a:t>kacy.warren@lcisd.org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Cart –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Garw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  Mrs. Christy Tucker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4"/>
              </a:rPr>
              <a:t>ctucker@lcisd.org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Garz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– Leo   Ms. Tien Davis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5"/>
              </a:rPr>
              <a:t>tidavis@lcisd.org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Lep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–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Olz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  Mrs. Karla White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6"/>
              </a:rPr>
              <a:t>Karla.white@lcisd.org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Om – Sez   Mrs. Charlene Henderson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7"/>
              </a:rPr>
              <a:t>Charlene.henderson@lcisd.org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Sha – Z   Mrs. Wendy Howe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8"/>
              </a:rPr>
              <a:t>Wendy.howe@lcisd.org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504/Dual Credit/AP  Ms. Monica Farrell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9"/>
              </a:rPr>
              <a:t>Monica.Farrell@lcisd.org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086E71-5980-516E-9830-791EEFFB46DA}"/>
              </a:ext>
            </a:extLst>
          </p:cNvPr>
          <p:cNvSpPr txBox="1"/>
          <p:nvPr/>
        </p:nvSpPr>
        <p:spPr>
          <a:xfrm>
            <a:off x="4470150" y="1479605"/>
            <a:ext cx="3234350" cy="5378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Principals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Mr. Brian Forshee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10"/>
              </a:rPr>
              <a:t>bforshee@lcisd.org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Ms. Kassandra McCann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11"/>
              </a:rPr>
              <a:t>kmccann@lcisd.org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Mr. Quantas Floyd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12"/>
              </a:rPr>
              <a:t>qfloyd@lcisd.org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Mrs. Tracey Williams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13"/>
              </a:rPr>
              <a:t>Tracey.williams@lcisd.org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Mrs. Groce – Ryans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14"/>
              </a:rPr>
              <a:t>Allison.groce@lcisd.org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Mr. Matthew Tomas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15"/>
              </a:rPr>
              <a:t>mtomas@lcisd.org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Mr. Christopher Wood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16"/>
              </a:rPr>
              <a:t>Christopher.wood02@lcisd.org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EF641E-FB4F-B13E-D014-6AD87B59AD5C}"/>
              </a:ext>
            </a:extLst>
          </p:cNvPr>
          <p:cNvSpPr txBox="1"/>
          <p:nvPr/>
        </p:nvSpPr>
        <p:spPr>
          <a:xfrm>
            <a:off x="7131867" y="1823964"/>
            <a:ext cx="4393194" cy="302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Mrs. Mary Saville – College &amp; Career Facilitator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17"/>
              </a:rPr>
              <a:t>masaville@lcisd.org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Mrs. Kimberly Parker –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Counselors’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18"/>
              </a:rPr>
              <a:t>Kimberly.parker@lcisd.org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Mrs. Jennifer Kipping – Registrar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4009B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19"/>
              </a:rPr>
              <a:t>jkipping@lcisd.org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404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Selection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458200" cy="50292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Parent Course Selection Night – September 24</a:t>
            </a:r>
            <a:r>
              <a:rPr lang="en-US" baseline="30000"/>
              <a:t>th</a:t>
            </a:r>
            <a:r>
              <a:rPr lang="en-US"/>
              <a:t> </a:t>
            </a:r>
          </a:p>
          <a:p>
            <a:r>
              <a:rPr lang="en-US"/>
              <a:t>October 15</a:t>
            </a:r>
            <a:r>
              <a:rPr lang="en-US" baseline="30000"/>
              <a:t>th</a:t>
            </a:r>
            <a:r>
              <a:rPr lang="en-US"/>
              <a:t> – 31</a:t>
            </a:r>
            <a:r>
              <a:rPr lang="en-US" baseline="30000"/>
              <a:t>st</a:t>
            </a:r>
            <a:r>
              <a:rPr lang="en-US"/>
              <a:t> :  Enter course choices online in Skyward (completed through English classes for current CFHS students). The window closes on the 31</a:t>
            </a:r>
            <a:r>
              <a:rPr lang="en-US" baseline="30000"/>
              <a:t>st</a:t>
            </a:r>
            <a:r>
              <a:rPr lang="en-US"/>
              <a:t> @ 5:00 pm!</a:t>
            </a:r>
          </a:p>
          <a:p>
            <a:r>
              <a:rPr lang="en-US"/>
              <a:t>November 11</a:t>
            </a:r>
            <a:r>
              <a:rPr lang="en-US" baseline="30000"/>
              <a:t>th</a:t>
            </a:r>
            <a:r>
              <a:rPr lang="en-US"/>
              <a:t> and 12</a:t>
            </a:r>
            <a:r>
              <a:rPr lang="en-US" baseline="30000"/>
              <a:t>th</a:t>
            </a:r>
            <a:r>
              <a:rPr lang="en-US"/>
              <a:t>: Counselors will meet with current LJH 8</a:t>
            </a:r>
            <a:r>
              <a:rPr lang="en-US" baseline="30000"/>
              <a:t>th</a:t>
            </a:r>
            <a:r>
              <a:rPr lang="en-US"/>
              <a:t> graders individually to review courses &amp; endorsement</a:t>
            </a:r>
          </a:p>
          <a:p>
            <a:r>
              <a:rPr lang="en-US"/>
              <a:t>November 7</a:t>
            </a:r>
            <a:r>
              <a:rPr lang="en-US" baseline="30000"/>
              <a:t>th</a:t>
            </a:r>
            <a:r>
              <a:rPr lang="en-US"/>
              <a:t>, 8</a:t>
            </a:r>
            <a:r>
              <a:rPr lang="en-US" baseline="30000"/>
              <a:t>th</a:t>
            </a:r>
            <a:r>
              <a:rPr lang="en-US"/>
              <a:t>, and 13</a:t>
            </a:r>
            <a:r>
              <a:rPr lang="en-US" baseline="30000"/>
              <a:t>th</a:t>
            </a:r>
            <a:r>
              <a:rPr lang="en-US"/>
              <a:t> – 21</a:t>
            </a:r>
            <a:r>
              <a:rPr lang="en-US" baseline="30000"/>
              <a:t>st</a:t>
            </a:r>
            <a:r>
              <a:rPr lang="en-US"/>
              <a:t>:  Counselors will meet with all current Fulshear students individually to review courses &amp; endorsement</a:t>
            </a:r>
          </a:p>
          <a:p>
            <a:r>
              <a:rPr lang="en-US" b="1"/>
              <a:t>Course verification form will be given to you at your individual meeting – will need to be signed and returned by December 2</a:t>
            </a:r>
            <a:r>
              <a:rPr lang="en-US" b="1" baseline="30000"/>
              <a:t>nd</a:t>
            </a:r>
            <a:r>
              <a:rPr lang="en-US" b="1"/>
              <a:t>! </a:t>
            </a:r>
          </a:p>
          <a:p>
            <a:r>
              <a:rPr lang="en-US"/>
              <a:t>Please work together on these with your family – schedule changes are rare once the school year starts!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4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72"/>
    </mc:Choice>
    <mc:Fallback>
      <p:transition spd="slow" advTm="3967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4728" y="2133659"/>
            <a:ext cx="134111" cy="19202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9601" y="309866"/>
            <a:ext cx="1955164" cy="1119537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0"/>
              </a:spcBef>
            </a:pPr>
            <a:r>
              <a:rPr sz="1800" b="1" spc="-15"/>
              <a:t>LCISD</a:t>
            </a:r>
          </a:p>
          <a:p>
            <a:pPr marL="12700" marR="5080" algn="ctr">
              <a:lnSpc>
                <a:spcPct val="100000"/>
              </a:lnSpc>
            </a:pPr>
            <a:r>
              <a:rPr sz="1800" b="1" spc="-15"/>
              <a:t>Programs</a:t>
            </a:r>
            <a:r>
              <a:rPr sz="1800" b="1" spc="-30"/>
              <a:t> </a:t>
            </a:r>
            <a:r>
              <a:rPr sz="1800" b="1"/>
              <a:t>of</a:t>
            </a:r>
            <a:r>
              <a:rPr sz="1800" b="1" spc="-30"/>
              <a:t> </a:t>
            </a:r>
            <a:r>
              <a:rPr sz="1800" b="1" spc="-5"/>
              <a:t>Study </a:t>
            </a:r>
            <a:r>
              <a:rPr sz="1800" b="1" spc="-434"/>
              <a:t> </a:t>
            </a:r>
            <a:r>
              <a:rPr sz="1800" b="1" spc="-15"/>
              <a:t>By </a:t>
            </a:r>
            <a:r>
              <a:rPr sz="1800" b="1" spc="-5"/>
              <a:t>Endorsement </a:t>
            </a:r>
            <a:r>
              <a:rPr sz="1800" b="1"/>
              <a:t> </a:t>
            </a:r>
            <a:r>
              <a:rPr lang="en-US" sz="1800" b="1" spc="-10"/>
              <a:t>2025-2026</a:t>
            </a:r>
            <a:endParaRPr sz="1800" b="1" spc="-1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42832" y="6363673"/>
            <a:ext cx="1614931" cy="3907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30667" y="1714500"/>
            <a:ext cx="1347470" cy="302006"/>
          </a:xfrm>
          <a:prstGeom prst="rect">
            <a:avLst/>
          </a:prstGeom>
          <a:solidFill>
            <a:srgbClr val="D6E3BC"/>
          </a:solidFill>
          <a:ln w="27432">
            <a:solidFill>
              <a:srgbClr val="000000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algn="ctr">
              <a:spcBef>
                <a:spcPts val="915"/>
              </a:spcBef>
            </a:pPr>
            <a:r>
              <a:rPr sz="1200" spc="-5">
                <a:latin typeface="Calibri"/>
                <a:cs typeface="Calibri"/>
              </a:rPr>
              <a:t>STEM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9759" y="371856"/>
            <a:ext cx="990600" cy="67360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665197" y="358964"/>
            <a:ext cx="1811020" cy="613410"/>
            <a:chOff x="7141197" y="358964"/>
            <a:chExt cx="1811020" cy="61341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1197" y="358964"/>
              <a:ext cx="831528" cy="597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0144" y="371855"/>
              <a:ext cx="941831" cy="60045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717406" y="432969"/>
            <a:ext cx="777240" cy="5168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87630">
              <a:lnSpc>
                <a:spcPct val="101299"/>
              </a:lnSpc>
              <a:spcBef>
                <a:spcPts val="75"/>
              </a:spcBef>
            </a:pPr>
            <a:r>
              <a:rPr sz="1600" b="1" spc="-40">
                <a:solidFill>
                  <a:srgbClr val="C00000"/>
                </a:solidFill>
                <a:latin typeface="Calibri"/>
                <a:cs typeface="Calibri"/>
              </a:rPr>
              <a:t>PUBLIC </a:t>
            </a:r>
            <a:r>
              <a:rPr sz="1600" b="1" spc="-35">
                <a:solidFill>
                  <a:srgbClr val="C00000"/>
                </a:solidFill>
                <a:latin typeface="Calibri"/>
                <a:cs typeface="Calibri"/>
              </a:rPr>
              <a:t> SE</a:t>
            </a:r>
            <a:r>
              <a:rPr sz="1600" b="1" spc="-5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600" b="1" spc="-40">
                <a:solidFill>
                  <a:srgbClr val="C00000"/>
                </a:solidFill>
                <a:latin typeface="Calibri"/>
                <a:cs typeface="Calibri"/>
              </a:rPr>
              <a:t>VIC</a:t>
            </a:r>
            <a:r>
              <a:rPr sz="1600" b="1" spc="-45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600" b="1" spc="-35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08893" y="344424"/>
            <a:ext cx="904738" cy="81991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78859" y="416813"/>
            <a:ext cx="115416" cy="72771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z="800" b="1" spc="-10">
                <a:latin typeface="Calibri"/>
                <a:cs typeface="Calibri"/>
              </a:rPr>
              <a:t>Multidisciplinary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69324" y="1714500"/>
            <a:ext cx="1344295" cy="302006"/>
          </a:xfrm>
          <a:prstGeom prst="rect">
            <a:avLst/>
          </a:prstGeom>
          <a:solidFill>
            <a:srgbClr val="E6DFEB"/>
          </a:solidFill>
          <a:ln w="27432">
            <a:solidFill>
              <a:srgbClr val="000000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marL="163830">
              <a:spcBef>
                <a:spcPts val="915"/>
              </a:spcBef>
            </a:pPr>
            <a:r>
              <a:rPr sz="1200" spc="-10">
                <a:latin typeface="Calibri"/>
                <a:cs typeface="Calibri"/>
              </a:rPr>
              <a:t>Multidisciplinary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49341" y="1714501"/>
            <a:ext cx="1344295" cy="298159"/>
          </a:xfrm>
          <a:prstGeom prst="rect">
            <a:avLst/>
          </a:prstGeom>
          <a:solidFill>
            <a:srgbClr val="F1DCDB"/>
          </a:solidFill>
          <a:ln w="27431">
            <a:solidFill>
              <a:srgbClr val="000000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248285">
              <a:spcBef>
                <a:spcPts val="885"/>
              </a:spcBef>
            </a:pPr>
            <a:r>
              <a:rPr sz="1200" spc="-10">
                <a:latin typeface="Calibri"/>
                <a:cs typeface="Calibri"/>
              </a:rPr>
              <a:t>Public</a:t>
            </a:r>
            <a:r>
              <a:rPr sz="1200">
                <a:latin typeface="Calibri"/>
                <a:cs typeface="Calibri"/>
              </a:rPr>
              <a:t> </a:t>
            </a:r>
            <a:r>
              <a:rPr sz="1200" spc="-5">
                <a:latin typeface="Calibri"/>
                <a:cs typeface="Calibri"/>
              </a:rPr>
              <a:t>Service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71416" y="1721109"/>
            <a:ext cx="1344295" cy="394980"/>
          </a:xfrm>
          <a:prstGeom prst="rect">
            <a:avLst/>
          </a:prstGeom>
          <a:solidFill>
            <a:srgbClr val="C5D9F0"/>
          </a:solidFill>
          <a:ln w="27431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sz="1200" spc="-5">
                <a:latin typeface="Calibri"/>
                <a:cs typeface="Calibri"/>
              </a:rPr>
              <a:t>Business</a:t>
            </a:r>
            <a:r>
              <a:rPr sz="1200" spc="-3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&amp;</a:t>
            </a:r>
          </a:p>
          <a:p>
            <a:pPr algn="ctr">
              <a:lnSpc>
                <a:spcPct val="100000"/>
              </a:lnSpc>
            </a:pPr>
            <a:r>
              <a:rPr sz="1200" spc="-10">
                <a:latin typeface="Calibri"/>
                <a:cs typeface="Calibri"/>
              </a:rPr>
              <a:t>Industry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80971" y="1714501"/>
            <a:ext cx="1344295" cy="301365"/>
          </a:xfrm>
          <a:prstGeom prst="rect">
            <a:avLst/>
          </a:prstGeom>
          <a:solidFill>
            <a:srgbClr val="FFFF66"/>
          </a:solidFill>
          <a:ln w="27431">
            <a:solidFill>
              <a:srgbClr val="00000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106045">
              <a:spcBef>
                <a:spcPts val="910"/>
              </a:spcBef>
            </a:pPr>
            <a:r>
              <a:rPr sz="1200" spc="-5">
                <a:latin typeface="Calibri"/>
                <a:cs typeface="Calibri"/>
              </a:rPr>
              <a:t>Arts</a:t>
            </a:r>
            <a:r>
              <a:rPr sz="1200" spc="-15">
                <a:latin typeface="Calibri"/>
                <a:cs typeface="Calibri"/>
              </a:rPr>
              <a:t> </a:t>
            </a:r>
            <a:r>
              <a:rPr sz="1200">
                <a:latin typeface="Calibri"/>
                <a:cs typeface="Calibri"/>
              </a:rPr>
              <a:t>&amp;</a:t>
            </a:r>
            <a:r>
              <a:rPr sz="1200" spc="-5">
                <a:latin typeface="Calibri"/>
                <a:cs typeface="Calibri"/>
              </a:rPr>
              <a:t> Humanities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44011" y="2363723"/>
            <a:ext cx="1460500" cy="848950"/>
          </a:xfrm>
          <a:prstGeom prst="rect">
            <a:avLst/>
          </a:prstGeom>
          <a:solidFill>
            <a:srgbClr val="C5D9F0"/>
          </a:solidFill>
          <a:ln w="27432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272415" marR="271780" algn="ctr">
              <a:spcBef>
                <a:spcPts val="140"/>
              </a:spcBef>
            </a:pPr>
            <a:r>
              <a:rPr sz="900" spc="5">
                <a:latin typeface="Calibri"/>
                <a:cs typeface="Calibri"/>
              </a:rPr>
              <a:t>Ag</a:t>
            </a:r>
            <a:r>
              <a:rPr sz="900" spc="-5">
                <a:latin typeface="Calibri"/>
                <a:cs typeface="Calibri"/>
              </a:rPr>
              <a:t>r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>
                <a:latin typeface="Calibri"/>
                <a:cs typeface="Calibri"/>
              </a:rPr>
              <a:t>cul</a:t>
            </a:r>
            <a:r>
              <a:rPr sz="900" spc="5">
                <a:latin typeface="Calibri"/>
                <a:cs typeface="Calibri"/>
              </a:rPr>
              <a:t>t</a:t>
            </a:r>
            <a:r>
              <a:rPr sz="900">
                <a:latin typeface="Calibri"/>
                <a:cs typeface="Calibri"/>
              </a:rPr>
              <a:t>u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>
                <a:latin typeface="Calibri"/>
                <a:cs typeface="Calibri"/>
              </a:rPr>
              <a:t>e,</a:t>
            </a:r>
            <a:r>
              <a:rPr sz="900" spc="-50">
                <a:latin typeface="Calibri"/>
                <a:cs typeface="Calibri"/>
              </a:rPr>
              <a:t> </a:t>
            </a:r>
            <a:r>
              <a:rPr sz="900" spc="-10">
                <a:latin typeface="Calibri"/>
                <a:cs typeface="Calibri"/>
              </a:rPr>
              <a:t>F</a:t>
            </a:r>
            <a:r>
              <a:rPr sz="900">
                <a:latin typeface="Calibri"/>
                <a:cs typeface="Calibri"/>
              </a:rPr>
              <a:t>oo</a:t>
            </a:r>
            <a:r>
              <a:rPr sz="900" spc="5">
                <a:latin typeface="Calibri"/>
                <a:cs typeface="Calibri"/>
              </a:rPr>
              <a:t>d</a:t>
            </a:r>
            <a:r>
              <a:rPr sz="900" spc="-4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&amp;  </a:t>
            </a:r>
            <a:r>
              <a:rPr sz="900" spc="15">
                <a:latin typeface="Calibri"/>
                <a:cs typeface="Calibri"/>
              </a:rPr>
              <a:t>N</a:t>
            </a:r>
            <a:r>
              <a:rPr sz="900">
                <a:latin typeface="Calibri"/>
                <a:cs typeface="Calibri"/>
              </a:rPr>
              <a:t>a</a:t>
            </a:r>
            <a:r>
              <a:rPr sz="900" spc="5">
                <a:latin typeface="Calibri"/>
                <a:cs typeface="Calibri"/>
              </a:rPr>
              <a:t>t</a:t>
            </a:r>
            <a:r>
              <a:rPr sz="900">
                <a:latin typeface="Calibri"/>
                <a:cs typeface="Calibri"/>
              </a:rPr>
              <a:t>u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>
                <a:latin typeface="Calibri"/>
                <a:cs typeface="Calibri"/>
              </a:rPr>
              <a:t>al</a:t>
            </a:r>
            <a:r>
              <a:rPr sz="900" spc="-55">
                <a:latin typeface="Calibri"/>
                <a:cs typeface="Calibri"/>
              </a:rPr>
              <a:t> </a:t>
            </a:r>
            <a:r>
              <a:rPr sz="900" spc="10">
                <a:latin typeface="Calibri"/>
                <a:cs typeface="Calibri"/>
              </a:rPr>
              <a:t>R</a:t>
            </a:r>
            <a:r>
              <a:rPr sz="900" spc="5">
                <a:latin typeface="Calibri"/>
                <a:cs typeface="Calibri"/>
              </a:rPr>
              <a:t>es</a:t>
            </a:r>
            <a:r>
              <a:rPr sz="900">
                <a:latin typeface="Calibri"/>
                <a:cs typeface="Calibri"/>
              </a:rPr>
              <a:t>ou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>
                <a:latin typeface="Calibri"/>
                <a:cs typeface="Calibri"/>
              </a:rPr>
              <a:t>ces:</a:t>
            </a:r>
          </a:p>
          <a:p>
            <a:pPr algn="ctr">
              <a:spcBef>
                <a:spcPts val="5"/>
              </a:spcBef>
            </a:pPr>
            <a:r>
              <a:rPr sz="900">
                <a:latin typeface="Calibri"/>
                <a:cs typeface="Calibri"/>
              </a:rPr>
              <a:t>Animal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Science</a:t>
            </a:r>
          </a:p>
          <a:p>
            <a:pPr marR="1270" algn="ctr"/>
            <a:r>
              <a:rPr sz="900" b="1" spc="-10">
                <a:latin typeface="Calibri"/>
                <a:cs typeface="Calibri"/>
              </a:rPr>
              <a:t>or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900" spc="5">
                <a:latin typeface="Calibri"/>
                <a:cs typeface="Calibri"/>
              </a:rPr>
              <a:t>A</a:t>
            </a:r>
            <a:r>
              <a:rPr sz="900" spc="5">
                <a:latin typeface="Calibri"/>
                <a:cs typeface="Calibri"/>
              </a:rPr>
              <a:t>g</a:t>
            </a:r>
            <a:r>
              <a:rPr sz="900" spc="-5">
                <a:latin typeface="Calibri"/>
                <a:cs typeface="Calibri"/>
              </a:rPr>
              <a:t>r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>
                <a:latin typeface="Calibri"/>
                <a:cs typeface="Calibri"/>
              </a:rPr>
              <a:t>cul</a:t>
            </a:r>
            <a:r>
              <a:rPr sz="900" spc="5">
                <a:latin typeface="Calibri"/>
                <a:cs typeface="Calibri"/>
              </a:rPr>
              <a:t>t</a:t>
            </a:r>
            <a:r>
              <a:rPr sz="900">
                <a:latin typeface="Calibri"/>
                <a:cs typeface="Calibri"/>
              </a:rPr>
              <a:t>u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>
                <a:latin typeface="Calibri"/>
                <a:cs typeface="Calibri"/>
              </a:rPr>
              <a:t>al</a:t>
            </a:r>
            <a:r>
              <a:rPr lang="en-US" sz="900">
                <a:latin typeface="Calibri"/>
                <a:cs typeface="Calibri"/>
              </a:rPr>
              <a:t> Technology &amp; Mechanical Systems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34653" y="4761646"/>
            <a:ext cx="1472565" cy="892552"/>
          </a:xfrm>
          <a:prstGeom prst="rect">
            <a:avLst/>
          </a:prstGeom>
          <a:solidFill>
            <a:srgbClr val="C5D9F0"/>
          </a:solidFill>
          <a:ln w="27432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300990" marR="300990" algn="ctr">
              <a:spcBef>
                <a:spcPts val="480"/>
              </a:spcBef>
            </a:pPr>
            <a:r>
              <a:rPr sz="900" spc="5">
                <a:latin typeface="Calibri"/>
                <a:cs typeface="Calibri"/>
              </a:rPr>
              <a:t>A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 spc="5">
                <a:latin typeface="Calibri"/>
                <a:cs typeface="Calibri"/>
              </a:rPr>
              <a:t>t</a:t>
            </a:r>
            <a:r>
              <a:rPr sz="900">
                <a:latin typeface="Calibri"/>
                <a:cs typeface="Calibri"/>
              </a:rPr>
              <a:t>s,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Audi</a:t>
            </a:r>
            <a:r>
              <a:rPr sz="900">
                <a:latin typeface="Calibri"/>
                <a:cs typeface="Calibri"/>
              </a:rPr>
              <a:t>o/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Vi</a:t>
            </a:r>
            <a:r>
              <a:rPr sz="900">
                <a:latin typeface="Calibri"/>
                <a:cs typeface="Calibri"/>
              </a:rPr>
              <a:t>deo  </a:t>
            </a:r>
            <a:r>
              <a:rPr sz="900" spc="15">
                <a:latin typeface="Calibri"/>
                <a:cs typeface="Calibri"/>
              </a:rPr>
              <a:t>T</a:t>
            </a:r>
            <a:r>
              <a:rPr sz="900" spc="5">
                <a:latin typeface="Calibri"/>
                <a:cs typeface="Calibri"/>
              </a:rPr>
              <a:t>echnol</a:t>
            </a:r>
            <a:r>
              <a:rPr sz="900">
                <a:latin typeface="Calibri"/>
                <a:cs typeface="Calibri"/>
              </a:rPr>
              <a:t>og</a:t>
            </a:r>
            <a:r>
              <a:rPr sz="900" spc="5">
                <a:latin typeface="Calibri"/>
                <a:cs typeface="Calibri"/>
              </a:rPr>
              <a:t>y</a:t>
            </a:r>
            <a:r>
              <a:rPr sz="900" spc="-6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&amp;  Communications:</a:t>
            </a:r>
          </a:p>
          <a:p>
            <a:pPr algn="ctr">
              <a:spcBef>
                <a:spcPts val="5"/>
              </a:spcBef>
            </a:pPr>
            <a:r>
              <a:rPr sz="900" spc="-5">
                <a:latin typeface="Calibri"/>
                <a:cs typeface="Calibri"/>
              </a:rPr>
              <a:t>D</a:t>
            </a:r>
            <a:r>
              <a:rPr sz="900" spc="5">
                <a:latin typeface="Calibri"/>
                <a:cs typeface="Calibri"/>
              </a:rPr>
              <a:t>esign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&amp;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M</a:t>
            </a:r>
            <a:r>
              <a:rPr sz="900">
                <a:latin typeface="Calibri"/>
                <a:cs typeface="Calibri"/>
              </a:rPr>
              <a:t>u</a:t>
            </a:r>
            <a:r>
              <a:rPr sz="900" spc="5">
                <a:latin typeface="Calibri"/>
                <a:cs typeface="Calibri"/>
              </a:rPr>
              <a:t>lti</a:t>
            </a:r>
            <a:r>
              <a:rPr sz="900" spc="-5">
                <a:latin typeface="Calibri"/>
                <a:cs typeface="Calibri"/>
              </a:rPr>
              <a:t>m</a:t>
            </a:r>
            <a:r>
              <a:rPr sz="900" spc="5">
                <a:latin typeface="Calibri"/>
                <a:cs typeface="Calibri"/>
              </a:rPr>
              <a:t>edia</a:t>
            </a:r>
            <a:r>
              <a:rPr sz="900" spc="-45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A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 spc="5">
                <a:latin typeface="Calibri"/>
                <a:cs typeface="Calibri"/>
              </a:rPr>
              <a:t>t</a:t>
            </a:r>
            <a:r>
              <a:rPr sz="900">
                <a:latin typeface="Calibri"/>
                <a:cs typeface="Calibri"/>
              </a:rPr>
              <a:t>s</a:t>
            </a:r>
            <a:endParaRPr lang="en-US" sz="90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lang="en-US" sz="900" b="1">
                <a:latin typeface="Calibri"/>
                <a:cs typeface="Calibri"/>
              </a:rPr>
              <a:t>or</a:t>
            </a:r>
            <a:endParaRPr sz="900" b="1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>
                <a:latin typeface="Calibri"/>
                <a:cs typeface="Calibri"/>
              </a:rPr>
              <a:t>Digital</a:t>
            </a:r>
            <a:r>
              <a:rPr sz="900" spc="-5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Communications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83656" y="2363724"/>
            <a:ext cx="1374753" cy="729687"/>
          </a:xfrm>
          <a:prstGeom prst="rect">
            <a:avLst/>
          </a:prstGeom>
          <a:solidFill>
            <a:srgbClr val="C5D9F0"/>
          </a:solidFill>
          <a:ln w="27432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09550" marR="210185" algn="ctr">
              <a:spcBef>
                <a:spcPts val="290"/>
              </a:spcBef>
            </a:pPr>
            <a:r>
              <a:rPr sz="900" spc="10">
                <a:latin typeface="Calibri"/>
                <a:cs typeface="Calibri"/>
              </a:rPr>
              <a:t>B</a:t>
            </a:r>
            <a:r>
              <a:rPr sz="900">
                <a:latin typeface="Calibri"/>
                <a:cs typeface="Calibri"/>
              </a:rPr>
              <a:t>us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>
                <a:latin typeface="Calibri"/>
                <a:cs typeface="Calibri"/>
              </a:rPr>
              <a:t>ness,</a:t>
            </a:r>
            <a:r>
              <a:rPr sz="900" spc="-7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M</a:t>
            </a:r>
            <a:r>
              <a:rPr sz="900">
                <a:latin typeface="Calibri"/>
                <a:cs typeface="Calibri"/>
              </a:rPr>
              <a:t>a</a:t>
            </a:r>
            <a:r>
              <a:rPr sz="900" spc="-10">
                <a:latin typeface="Calibri"/>
                <a:cs typeface="Calibri"/>
              </a:rPr>
              <a:t>rk</a:t>
            </a:r>
            <a:r>
              <a:rPr sz="900" spc="5">
                <a:latin typeface="Calibri"/>
                <a:cs typeface="Calibri"/>
              </a:rPr>
              <a:t>eti</a:t>
            </a:r>
            <a:r>
              <a:rPr sz="900">
                <a:latin typeface="Calibri"/>
                <a:cs typeface="Calibri"/>
              </a:rPr>
              <a:t>n</a:t>
            </a:r>
            <a:r>
              <a:rPr sz="900" spc="5">
                <a:latin typeface="Calibri"/>
                <a:cs typeface="Calibri"/>
              </a:rPr>
              <a:t>g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&amp;  Finance:</a:t>
            </a:r>
          </a:p>
          <a:p>
            <a:pPr marR="635" algn="ctr"/>
            <a:r>
              <a:rPr sz="900" spc="10">
                <a:latin typeface="Calibri"/>
                <a:cs typeface="Calibri"/>
              </a:rPr>
              <a:t>B</a:t>
            </a:r>
            <a:r>
              <a:rPr sz="900">
                <a:latin typeface="Calibri"/>
                <a:cs typeface="Calibri"/>
              </a:rPr>
              <a:t>us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>
                <a:latin typeface="Calibri"/>
                <a:cs typeface="Calibri"/>
              </a:rPr>
              <a:t>n</a:t>
            </a:r>
            <a:r>
              <a:rPr sz="900" spc="5">
                <a:latin typeface="Calibri"/>
                <a:cs typeface="Calibri"/>
              </a:rPr>
              <a:t>ess</a:t>
            </a:r>
            <a:r>
              <a:rPr sz="900" spc="-6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M</a:t>
            </a:r>
            <a:r>
              <a:rPr sz="900">
                <a:latin typeface="Calibri"/>
                <a:cs typeface="Calibri"/>
              </a:rPr>
              <a:t>ana</a:t>
            </a:r>
            <a:r>
              <a:rPr sz="900" spc="5">
                <a:latin typeface="Calibri"/>
                <a:cs typeface="Calibri"/>
              </a:rPr>
              <a:t>ge</a:t>
            </a:r>
            <a:r>
              <a:rPr sz="900" spc="-5">
                <a:latin typeface="Calibri"/>
                <a:cs typeface="Calibri"/>
              </a:rPr>
              <a:t>m</a:t>
            </a:r>
            <a:r>
              <a:rPr sz="900" spc="5">
                <a:latin typeface="Calibri"/>
                <a:cs typeface="Calibri"/>
              </a:rPr>
              <a:t>ent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b="1" spc="-10">
                <a:latin typeface="Calibri"/>
                <a:cs typeface="Calibri"/>
              </a:rPr>
              <a:t>or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spc="-5">
                <a:latin typeface="Calibri"/>
                <a:cs typeface="Calibri"/>
              </a:rPr>
              <a:t>M</a:t>
            </a:r>
            <a:r>
              <a:rPr sz="900">
                <a:latin typeface="Calibri"/>
                <a:cs typeface="Calibri"/>
              </a:rPr>
              <a:t>a</a:t>
            </a:r>
            <a:r>
              <a:rPr sz="900" spc="-10">
                <a:latin typeface="Calibri"/>
                <a:cs typeface="Calibri"/>
              </a:rPr>
              <a:t>rk</a:t>
            </a:r>
            <a:r>
              <a:rPr sz="900" spc="5">
                <a:latin typeface="Calibri"/>
                <a:cs typeface="Calibri"/>
              </a:rPr>
              <a:t>eti</a:t>
            </a:r>
            <a:r>
              <a:rPr sz="900">
                <a:latin typeface="Calibri"/>
                <a:cs typeface="Calibri"/>
              </a:rPr>
              <a:t>n</a:t>
            </a:r>
            <a:r>
              <a:rPr sz="900" spc="5">
                <a:latin typeface="Calibri"/>
                <a:cs typeface="Calibri"/>
              </a:rPr>
              <a:t>g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&amp;</a:t>
            </a:r>
            <a:r>
              <a:rPr sz="900" spc="-10">
                <a:latin typeface="Calibri"/>
                <a:cs typeface="Calibri"/>
              </a:rPr>
              <a:t> S</a:t>
            </a:r>
            <a:r>
              <a:rPr sz="900">
                <a:latin typeface="Calibri"/>
                <a:cs typeface="Calibri"/>
              </a:rPr>
              <a:t>a</a:t>
            </a:r>
            <a:r>
              <a:rPr sz="900" spc="5">
                <a:latin typeface="Calibri"/>
                <a:cs typeface="Calibri"/>
              </a:rPr>
              <a:t>les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79727" y="3178189"/>
            <a:ext cx="1374775" cy="315471"/>
          </a:xfrm>
          <a:prstGeom prst="rect">
            <a:avLst/>
          </a:prstGeom>
          <a:solidFill>
            <a:srgbClr val="C5D9F0"/>
          </a:solidFill>
          <a:ln w="27431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87350" marR="160020" indent="-222885">
              <a:spcBef>
                <a:spcPts val="300"/>
              </a:spcBef>
            </a:pPr>
            <a:r>
              <a:rPr sz="900" spc="10">
                <a:latin typeface="Calibri"/>
                <a:cs typeface="Calibri"/>
              </a:rPr>
              <a:t>H</a:t>
            </a:r>
            <a:r>
              <a:rPr sz="900">
                <a:latin typeface="Calibri"/>
                <a:cs typeface="Calibri"/>
              </a:rPr>
              <a:t>osp</a:t>
            </a:r>
            <a:r>
              <a:rPr sz="900" spc="5">
                <a:latin typeface="Calibri"/>
                <a:cs typeface="Calibri"/>
              </a:rPr>
              <a:t>it</a:t>
            </a:r>
            <a:r>
              <a:rPr sz="900">
                <a:latin typeface="Calibri"/>
                <a:cs typeface="Calibri"/>
              </a:rPr>
              <a:t>a</a:t>
            </a:r>
            <a:r>
              <a:rPr sz="900" spc="5">
                <a:latin typeface="Calibri"/>
                <a:cs typeface="Calibri"/>
              </a:rPr>
              <a:t>lity</a:t>
            </a:r>
            <a:r>
              <a:rPr sz="900" spc="-90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&amp;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 spc="15">
                <a:latin typeface="Calibri"/>
                <a:cs typeface="Calibri"/>
              </a:rPr>
              <a:t>T</a:t>
            </a:r>
            <a:r>
              <a:rPr sz="900">
                <a:latin typeface="Calibri"/>
                <a:cs typeface="Calibri"/>
              </a:rPr>
              <a:t>ou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>
                <a:latin typeface="Calibri"/>
                <a:cs typeface="Calibri"/>
              </a:rPr>
              <a:t>s</a:t>
            </a:r>
            <a:r>
              <a:rPr sz="900" spc="-5">
                <a:latin typeface="Calibri"/>
                <a:cs typeface="Calibri"/>
              </a:rPr>
              <a:t>m</a:t>
            </a:r>
            <a:r>
              <a:rPr sz="900">
                <a:latin typeface="Calibri"/>
                <a:cs typeface="Calibri"/>
              </a:rPr>
              <a:t>:  Culinary</a:t>
            </a:r>
            <a:r>
              <a:rPr sz="900" spc="-5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Arts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699022" y="5794310"/>
            <a:ext cx="1388107" cy="673261"/>
          </a:xfrm>
          <a:prstGeom prst="rect">
            <a:avLst/>
          </a:prstGeom>
          <a:solidFill>
            <a:srgbClr val="C5D9F0"/>
          </a:solidFill>
          <a:ln w="27431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R="129539" algn="ctr"/>
            <a:r>
              <a:rPr lang="en-US" sz="900">
                <a:latin typeface="Calibri"/>
                <a:cs typeface="Calibri"/>
              </a:rPr>
              <a:t>Business &amp; Industry:</a:t>
            </a:r>
          </a:p>
          <a:p>
            <a:pPr marR="129539" algn="ctr"/>
            <a:r>
              <a:rPr lang="en-US" sz="900">
                <a:latin typeface="Calibri"/>
                <a:cs typeface="Calibri"/>
              </a:rPr>
              <a:t>Combination </a:t>
            </a:r>
          </a:p>
          <a:p>
            <a:pPr marL="137795" marR="129539" indent="-1905" algn="ctr">
              <a:spcBef>
                <a:spcPts val="200"/>
              </a:spcBef>
            </a:pPr>
            <a:r>
              <a:rPr lang="en-US" sz="900" i="1">
                <a:latin typeface="Calibri"/>
                <a:cs typeface="Calibri"/>
              </a:rPr>
              <a:t>(4 or more B&amp;I courses + 3 additional electives)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137402" y="2923837"/>
            <a:ext cx="1384300" cy="334066"/>
          </a:xfrm>
          <a:prstGeom prst="rect">
            <a:avLst/>
          </a:prstGeom>
          <a:solidFill>
            <a:srgbClr val="F1DCDB"/>
          </a:solidFill>
          <a:ln w="27431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189230" marR="180975" algn="ctr">
              <a:spcBef>
                <a:spcPts val="445"/>
              </a:spcBef>
            </a:pPr>
            <a:r>
              <a:rPr sz="900" spc="10">
                <a:latin typeface="Calibri"/>
                <a:cs typeface="Calibri"/>
              </a:rPr>
              <a:t>E</a:t>
            </a:r>
            <a:r>
              <a:rPr sz="900">
                <a:latin typeface="Calibri"/>
                <a:cs typeface="Calibri"/>
              </a:rPr>
              <a:t>duca</a:t>
            </a:r>
            <a:r>
              <a:rPr sz="900" spc="5">
                <a:latin typeface="Calibri"/>
                <a:cs typeface="Calibri"/>
              </a:rPr>
              <a:t>ti</a:t>
            </a:r>
            <a:r>
              <a:rPr sz="900">
                <a:latin typeface="Calibri"/>
                <a:cs typeface="Calibri"/>
              </a:rPr>
              <a:t>o</a:t>
            </a:r>
            <a:r>
              <a:rPr sz="900" spc="5">
                <a:latin typeface="Calibri"/>
                <a:cs typeface="Calibri"/>
              </a:rPr>
              <a:t>n</a:t>
            </a:r>
            <a:r>
              <a:rPr sz="900" spc="-85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&amp;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 spc="15">
                <a:latin typeface="Calibri"/>
                <a:cs typeface="Calibri"/>
              </a:rPr>
              <a:t>T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>
                <a:latin typeface="Calibri"/>
                <a:cs typeface="Calibri"/>
              </a:rPr>
              <a:t>a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>
                <a:latin typeface="Calibri"/>
                <a:cs typeface="Calibri"/>
              </a:rPr>
              <a:t>n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>
                <a:latin typeface="Calibri"/>
                <a:cs typeface="Calibri"/>
              </a:rPr>
              <a:t>ng:  </a:t>
            </a:r>
            <a:r>
              <a:rPr sz="900" spc="15">
                <a:latin typeface="Calibri"/>
                <a:cs typeface="Calibri"/>
              </a:rPr>
              <a:t>T</a:t>
            </a:r>
            <a:r>
              <a:rPr sz="900" spc="5">
                <a:latin typeface="Calibri"/>
                <a:cs typeface="Calibri"/>
              </a:rPr>
              <a:t>e</a:t>
            </a:r>
            <a:r>
              <a:rPr sz="900">
                <a:latin typeface="Calibri"/>
                <a:cs typeface="Calibri"/>
              </a:rPr>
              <a:t>achin</a:t>
            </a:r>
            <a:r>
              <a:rPr sz="900" spc="5">
                <a:latin typeface="Calibri"/>
                <a:cs typeface="Calibri"/>
              </a:rPr>
              <a:t>g</a:t>
            </a:r>
            <a:r>
              <a:rPr sz="900" spc="-60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&amp;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 spc="15">
                <a:latin typeface="Calibri"/>
                <a:cs typeface="Calibri"/>
              </a:rPr>
              <a:t>T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>
                <a:latin typeface="Calibri"/>
                <a:cs typeface="Calibri"/>
              </a:rPr>
              <a:t>a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>
                <a:latin typeface="Calibri"/>
                <a:cs typeface="Calibri"/>
              </a:rPr>
              <a:t>n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 spc="-5">
                <a:latin typeface="Calibri"/>
                <a:cs typeface="Calibri"/>
              </a:rPr>
              <a:t>ng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80972" y="2354580"/>
            <a:ext cx="1344295" cy="204543"/>
          </a:xfrm>
          <a:prstGeom prst="rect">
            <a:avLst/>
          </a:prstGeom>
          <a:solidFill>
            <a:srgbClr val="FFFF66"/>
          </a:solidFill>
          <a:ln w="27431">
            <a:solidFill>
              <a:srgbClr val="00000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algn="ctr">
              <a:spcBef>
                <a:spcPts val="515"/>
              </a:spcBef>
            </a:pPr>
            <a:r>
              <a:rPr sz="900" spc="5">
                <a:latin typeface="Calibri"/>
                <a:cs typeface="Calibri"/>
              </a:rPr>
              <a:t>Art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77924" y="2763011"/>
            <a:ext cx="1344295" cy="205184"/>
          </a:xfrm>
          <a:prstGeom prst="rect">
            <a:avLst/>
          </a:prstGeom>
          <a:solidFill>
            <a:srgbClr val="FFFF66"/>
          </a:solidFill>
          <a:ln w="27431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algn="ctr">
              <a:spcBef>
                <a:spcPts val="520"/>
              </a:spcBef>
            </a:pPr>
            <a:r>
              <a:rPr sz="900">
                <a:latin typeface="Calibri"/>
                <a:cs typeface="Calibri"/>
              </a:rPr>
              <a:t>Band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671829" y="3171444"/>
            <a:ext cx="1344295" cy="205184"/>
          </a:xfrm>
          <a:prstGeom prst="rect">
            <a:avLst/>
          </a:prstGeom>
          <a:solidFill>
            <a:srgbClr val="FFFF66"/>
          </a:solidFill>
          <a:ln w="27431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algn="ctr">
              <a:spcBef>
                <a:spcPts val="520"/>
              </a:spcBef>
            </a:pPr>
            <a:r>
              <a:rPr sz="900">
                <a:latin typeface="Calibri"/>
                <a:cs typeface="Calibri"/>
              </a:rPr>
              <a:t>Choir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680970" y="3556822"/>
            <a:ext cx="1344168" cy="205826"/>
          </a:xfrm>
          <a:prstGeom prst="rect">
            <a:avLst/>
          </a:prstGeom>
          <a:solidFill>
            <a:srgbClr val="FFFF66"/>
          </a:solidFill>
          <a:ln w="27431">
            <a:solidFill>
              <a:srgbClr val="00000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algn="ctr">
              <a:spcBef>
                <a:spcPts val="525"/>
              </a:spcBef>
            </a:pPr>
            <a:r>
              <a:rPr sz="900">
                <a:latin typeface="Calibri"/>
                <a:cs typeface="Calibri"/>
              </a:rPr>
              <a:t>Dance</a:t>
            </a:r>
            <a:endParaRPr lang="en-US"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71828" y="4272120"/>
            <a:ext cx="1344295" cy="344966"/>
          </a:xfrm>
          <a:prstGeom prst="rect">
            <a:avLst/>
          </a:prstGeom>
          <a:solidFill>
            <a:srgbClr val="FFFF66"/>
          </a:solidFill>
          <a:ln w="27431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56540">
              <a:spcBef>
                <a:spcPts val="530"/>
              </a:spcBef>
            </a:pPr>
            <a:r>
              <a:rPr lang="en-US" sz="900">
                <a:latin typeface="Calibri"/>
                <a:cs typeface="Calibri"/>
              </a:rPr>
              <a:t>Languages other than English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71701" y="5405218"/>
            <a:ext cx="1344295" cy="207749"/>
          </a:xfrm>
          <a:prstGeom prst="rect">
            <a:avLst/>
          </a:prstGeom>
          <a:solidFill>
            <a:srgbClr val="FFFF66"/>
          </a:solidFill>
          <a:ln w="27431">
            <a:solidFill>
              <a:srgbClr val="00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353060">
              <a:spcBef>
                <a:spcPts val="540"/>
              </a:spcBef>
            </a:pPr>
            <a:r>
              <a:rPr sz="900" spc="-10">
                <a:latin typeface="Calibri"/>
                <a:cs typeface="Calibri"/>
              </a:rPr>
              <a:t>S</a:t>
            </a:r>
            <a:r>
              <a:rPr sz="900">
                <a:latin typeface="Calibri"/>
                <a:cs typeface="Calibri"/>
              </a:rPr>
              <a:t>oc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 spc="-5">
                <a:latin typeface="Calibri"/>
                <a:cs typeface="Calibri"/>
              </a:rPr>
              <a:t>a</a:t>
            </a:r>
            <a:r>
              <a:rPr sz="900">
                <a:latin typeface="Calibri"/>
                <a:cs typeface="Calibri"/>
              </a:rPr>
              <a:t>l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 spc="-10">
                <a:latin typeface="Calibri"/>
                <a:cs typeface="Calibri"/>
              </a:rPr>
              <a:t>S</a:t>
            </a:r>
            <a:r>
              <a:rPr sz="900">
                <a:latin typeface="Calibri"/>
                <a:cs typeface="Calibri"/>
              </a:rPr>
              <a:t>tud</a:t>
            </a:r>
            <a:r>
              <a:rPr sz="900" spc="5">
                <a:latin typeface="Calibri"/>
                <a:cs typeface="Calibri"/>
              </a:rPr>
              <a:t>ies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71828" y="3914792"/>
            <a:ext cx="1344168" cy="205184"/>
          </a:xfrm>
          <a:prstGeom prst="rect">
            <a:avLst/>
          </a:prstGeom>
          <a:solidFill>
            <a:srgbClr val="FFFF66"/>
          </a:solidFill>
          <a:ln w="27431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algn="ctr">
              <a:spcBef>
                <a:spcPts val="520"/>
              </a:spcBef>
            </a:pPr>
            <a:r>
              <a:rPr sz="900" spc="5">
                <a:latin typeface="Calibri"/>
                <a:cs typeface="Calibri"/>
              </a:rPr>
              <a:t>English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63229" y="2366773"/>
            <a:ext cx="1344295" cy="766235"/>
          </a:xfrm>
          <a:prstGeom prst="rect">
            <a:avLst/>
          </a:prstGeom>
          <a:solidFill>
            <a:srgbClr val="E6DFEB"/>
          </a:solidFill>
          <a:ln w="27432">
            <a:solidFill>
              <a:srgbClr val="000000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119380" marR="114935" indent="2540" algn="ctr">
              <a:spcBef>
                <a:spcPts val="575"/>
              </a:spcBef>
            </a:pPr>
            <a:r>
              <a:rPr sz="900" spc="-5">
                <a:latin typeface="Calibri"/>
                <a:cs typeface="Calibri"/>
              </a:rPr>
              <a:t>Four </a:t>
            </a:r>
            <a:r>
              <a:rPr sz="900">
                <a:latin typeface="Calibri"/>
                <a:cs typeface="Calibri"/>
              </a:rPr>
              <a:t>credits </a:t>
            </a:r>
            <a:r>
              <a:rPr sz="900" spc="5">
                <a:latin typeface="Calibri"/>
                <a:cs typeface="Calibri"/>
              </a:rPr>
              <a:t>in </a:t>
            </a:r>
            <a:r>
              <a:rPr sz="900">
                <a:latin typeface="Calibri"/>
                <a:cs typeface="Calibri"/>
              </a:rPr>
              <a:t>each of </a:t>
            </a:r>
            <a:r>
              <a:rPr sz="900" spc="5">
                <a:latin typeface="Calibri"/>
                <a:cs typeface="Calibri"/>
              </a:rPr>
              <a:t> the </a:t>
            </a:r>
            <a:r>
              <a:rPr sz="900">
                <a:latin typeface="Calibri"/>
                <a:cs typeface="Calibri"/>
              </a:rPr>
              <a:t>four foundation 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subject</a:t>
            </a:r>
            <a:r>
              <a:rPr sz="900" spc="-5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 spc="5">
                <a:latin typeface="Calibri"/>
                <a:cs typeface="Calibri"/>
              </a:rPr>
              <a:t>e</a:t>
            </a:r>
            <a:r>
              <a:rPr sz="900">
                <a:latin typeface="Calibri"/>
                <a:cs typeface="Calibri"/>
              </a:rPr>
              <a:t>as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to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>
                <a:latin typeface="Calibri"/>
                <a:cs typeface="Calibri"/>
              </a:rPr>
              <a:t>ncl</a:t>
            </a:r>
            <a:r>
              <a:rPr sz="900" spc="-5">
                <a:latin typeface="Calibri"/>
                <a:cs typeface="Calibri"/>
              </a:rPr>
              <a:t>ude  </a:t>
            </a:r>
            <a:r>
              <a:rPr sz="900" spc="10">
                <a:latin typeface="Calibri"/>
                <a:cs typeface="Calibri"/>
              </a:rPr>
              <a:t>E</a:t>
            </a:r>
            <a:r>
              <a:rPr sz="900">
                <a:latin typeface="Calibri"/>
                <a:cs typeface="Calibri"/>
              </a:rPr>
              <a:t>n</a:t>
            </a:r>
            <a:r>
              <a:rPr sz="900" spc="5">
                <a:latin typeface="Calibri"/>
                <a:cs typeface="Calibri"/>
              </a:rPr>
              <a:t>glish</a:t>
            </a:r>
            <a:r>
              <a:rPr sz="900" spc="-60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IV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, </a:t>
            </a:r>
            <a:r>
              <a:rPr sz="900" spc="-5">
                <a:latin typeface="Calibri"/>
                <a:cs typeface="Calibri"/>
              </a:rPr>
              <a:t>C</a:t>
            </a:r>
            <a:r>
              <a:rPr sz="900">
                <a:latin typeface="Calibri"/>
                <a:cs typeface="Calibri"/>
              </a:rPr>
              <a:t>h</a:t>
            </a:r>
            <a:r>
              <a:rPr sz="900" spc="5">
                <a:latin typeface="Calibri"/>
                <a:cs typeface="Calibri"/>
              </a:rPr>
              <a:t>e</a:t>
            </a:r>
            <a:r>
              <a:rPr sz="900" spc="-5">
                <a:latin typeface="Calibri"/>
                <a:cs typeface="Calibri"/>
              </a:rPr>
              <a:t>m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>
                <a:latin typeface="Calibri"/>
                <a:cs typeface="Calibri"/>
              </a:rPr>
              <a:t>s</a:t>
            </a:r>
            <a:r>
              <a:rPr sz="900" spc="5">
                <a:latin typeface="Calibri"/>
                <a:cs typeface="Calibri"/>
              </a:rPr>
              <a:t>t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>
                <a:latin typeface="Calibri"/>
                <a:cs typeface="Calibri"/>
              </a:rPr>
              <a:t>y  and/or</a:t>
            </a:r>
            <a:r>
              <a:rPr sz="900" spc="-5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Physics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595607" y="4749801"/>
            <a:ext cx="1350645" cy="206467"/>
          </a:xfrm>
          <a:prstGeom prst="rect">
            <a:avLst/>
          </a:prstGeom>
          <a:solidFill>
            <a:srgbClr val="D6E3BC"/>
          </a:solidFill>
          <a:ln w="27432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365125">
              <a:spcBef>
                <a:spcPts val="530"/>
              </a:spcBef>
            </a:pPr>
            <a:r>
              <a:rPr sz="900">
                <a:latin typeface="Calibri"/>
                <a:cs typeface="Calibri"/>
              </a:rPr>
              <a:t>Mathematics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137402" y="3359633"/>
            <a:ext cx="1384300" cy="204543"/>
          </a:xfrm>
          <a:prstGeom prst="rect">
            <a:avLst/>
          </a:prstGeom>
          <a:solidFill>
            <a:srgbClr val="F1DCDB"/>
          </a:solidFill>
          <a:ln w="27431">
            <a:solidFill>
              <a:srgbClr val="00000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635" algn="ctr">
              <a:spcBef>
                <a:spcPts val="515"/>
              </a:spcBef>
            </a:pPr>
            <a:r>
              <a:rPr sz="900" spc="5">
                <a:latin typeface="Calibri"/>
                <a:cs typeface="Calibri"/>
              </a:rPr>
              <a:t>JROTC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2778" y="3731112"/>
            <a:ext cx="1384300" cy="632223"/>
          </a:xfrm>
          <a:prstGeom prst="rect">
            <a:avLst/>
          </a:prstGeom>
          <a:solidFill>
            <a:srgbClr val="F1DCDB"/>
          </a:solidFill>
          <a:ln w="27431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60985" marR="259079" algn="ctr">
              <a:spcBef>
                <a:spcPts val="145"/>
              </a:spcBef>
            </a:pPr>
            <a:r>
              <a:rPr sz="900">
                <a:latin typeface="Calibri"/>
                <a:cs typeface="Calibri"/>
              </a:rPr>
              <a:t>Health Science</a:t>
            </a:r>
            <a:r>
              <a:rPr lang="en-US" sz="900">
                <a:latin typeface="Calibri"/>
                <a:cs typeface="Calibri"/>
              </a:rPr>
              <a:t>:</a:t>
            </a:r>
          </a:p>
          <a:p>
            <a:pPr marL="260985" marR="259079" algn="ctr">
              <a:spcBef>
                <a:spcPts val="145"/>
              </a:spcBef>
            </a:pPr>
            <a:r>
              <a:rPr lang="en-US" sz="900">
                <a:latin typeface="Calibri"/>
                <a:cs typeface="Calibri"/>
              </a:rPr>
              <a:t>Diagnostics and Therapeutic Services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598537" y="4466464"/>
            <a:ext cx="1344295" cy="202620"/>
          </a:xfrm>
          <a:prstGeom prst="rect">
            <a:avLst/>
          </a:prstGeom>
          <a:solidFill>
            <a:srgbClr val="D6E3BC"/>
          </a:solidFill>
          <a:ln w="27432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sz="900">
                <a:latin typeface="Calibri"/>
                <a:cs typeface="Calibri"/>
              </a:rPr>
              <a:t>Science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616599" y="2362922"/>
            <a:ext cx="1341120" cy="172483"/>
          </a:xfrm>
          <a:prstGeom prst="rect">
            <a:avLst/>
          </a:prstGeom>
          <a:solidFill>
            <a:srgbClr val="D6E3BC"/>
          </a:solidFill>
          <a:ln w="27432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00">
                <a:latin typeface="Calibri"/>
                <a:cs typeface="Calibri"/>
              </a:rPr>
              <a:t>Engineering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066277" y="3320797"/>
            <a:ext cx="1344295" cy="1481455"/>
          </a:xfrm>
          <a:prstGeom prst="rect">
            <a:avLst/>
          </a:prstGeom>
          <a:solidFill>
            <a:srgbClr val="E6DFEB"/>
          </a:solidFill>
          <a:ln w="27432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7155" marR="90170" indent="-635" algn="ctr">
              <a:spcBef>
                <a:spcPts val="370"/>
              </a:spcBef>
            </a:pPr>
            <a:r>
              <a:rPr sz="900" spc="-5">
                <a:latin typeface="Calibri"/>
                <a:cs typeface="Calibri"/>
              </a:rPr>
              <a:t>Four </a:t>
            </a:r>
            <a:r>
              <a:rPr sz="900">
                <a:latin typeface="Calibri"/>
                <a:cs typeface="Calibri"/>
              </a:rPr>
              <a:t>Advanced courses </a:t>
            </a:r>
            <a:r>
              <a:rPr sz="900" spc="5">
                <a:latin typeface="Calibri"/>
                <a:cs typeface="Calibri"/>
              </a:rPr>
              <a:t> t</a:t>
            </a:r>
            <a:r>
              <a:rPr sz="900">
                <a:latin typeface="Calibri"/>
                <a:cs typeface="Calibri"/>
              </a:rPr>
              <a:t>hat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p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 spc="5">
                <a:latin typeface="Calibri"/>
                <a:cs typeface="Calibri"/>
              </a:rPr>
              <a:t>ep</a:t>
            </a:r>
            <a:r>
              <a:rPr sz="900">
                <a:latin typeface="Calibri"/>
                <a:cs typeface="Calibri"/>
              </a:rPr>
              <a:t>a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 spc="5">
                <a:latin typeface="Calibri"/>
                <a:cs typeface="Calibri"/>
              </a:rPr>
              <a:t>e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s</a:t>
            </a:r>
            <a:r>
              <a:rPr sz="900" spc="5">
                <a:latin typeface="Calibri"/>
                <a:cs typeface="Calibri"/>
              </a:rPr>
              <a:t>t</a:t>
            </a:r>
            <a:r>
              <a:rPr sz="900">
                <a:latin typeface="Calibri"/>
                <a:cs typeface="Calibri"/>
              </a:rPr>
              <a:t>ud</a:t>
            </a:r>
            <a:r>
              <a:rPr sz="900" spc="5">
                <a:latin typeface="Calibri"/>
                <a:cs typeface="Calibri"/>
              </a:rPr>
              <a:t>e</a:t>
            </a:r>
            <a:r>
              <a:rPr sz="900">
                <a:latin typeface="Calibri"/>
                <a:cs typeface="Calibri"/>
              </a:rPr>
              <a:t>n</a:t>
            </a:r>
            <a:r>
              <a:rPr sz="900" spc="5">
                <a:latin typeface="Calibri"/>
                <a:cs typeface="Calibri"/>
              </a:rPr>
              <a:t>t</a:t>
            </a:r>
            <a:r>
              <a:rPr sz="900">
                <a:latin typeface="Calibri"/>
                <a:cs typeface="Calibri"/>
              </a:rPr>
              <a:t>s</a:t>
            </a:r>
            <a:r>
              <a:rPr sz="900" spc="-60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t</a:t>
            </a:r>
            <a:r>
              <a:rPr sz="900">
                <a:latin typeface="Calibri"/>
                <a:cs typeface="Calibri"/>
              </a:rPr>
              <a:t>o  </a:t>
            </a:r>
            <a:r>
              <a:rPr sz="900" spc="5">
                <a:latin typeface="Calibri"/>
                <a:cs typeface="Calibri"/>
              </a:rPr>
              <a:t>enter </a:t>
            </a:r>
            <a:r>
              <a:rPr sz="900">
                <a:latin typeface="Calibri"/>
                <a:cs typeface="Calibri"/>
              </a:rPr>
              <a:t>workforce or 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postsecondary </a:t>
            </a:r>
            <a:r>
              <a:rPr sz="900" spc="5">
                <a:latin typeface="Calibri"/>
                <a:cs typeface="Calibri"/>
              </a:rPr>
              <a:t> ed</a:t>
            </a:r>
            <a:r>
              <a:rPr sz="900">
                <a:latin typeface="Calibri"/>
                <a:cs typeface="Calibri"/>
              </a:rPr>
              <a:t>uc</a:t>
            </a:r>
            <a:r>
              <a:rPr sz="900" spc="-5">
                <a:latin typeface="Calibri"/>
                <a:cs typeface="Calibri"/>
              </a:rPr>
              <a:t>a</a:t>
            </a:r>
            <a:r>
              <a:rPr sz="900" spc="5">
                <a:latin typeface="Calibri"/>
                <a:cs typeface="Calibri"/>
              </a:rPr>
              <a:t>ti</a:t>
            </a:r>
            <a:r>
              <a:rPr sz="900">
                <a:latin typeface="Calibri"/>
                <a:cs typeface="Calibri"/>
              </a:rPr>
              <a:t>o</a:t>
            </a:r>
            <a:r>
              <a:rPr sz="900" spc="5">
                <a:latin typeface="Calibri"/>
                <a:cs typeface="Calibri"/>
              </a:rPr>
              <a:t>n</a:t>
            </a:r>
            <a:r>
              <a:rPr sz="900" spc="-6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w</a:t>
            </a:r>
            <a:r>
              <a:rPr sz="900" spc="5">
                <a:latin typeface="Calibri"/>
                <a:cs typeface="Calibri"/>
              </a:rPr>
              <a:t>it</a:t>
            </a:r>
            <a:r>
              <a:rPr sz="900" spc="-5">
                <a:latin typeface="Calibri"/>
                <a:cs typeface="Calibri"/>
              </a:rPr>
              <a:t>hout  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 spc="5">
                <a:latin typeface="Calibri"/>
                <a:cs typeface="Calibri"/>
              </a:rPr>
              <a:t>e</a:t>
            </a:r>
            <a:r>
              <a:rPr sz="900">
                <a:latin typeface="Calibri"/>
                <a:cs typeface="Calibri"/>
              </a:rPr>
              <a:t>m</a:t>
            </a:r>
            <a:r>
              <a:rPr sz="900" spc="5">
                <a:latin typeface="Calibri"/>
                <a:cs typeface="Calibri"/>
              </a:rPr>
              <a:t>edi</a:t>
            </a:r>
            <a:r>
              <a:rPr sz="900">
                <a:latin typeface="Calibri"/>
                <a:cs typeface="Calibri"/>
              </a:rPr>
              <a:t>a</a:t>
            </a:r>
            <a:r>
              <a:rPr sz="900" spc="5">
                <a:latin typeface="Calibri"/>
                <a:cs typeface="Calibri"/>
              </a:rPr>
              <a:t>ti</a:t>
            </a:r>
            <a:r>
              <a:rPr sz="900">
                <a:latin typeface="Calibri"/>
                <a:cs typeface="Calibri"/>
              </a:rPr>
              <a:t>o</a:t>
            </a:r>
            <a:r>
              <a:rPr sz="900" spc="5">
                <a:latin typeface="Calibri"/>
                <a:cs typeface="Calibri"/>
              </a:rPr>
              <a:t>n</a:t>
            </a:r>
            <a:r>
              <a:rPr sz="900" spc="-60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f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>
                <a:latin typeface="Calibri"/>
                <a:cs typeface="Calibri"/>
              </a:rPr>
              <a:t>o</a:t>
            </a:r>
            <a:r>
              <a:rPr sz="900" spc="5">
                <a:latin typeface="Calibri"/>
                <a:cs typeface="Calibri"/>
              </a:rPr>
              <a:t>m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w</a:t>
            </a:r>
            <a:r>
              <a:rPr sz="900" spc="5">
                <a:latin typeface="Calibri"/>
                <a:cs typeface="Calibri"/>
              </a:rPr>
              <a:t>it</a:t>
            </a:r>
            <a:r>
              <a:rPr sz="900">
                <a:latin typeface="Calibri"/>
                <a:cs typeface="Calibri"/>
              </a:rPr>
              <a:t>h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>
                <a:latin typeface="Calibri"/>
                <a:cs typeface="Calibri"/>
              </a:rPr>
              <a:t>n  1</a:t>
            </a:r>
            <a:r>
              <a:rPr sz="900" spc="-20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en</a:t>
            </a:r>
            <a:r>
              <a:rPr sz="900">
                <a:latin typeface="Calibri"/>
                <a:cs typeface="Calibri"/>
              </a:rPr>
              <a:t>do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 spc="5">
                <a:latin typeface="Calibri"/>
                <a:cs typeface="Calibri"/>
              </a:rPr>
              <a:t>se</a:t>
            </a:r>
            <a:r>
              <a:rPr sz="900">
                <a:latin typeface="Calibri"/>
                <a:cs typeface="Calibri"/>
              </a:rPr>
              <a:t>m</a:t>
            </a:r>
            <a:r>
              <a:rPr sz="900" spc="5">
                <a:latin typeface="Calibri"/>
                <a:cs typeface="Calibri"/>
              </a:rPr>
              <a:t>ent</a:t>
            </a:r>
            <a:r>
              <a:rPr sz="900" spc="-5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 spc="5">
                <a:latin typeface="Calibri"/>
                <a:cs typeface="Calibri"/>
              </a:rPr>
              <a:t>ea</a:t>
            </a:r>
            <a:r>
              <a:rPr sz="900" spc="-1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or  </a:t>
            </a:r>
            <a:r>
              <a:rPr sz="900">
                <a:latin typeface="Calibri"/>
                <a:cs typeface="Calibri"/>
              </a:rPr>
              <a:t>among endorsement 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areas </a:t>
            </a:r>
            <a:r>
              <a:rPr sz="900" spc="5">
                <a:latin typeface="Calibri"/>
                <a:cs typeface="Calibri"/>
              </a:rPr>
              <a:t>that </a:t>
            </a:r>
            <a:r>
              <a:rPr sz="900">
                <a:latin typeface="Calibri"/>
                <a:cs typeface="Calibri"/>
              </a:rPr>
              <a:t>are not </a:t>
            </a:r>
            <a:r>
              <a:rPr sz="900" spc="5">
                <a:latin typeface="Calibri"/>
                <a:cs typeface="Calibri"/>
              </a:rPr>
              <a:t>in a </a:t>
            </a:r>
            <a:r>
              <a:rPr sz="900" spc="10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cohe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 spc="5">
                <a:latin typeface="Calibri"/>
                <a:cs typeface="Calibri"/>
              </a:rPr>
              <a:t>ent</a:t>
            </a:r>
            <a:r>
              <a:rPr sz="900" spc="-55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seq</a:t>
            </a:r>
            <a:r>
              <a:rPr sz="900">
                <a:latin typeface="Calibri"/>
                <a:cs typeface="Calibri"/>
              </a:rPr>
              <a:t>u</a:t>
            </a:r>
            <a:r>
              <a:rPr sz="900" spc="5">
                <a:latin typeface="Calibri"/>
                <a:cs typeface="Calibri"/>
              </a:rPr>
              <a:t>e</a:t>
            </a:r>
            <a:r>
              <a:rPr sz="900">
                <a:latin typeface="Calibri"/>
                <a:cs typeface="Calibri"/>
              </a:rPr>
              <a:t>nce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057132" y="4905756"/>
            <a:ext cx="1344295" cy="867545"/>
          </a:xfrm>
          <a:prstGeom prst="rect">
            <a:avLst/>
          </a:prstGeom>
          <a:solidFill>
            <a:srgbClr val="E6DFEB"/>
          </a:solidFill>
          <a:ln w="27432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51765" marR="138430" indent="-635" algn="ctr">
              <a:spcBef>
                <a:spcPts val="285"/>
              </a:spcBef>
            </a:pPr>
            <a:r>
              <a:rPr sz="900" spc="-5">
                <a:latin typeface="Calibri"/>
                <a:cs typeface="Calibri"/>
              </a:rPr>
              <a:t>Four </a:t>
            </a:r>
            <a:r>
              <a:rPr sz="900">
                <a:latin typeface="Calibri"/>
                <a:cs typeface="Calibri"/>
              </a:rPr>
              <a:t>credits </a:t>
            </a:r>
            <a:r>
              <a:rPr sz="900" spc="5">
                <a:latin typeface="Calibri"/>
                <a:cs typeface="Calibri"/>
              </a:rPr>
              <a:t>in AP </a:t>
            </a:r>
            <a:r>
              <a:rPr sz="900">
                <a:latin typeface="Calibri"/>
                <a:cs typeface="Calibri"/>
              </a:rPr>
              <a:t>or 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dual credit </a:t>
            </a:r>
            <a:r>
              <a:rPr sz="900" spc="5">
                <a:latin typeface="Calibri"/>
                <a:cs typeface="Calibri"/>
              </a:rPr>
              <a:t>selected </a:t>
            </a:r>
            <a:r>
              <a:rPr sz="900" spc="10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f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>
                <a:latin typeface="Calibri"/>
                <a:cs typeface="Calibri"/>
              </a:rPr>
              <a:t>o</a:t>
            </a:r>
            <a:r>
              <a:rPr sz="900" spc="5">
                <a:latin typeface="Calibri"/>
                <a:cs typeface="Calibri"/>
              </a:rPr>
              <a:t>m</a:t>
            </a:r>
            <a:r>
              <a:rPr sz="900" spc="-25">
                <a:latin typeface="Calibri"/>
                <a:cs typeface="Calibri"/>
              </a:rPr>
              <a:t> </a:t>
            </a:r>
            <a:r>
              <a:rPr sz="900" spc="10">
                <a:latin typeface="Calibri"/>
                <a:cs typeface="Calibri"/>
              </a:rPr>
              <a:t>E</a:t>
            </a:r>
            <a:r>
              <a:rPr sz="900">
                <a:latin typeface="Calibri"/>
                <a:cs typeface="Calibri"/>
              </a:rPr>
              <a:t>n</a:t>
            </a:r>
            <a:r>
              <a:rPr sz="900" spc="5">
                <a:latin typeface="Calibri"/>
                <a:cs typeface="Calibri"/>
              </a:rPr>
              <a:t>gli</a:t>
            </a:r>
            <a:r>
              <a:rPr sz="900">
                <a:latin typeface="Calibri"/>
                <a:cs typeface="Calibri"/>
              </a:rPr>
              <a:t>sh,</a:t>
            </a:r>
            <a:r>
              <a:rPr sz="900" spc="-75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m</a:t>
            </a:r>
            <a:r>
              <a:rPr sz="900">
                <a:latin typeface="Calibri"/>
                <a:cs typeface="Calibri"/>
              </a:rPr>
              <a:t>a</a:t>
            </a:r>
            <a:r>
              <a:rPr sz="900" spc="5">
                <a:latin typeface="Calibri"/>
                <a:cs typeface="Calibri"/>
              </a:rPr>
              <a:t>t</a:t>
            </a:r>
            <a:r>
              <a:rPr sz="900" spc="-5">
                <a:latin typeface="Calibri"/>
                <a:cs typeface="Calibri"/>
              </a:rPr>
              <a:t>h,  </a:t>
            </a:r>
            <a:r>
              <a:rPr sz="900">
                <a:latin typeface="Calibri"/>
                <a:cs typeface="Calibri"/>
              </a:rPr>
              <a:t>sc</a:t>
            </a:r>
            <a:r>
              <a:rPr sz="900" spc="5">
                <a:latin typeface="Calibri"/>
                <a:cs typeface="Calibri"/>
              </a:rPr>
              <a:t>ience,</a:t>
            </a:r>
            <a:r>
              <a:rPr sz="900" spc="-5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soci</a:t>
            </a:r>
            <a:r>
              <a:rPr sz="900" spc="-5">
                <a:latin typeface="Calibri"/>
                <a:cs typeface="Calibri"/>
              </a:rPr>
              <a:t>a</a:t>
            </a:r>
            <a:r>
              <a:rPr sz="900">
                <a:latin typeface="Calibri"/>
                <a:cs typeface="Calibri"/>
              </a:rPr>
              <a:t>l</a:t>
            </a:r>
            <a:r>
              <a:rPr sz="900" spc="-5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s</a:t>
            </a:r>
            <a:r>
              <a:rPr sz="900" spc="5">
                <a:latin typeface="Calibri"/>
                <a:cs typeface="Calibri"/>
              </a:rPr>
              <a:t>t</a:t>
            </a:r>
            <a:r>
              <a:rPr sz="900">
                <a:latin typeface="Calibri"/>
                <a:cs typeface="Calibri"/>
              </a:rPr>
              <a:t>udies,  </a:t>
            </a:r>
            <a:r>
              <a:rPr sz="900" spc="5">
                <a:latin typeface="Calibri"/>
                <a:cs typeface="Calibri"/>
              </a:rPr>
              <a:t>econo</a:t>
            </a:r>
            <a:r>
              <a:rPr sz="900" spc="-5">
                <a:latin typeface="Calibri"/>
                <a:cs typeface="Calibri"/>
              </a:rPr>
              <a:t>m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>
                <a:latin typeface="Calibri"/>
                <a:cs typeface="Calibri"/>
              </a:rPr>
              <a:t>cs,</a:t>
            </a:r>
            <a:r>
              <a:rPr sz="900" spc="-5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LO</a:t>
            </a:r>
            <a:r>
              <a:rPr sz="900" spc="15">
                <a:latin typeface="Calibri"/>
                <a:cs typeface="Calibri"/>
              </a:rPr>
              <a:t>T</a:t>
            </a:r>
            <a:r>
              <a:rPr sz="900" spc="5">
                <a:latin typeface="Calibri"/>
                <a:cs typeface="Calibri"/>
              </a:rPr>
              <a:t>E</a:t>
            </a:r>
            <a:r>
              <a:rPr sz="900" spc="-5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or  </a:t>
            </a:r>
            <a:r>
              <a:rPr sz="900" spc="5">
                <a:latin typeface="Calibri"/>
                <a:cs typeface="Calibri"/>
              </a:rPr>
              <a:t>fine</a:t>
            </a:r>
            <a:r>
              <a:rPr sz="900" spc="-4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arts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156840" y="4458859"/>
            <a:ext cx="1377950" cy="311624"/>
          </a:xfrm>
          <a:prstGeom prst="rect">
            <a:avLst/>
          </a:prstGeom>
          <a:solidFill>
            <a:srgbClr val="F1DCDB"/>
          </a:solidFill>
          <a:ln w="27431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spcBef>
                <a:spcPts val="270"/>
              </a:spcBef>
            </a:pPr>
            <a:r>
              <a:rPr sz="900">
                <a:latin typeface="Calibri"/>
                <a:cs typeface="Calibri"/>
              </a:rPr>
              <a:t>La</a:t>
            </a:r>
            <a:r>
              <a:rPr sz="900" spc="5">
                <a:latin typeface="Calibri"/>
                <a:cs typeface="Calibri"/>
              </a:rPr>
              <a:t>w</a:t>
            </a:r>
            <a:r>
              <a:rPr sz="900" spc="-40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&amp;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 spc="10">
                <a:latin typeface="Calibri"/>
                <a:cs typeface="Calibri"/>
              </a:rPr>
              <a:t>P</a:t>
            </a:r>
            <a:r>
              <a:rPr sz="900">
                <a:latin typeface="Calibri"/>
                <a:cs typeface="Calibri"/>
              </a:rPr>
              <a:t>ub</a:t>
            </a:r>
            <a:r>
              <a:rPr sz="900" spc="5">
                <a:latin typeface="Calibri"/>
                <a:cs typeface="Calibri"/>
              </a:rPr>
              <a:t>lic</a:t>
            </a:r>
            <a:r>
              <a:rPr sz="900" spc="-40">
                <a:latin typeface="Calibri"/>
                <a:cs typeface="Calibri"/>
              </a:rPr>
              <a:t> </a:t>
            </a:r>
            <a:r>
              <a:rPr sz="900" spc="-10">
                <a:latin typeface="Calibri"/>
                <a:cs typeface="Calibri"/>
              </a:rPr>
              <a:t>S</a:t>
            </a:r>
            <a:r>
              <a:rPr sz="900" spc="5">
                <a:latin typeface="Calibri"/>
                <a:cs typeface="Calibri"/>
              </a:rPr>
              <a:t>e</a:t>
            </a:r>
            <a:r>
              <a:rPr sz="900" spc="-5">
                <a:latin typeface="Calibri"/>
                <a:cs typeface="Calibri"/>
              </a:rPr>
              <a:t>rv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>
                <a:latin typeface="Calibri"/>
                <a:cs typeface="Calibri"/>
              </a:rPr>
              <a:t>ce:</a:t>
            </a:r>
          </a:p>
          <a:p>
            <a:pPr algn="ctr">
              <a:spcBef>
                <a:spcPts val="5"/>
              </a:spcBef>
            </a:pPr>
            <a:r>
              <a:rPr sz="900">
                <a:latin typeface="Calibri"/>
                <a:cs typeface="Calibri"/>
              </a:rPr>
              <a:t>L</a:t>
            </a:r>
            <a:r>
              <a:rPr sz="900" spc="-5">
                <a:latin typeface="Calibri"/>
                <a:cs typeface="Calibri"/>
              </a:rPr>
              <a:t>a</a:t>
            </a:r>
            <a:r>
              <a:rPr sz="900" spc="10">
                <a:latin typeface="Calibri"/>
                <a:cs typeface="Calibri"/>
              </a:rPr>
              <a:t>w</a:t>
            </a:r>
            <a:r>
              <a:rPr sz="900" spc="-45">
                <a:latin typeface="Calibri"/>
                <a:cs typeface="Calibri"/>
              </a:rPr>
              <a:t> </a:t>
            </a:r>
            <a:r>
              <a:rPr sz="900" spc="10">
                <a:latin typeface="Calibri"/>
                <a:cs typeface="Calibri"/>
              </a:rPr>
              <a:t>E</a:t>
            </a:r>
            <a:r>
              <a:rPr sz="900">
                <a:latin typeface="Calibri"/>
                <a:cs typeface="Calibri"/>
              </a:rPr>
              <a:t>n</a:t>
            </a:r>
            <a:r>
              <a:rPr sz="900" spc="5">
                <a:latin typeface="Calibri"/>
                <a:cs typeface="Calibri"/>
              </a:rPr>
              <a:t>f</a:t>
            </a:r>
            <a:r>
              <a:rPr sz="900">
                <a:latin typeface="Calibri"/>
                <a:cs typeface="Calibri"/>
              </a:rPr>
              <a:t>o</a:t>
            </a:r>
            <a:r>
              <a:rPr sz="900" spc="-5">
                <a:latin typeface="Calibri"/>
                <a:cs typeface="Calibri"/>
              </a:rPr>
              <a:t>r</a:t>
            </a:r>
            <a:r>
              <a:rPr sz="900">
                <a:latin typeface="Calibri"/>
                <a:cs typeface="Calibri"/>
              </a:rPr>
              <a:t>c</a:t>
            </a:r>
            <a:r>
              <a:rPr sz="900" spc="5">
                <a:latin typeface="Calibri"/>
                <a:cs typeface="Calibri"/>
              </a:rPr>
              <a:t>e</a:t>
            </a:r>
            <a:r>
              <a:rPr sz="900">
                <a:latin typeface="Calibri"/>
                <a:cs typeface="Calibri"/>
              </a:rPr>
              <a:t>m</a:t>
            </a:r>
            <a:r>
              <a:rPr sz="900" spc="5">
                <a:latin typeface="Calibri"/>
                <a:cs typeface="Calibri"/>
              </a:rPr>
              <a:t>ent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37448" y="3301374"/>
            <a:ext cx="1469684" cy="1384995"/>
          </a:xfrm>
          <a:prstGeom prst="rect">
            <a:avLst/>
          </a:prstGeom>
          <a:solidFill>
            <a:srgbClr val="C5D9F0"/>
          </a:solidFill>
          <a:ln w="2743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0985" marR="259079" algn="ctr"/>
            <a:r>
              <a:rPr sz="900" spc="5">
                <a:latin typeface="Calibri"/>
                <a:cs typeface="Calibri"/>
              </a:rPr>
              <a:t>Architectu</a:t>
            </a:r>
            <a:r>
              <a:rPr sz="900" spc="-5">
                <a:latin typeface="Calibri"/>
                <a:cs typeface="Calibri"/>
              </a:rPr>
              <a:t>r</a:t>
            </a:r>
            <a:r>
              <a:rPr sz="900" spc="5">
                <a:latin typeface="Calibri"/>
                <a:cs typeface="Calibri"/>
              </a:rPr>
              <a:t>e</a:t>
            </a:r>
            <a:r>
              <a:rPr sz="900" spc="-8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&amp;  Construction: 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Carpentry</a:t>
            </a:r>
            <a:r>
              <a:rPr lang="en-US" sz="900">
                <a:latin typeface="Calibri"/>
                <a:cs typeface="Calibri"/>
              </a:rPr>
              <a:t> </a:t>
            </a:r>
          </a:p>
          <a:p>
            <a:pPr marL="260985" marR="259079" algn="ctr"/>
            <a:r>
              <a:rPr lang="en-US" sz="900" b="1" spc="-10">
                <a:latin typeface="Calibri"/>
                <a:cs typeface="Calibri"/>
              </a:rPr>
              <a:t>or</a:t>
            </a:r>
          </a:p>
          <a:p>
            <a:pPr marL="260985" marR="259079" algn="ctr"/>
            <a:r>
              <a:rPr lang="en-US" sz="900" spc="-10">
                <a:latin typeface="Calibri"/>
                <a:cs typeface="Calibri"/>
              </a:rPr>
              <a:t>Plumbing &amp; Pipefitting</a:t>
            </a:r>
          </a:p>
          <a:p>
            <a:pPr marL="260985" marR="259079" algn="ctr"/>
            <a:r>
              <a:rPr lang="en-US" sz="900" b="1" spc="-10">
                <a:latin typeface="Calibri"/>
                <a:cs typeface="Calibri"/>
              </a:rPr>
              <a:t>or</a:t>
            </a:r>
            <a:r>
              <a:rPr lang="en-US" sz="900" spc="-10">
                <a:latin typeface="Calibri"/>
                <a:cs typeface="Calibri"/>
              </a:rPr>
              <a:t> </a:t>
            </a:r>
          </a:p>
          <a:p>
            <a:pPr marL="260985" marR="259079" algn="ctr"/>
            <a:r>
              <a:rPr lang="en-US" sz="900" spc="-10">
                <a:latin typeface="Calibri"/>
                <a:cs typeface="Calibri"/>
              </a:rPr>
              <a:t>Electrical</a:t>
            </a:r>
          </a:p>
          <a:p>
            <a:pPr marL="260985" marR="259079" algn="ctr"/>
            <a:r>
              <a:rPr lang="en-US" sz="900" b="1" spc="-10">
                <a:latin typeface="Calibri"/>
                <a:cs typeface="Calibri"/>
              </a:rPr>
              <a:t>or</a:t>
            </a:r>
            <a:endParaRPr lang="en-US" sz="900" b="1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900" spc="5">
                <a:latin typeface="Calibri"/>
                <a:cs typeface="Calibri"/>
              </a:rPr>
              <a:t>HVAC – Dual</a:t>
            </a:r>
            <a:endParaRPr lang="en-US"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71828" y="5079160"/>
            <a:ext cx="1344295" cy="207108"/>
          </a:xfrm>
          <a:prstGeom prst="rect">
            <a:avLst/>
          </a:prstGeom>
          <a:solidFill>
            <a:srgbClr val="FFFF66"/>
          </a:solidFill>
          <a:ln w="27431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algn="ctr">
              <a:spcBef>
                <a:spcPts val="535"/>
              </a:spcBef>
            </a:pPr>
            <a:r>
              <a:rPr lang="en-US" sz="900">
                <a:latin typeface="Calibri"/>
                <a:cs typeface="Calibri"/>
              </a:rPr>
              <a:t>Orchestra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7598536" y="5065085"/>
            <a:ext cx="1344295" cy="702756"/>
          </a:xfrm>
          <a:prstGeom prst="rect">
            <a:avLst/>
          </a:prstGeom>
          <a:solidFill>
            <a:srgbClr val="D6E3BC"/>
          </a:solidFill>
          <a:ln w="27432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1270" algn="ctr">
              <a:spcBef>
                <a:spcPts val="80"/>
              </a:spcBef>
            </a:pPr>
            <a:r>
              <a:rPr sz="900">
                <a:latin typeface="Calibri"/>
                <a:cs typeface="Calibri"/>
              </a:rPr>
              <a:t>STEM:</a:t>
            </a:r>
          </a:p>
          <a:p>
            <a:pPr algn="ctr">
              <a:lnSpc>
                <a:spcPct val="100000"/>
              </a:lnSpc>
            </a:pPr>
            <a:r>
              <a:rPr sz="900">
                <a:latin typeface="Calibri"/>
                <a:cs typeface="Calibri"/>
              </a:rPr>
              <a:t>Combination</a:t>
            </a:r>
            <a:endParaRPr lang="en-US" sz="900">
              <a:latin typeface="Calibri"/>
              <a:cs typeface="Calibri"/>
            </a:endParaRPr>
          </a:p>
          <a:p>
            <a:pPr algn="ctr"/>
            <a:r>
              <a:rPr lang="en-US" sz="900" i="1">
                <a:latin typeface="Calibri"/>
                <a:cs typeface="Calibri"/>
              </a:rPr>
              <a:t>(4 or more STEM courses + 3 additional electives)</a:t>
            </a:r>
          </a:p>
          <a:p>
            <a:pPr algn="ctr">
              <a:lnSpc>
                <a:spcPct val="100000"/>
              </a:lnSpc>
            </a:pPr>
            <a:r>
              <a:rPr lang="en-US" sz="900">
                <a:latin typeface="Calibri"/>
                <a:cs typeface="Calibri"/>
              </a:rPr>
              <a:t> 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85714" y="2147571"/>
            <a:ext cx="131064" cy="192023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2656" y="2157984"/>
            <a:ext cx="134111" cy="192023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26552" y="2145793"/>
            <a:ext cx="134112" cy="192023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016" y="2157984"/>
            <a:ext cx="134112" cy="192023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4693557" y="3619198"/>
            <a:ext cx="1384300" cy="295594"/>
          </a:xfrm>
          <a:prstGeom prst="rect">
            <a:avLst/>
          </a:prstGeom>
          <a:solidFill>
            <a:srgbClr val="C5D9F0"/>
          </a:solidFill>
          <a:ln w="27431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260985" marR="259079" algn="ctr">
              <a:spcBef>
                <a:spcPts val="145"/>
              </a:spcBef>
            </a:pPr>
            <a:r>
              <a:rPr sz="900">
                <a:latin typeface="Calibri"/>
                <a:cs typeface="Calibri"/>
              </a:rPr>
              <a:t>Manufacturing: 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lang="en-US" sz="900" spc="5">
                <a:latin typeface="Calibri"/>
                <a:cs typeface="Calibri"/>
              </a:rPr>
              <a:t>Welding - Dual</a:t>
            </a:r>
            <a:endParaRPr lang="en-US"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02828" y="4010731"/>
            <a:ext cx="1384300" cy="1687641"/>
          </a:xfrm>
          <a:prstGeom prst="rect">
            <a:avLst/>
          </a:prstGeom>
          <a:solidFill>
            <a:srgbClr val="C5D9F0"/>
          </a:solidFill>
          <a:ln w="27431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37795" marR="129539" indent="-1905" algn="ctr"/>
            <a:r>
              <a:rPr sz="900">
                <a:latin typeface="Calibri"/>
                <a:cs typeface="Calibri"/>
              </a:rPr>
              <a:t>Transportation, </a:t>
            </a:r>
            <a:r>
              <a:rPr sz="900" spc="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Distribution</a:t>
            </a:r>
            <a:r>
              <a:rPr sz="900" spc="-60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&amp;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Logistics: </a:t>
            </a:r>
            <a:r>
              <a:rPr sz="900" spc="5">
                <a:latin typeface="Calibri"/>
                <a:cs typeface="Calibri"/>
              </a:rPr>
              <a:t>Aut</a:t>
            </a:r>
            <a:r>
              <a:rPr sz="900">
                <a:latin typeface="Calibri"/>
                <a:cs typeface="Calibri"/>
              </a:rPr>
              <a:t>o</a:t>
            </a:r>
            <a:r>
              <a:rPr sz="900" spc="-5">
                <a:latin typeface="Calibri"/>
                <a:cs typeface="Calibri"/>
              </a:rPr>
              <a:t>m</a:t>
            </a:r>
            <a:r>
              <a:rPr sz="900">
                <a:latin typeface="Calibri"/>
                <a:cs typeface="Calibri"/>
              </a:rPr>
              <a:t>ot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 spc="-5">
                <a:latin typeface="Calibri"/>
                <a:cs typeface="Calibri"/>
              </a:rPr>
              <a:t>v</a:t>
            </a:r>
            <a:r>
              <a:rPr sz="900" spc="5">
                <a:latin typeface="Calibri"/>
                <a:cs typeface="Calibri"/>
              </a:rPr>
              <a:t>e</a:t>
            </a:r>
            <a:r>
              <a:rPr lang="en-US" sz="900" spc="5">
                <a:latin typeface="Calibri"/>
                <a:cs typeface="Calibri"/>
              </a:rPr>
              <a:t> -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 spc="-10">
                <a:latin typeface="Calibri"/>
                <a:cs typeface="Calibri"/>
              </a:rPr>
              <a:t>D</a:t>
            </a:r>
            <a:r>
              <a:rPr sz="900">
                <a:latin typeface="Calibri"/>
                <a:cs typeface="Calibri"/>
              </a:rPr>
              <a:t>u</a:t>
            </a:r>
            <a:r>
              <a:rPr sz="900" spc="-5">
                <a:latin typeface="Calibri"/>
                <a:cs typeface="Calibri"/>
              </a:rPr>
              <a:t>a</a:t>
            </a:r>
            <a:r>
              <a:rPr sz="900">
                <a:latin typeface="Calibri"/>
                <a:cs typeface="Calibri"/>
              </a:rPr>
              <a:t>l</a:t>
            </a:r>
            <a:endParaRPr lang="en-US"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900" b="1" spc="-5">
                <a:latin typeface="Calibri"/>
                <a:cs typeface="Calibri"/>
              </a:rPr>
              <a:t>or</a:t>
            </a:r>
            <a:endParaRPr lang="en-US" sz="900">
              <a:latin typeface="Calibri"/>
              <a:cs typeface="Calibri"/>
            </a:endParaRPr>
          </a:p>
          <a:p>
            <a:pPr algn="ctr"/>
            <a:r>
              <a:rPr lang="en-US" sz="900">
                <a:latin typeface="Calibri"/>
                <a:cs typeface="Calibri"/>
              </a:rPr>
              <a:t>Diesel &amp; Heavy </a:t>
            </a:r>
          </a:p>
          <a:p>
            <a:pPr algn="ctr"/>
            <a:r>
              <a:rPr lang="en-US" sz="900">
                <a:latin typeface="Calibri"/>
                <a:cs typeface="Calibri"/>
              </a:rPr>
              <a:t>Equipment </a:t>
            </a:r>
            <a:r>
              <a:rPr lang="en-US" sz="900" spc="5">
                <a:latin typeface="Calibri"/>
                <a:cs typeface="Calibri"/>
              </a:rPr>
              <a:t>–</a:t>
            </a:r>
            <a:r>
              <a:rPr lang="en-US" sz="900" spc="-10">
                <a:latin typeface="Calibri"/>
                <a:cs typeface="Calibri"/>
              </a:rPr>
              <a:t> </a:t>
            </a:r>
            <a:r>
              <a:rPr lang="en-US" sz="900" spc="-5">
                <a:latin typeface="Calibri"/>
                <a:cs typeface="Calibri"/>
              </a:rPr>
              <a:t>D</a:t>
            </a:r>
            <a:r>
              <a:rPr lang="en-US" sz="900">
                <a:latin typeface="Calibri"/>
                <a:cs typeface="Calibri"/>
              </a:rPr>
              <a:t>ual</a:t>
            </a:r>
          </a:p>
          <a:p>
            <a:pPr algn="ctr"/>
            <a:r>
              <a:rPr lang="en-US" sz="900" b="1">
                <a:latin typeface="Calibri"/>
                <a:cs typeface="Calibri"/>
              </a:rPr>
              <a:t>or</a:t>
            </a:r>
          </a:p>
          <a:p>
            <a:pPr algn="ctr"/>
            <a:r>
              <a:rPr lang="en-US" sz="900">
                <a:latin typeface="Calibri"/>
                <a:cs typeface="Calibri"/>
              </a:rPr>
              <a:t>Automotive and Collision Repair</a:t>
            </a:r>
          </a:p>
          <a:p>
            <a:pPr algn="ctr"/>
            <a:r>
              <a:rPr lang="en-US" sz="900" b="1">
                <a:latin typeface="Calibri"/>
                <a:cs typeface="Calibri"/>
              </a:rPr>
              <a:t>or</a:t>
            </a:r>
          </a:p>
          <a:p>
            <a:pPr algn="ctr"/>
            <a:r>
              <a:rPr lang="en-US" sz="900">
                <a:latin typeface="Calibri"/>
                <a:cs typeface="Calibri"/>
              </a:rPr>
              <a:t>Distribution, Logistics, and Warehousing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7595607" y="3859727"/>
            <a:ext cx="1374775" cy="302006"/>
          </a:xfrm>
          <a:prstGeom prst="rect">
            <a:avLst/>
          </a:prstGeom>
          <a:solidFill>
            <a:srgbClr val="D6E3BC"/>
          </a:solidFill>
          <a:ln w="27432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267335" marR="88900" indent="-170815">
              <a:spcBef>
                <a:spcPts val="195"/>
              </a:spcBef>
            </a:pPr>
            <a:r>
              <a:rPr sz="900" spc="10">
                <a:latin typeface="Calibri"/>
                <a:cs typeface="Calibri"/>
              </a:rPr>
              <a:t>P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>
                <a:latin typeface="Calibri"/>
                <a:cs typeface="Calibri"/>
              </a:rPr>
              <a:t>ogra</a:t>
            </a:r>
            <a:r>
              <a:rPr sz="900" spc="-5">
                <a:latin typeface="Calibri"/>
                <a:cs typeface="Calibri"/>
              </a:rPr>
              <a:t>mm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>
                <a:latin typeface="Calibri"/>
                <a:cs typeface="Calibri"/>
              </a:rPr>
              <a:t>n</a:t>
            </a:r>
            <a:r>
              <a:rPr sz="900" spc="5">
                <a:latin typeface="Calibri"/>
                <a:cs typeface="Calibri"/>
              </a:rPr>
              <a:t>g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&amp;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 spc="-10">
                <a:latin typeface="Calibri"/>
                <a:cs typeface="Calibri"/>
              </a:rPr>
              <a:t>S</a:t>
            </a:r>
            <a:r>
              <a:rPr sz="900">
                <a:latin typeface="Calibri"/>
                <a:cs typeface="Calibri"/>
              </a:rPr>
              <a:t>o</a:t>
            </a:r>
            <a:r>
              <a:rPr sz="900" spc="5">
                <a:latin typeface="Calibri"/>
                <a:cs typeface="Calibri"/>
              </a:rPr>
              <a:t>ft</a:t>
            </a:r>
            <a:r>
              <a:rPr sz="900">
                <a:latin typeface="Calibri"/>
                <a:cs typeface="Calibri"/>
              </a:rPr>
              <a:t>wa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>
                <a:latin typeface="Calibri"/>
                <a:cs typeface="Calibri"/>
              </a:rPr>
              <a:t>e  Development</a:t>
            </a:r>
            <a:r>
              <a:rPr sz="900" spc="-35">
                <a:latin typeface="Calibri"/>
                <a:cs typeface="Calibri"/>
              </a:rPr>
              <a:t> </a:t>
            </a:r>
            <a:endParaRPr lang="en-US" sz="900" spc="-35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87796" y="3357461"/>
            <a:ext cx="1344295" cy="428322"/>
          </a:xfrm>
          <a:prstGeom prst="rect">
            <a:avLst/>
          </a:prstGeom>
          <a:solidFill>
            <a:srgbClr val="D6E3BC"/>
          </a:solidFill>
          <a:ln w="27432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90805" marR="86360" indent="-1270" algn="ctr">
              <a:spcBef>
                <a:spcPts val="100"/>
              </a:spcBef>
            </a:pPr>
            <a:r>
              <a:rPr sz="900">
                <a:latin typeface="Calibri"/>
                <a:cs typeface="Calibri"/>
              </a:rPr>
              <a:t>Programming</a:t>
            </a:r>
            <a:r>
              <a:rPr sz="900" spc="60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&amp; </a:t>
            </a:r>
            <a:r>
              <a:rPr sz="900" spc="10">
                <a:latin typeface="Calibri"/>
                <a:cs typeface="Calibri"/>
              </a:rPr>
              <a:t> </a:t>
            </a:r>
            <a:r>
              <a:rPr sz="900" spc="-10">
                <a:latin typeface="Calibri"/>
                <a:cs typeface="Calibri"/>
              </a:rPr>
              <a:t>S</a:t>
            </a:r>
            <a:r>
              <a:rPr sz="900">
                <a:latin typeface="Calibri"/>
                <a:cs typeface="Calibri"/>
              </a:rPr>
              <a:t>o</a:t>
            </a:r>
            <a:r>
              <a:rPr sz="900" spc="5">
                <a:latin typeface="Calibri"/>
                <a:cs typeface="Calibri"/>
              </a:rPr>
              <a:t>ft</a:t>
            </a:r>
            <a:r>
              <a:rPr sz="900">
                <a:latin typeface="Calibri"/>
                <a:cs typeface="Calibri"/>
              </a:rPr>
              <a:t>wa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 spc="5">
                <a:latin typeface="Calibri"/>
                <a:cs typeface="Calibri"/>
              </a:rPr>
              <a:t>e</a:t>
            </a:r>
            <a:r>
              <a:rPr sz="900" spc="-6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D</a:t>
            </a:r>
            <a:r>
              <a:rPr sz="900" spc="5">
                <a:latin typeface="Calibri"/>
                <a:cs typeface="Calibri"/>
              </a:rPr>
              <a:t>evel</a:t>
            </a:r>
            <a:r>
              <a:rPr sz="900">
                <a:latin typeface="Calibri"/>
                <a:cs typeface="Calibri"/>
              </a:rPr>
              <a:t>op</a:t>
            </a:r>
            <a:r>
              <a:rPr sz="900" spc="-5">
                <a:latin typeface="Calibri"/>
                <a:cs typeface="Calibri"/>
              </a:rPr>
              <a:t>m</a:t>
            </a:r>
            <a:r>
              <a:rPr sz="900" spc="5">
                <a:latin typeface="Calibri"/>
                <a:cs typeface="Calibri"/>
              </a:rPr>
              <a:t>ent</a:t>
            </a:r>
            <a:r>
              <a:rPr lang="en-US" sz="900" spc="-25">
                <a:latin typeface="Calibri"/>
                <a:cs typeface="Calibri"/>
              </a:rPr>
              <a:t>: </a:t>
            </a:r>
            <a:r>
              <a:rPr sz="900">
                <a:latin typeface="Calibri"/>
                <a:cs typeface="Calibri"/>
              </a:rPr>
              <a:t>  Cyber</a:t>
            </a:r>
            <a:r>
              <a:rPr sz="900" spc="-3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Security</a:t>
            </a:r>
            <a:r>
              <a:rPr sz="900" spc="-4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-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Dual</a:t>
            </a:r>
          </a:p>
        </p:txBody>
      </p:sp>
      <p:sp>
        <p:nvSpPr>
          <p:cNvPr id="52" name="object 39">
            <a:extLst>
              <a:ext uri="{FF2B5EF4-FFF2-40B4-BE49-F238E27FC236}">
                <a16:creationId xmlns:a16="http://schemas.microsoft.com/office/drawing/2014/main" id="{8A211B0F-5857-45E8-8851-245D76006AF3}"/>
              </a:ext>
            </a:extLst>
          </p:cNvPr>
          <p:cNvSpPr txBox="1"/>
          <p:nvPr/>
        </p:nvSpPr>
        <p:spPr>
          <a:xfrm>
            <a:off x="1680970" y="5727537"/>
            <a:ext cx="1344295" cy="207108"/>
          </a:xfrm>
          <a:prstGeom prst="rect">
            <a:avLst/>
          </a:prstGeom>
          <a:solidFill>
            <a:srgbClr val="FFFF66"/>
          </a:solidFill>
          <a:ln w="27431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algn="ctr">
              <a:spcBef>
                <a:spcPts val="535"/>
              </a:spcBef>
            </a:pPr>
            <a:r>
              <a:rPr sz="900">
                <a:latin typeface="Calibri"/>
                <a:cs typeface="Calibri"/>
              </a:rPr>
              <a:t>Theatre</a:t>
            </a:r>
          </a:p>
        </p:txBody>
      </p:sp>
      <p:sp>
        <p:nvSpPr>
          <p:cNvPr id="46" name="object 49">
            <a:extLst>
              <a:ext uri="{FF2B5EF4-FFF2-40B4-BE49-F238E27FC236}">
                <a16:creationId xmlns:a16="http://schemas.microsoft.com/office/drawing/2014/main" id="{B3E06AD3-D6E9-72CF-6D90-4E49A2C4E54E}"/>
              </a:ext>
            </a:extLst>
          </p:cNvPr>
          <p:cNvSpPr txBox="1"/>
          <p:nvPr/>
        </p:nvSpPr>
        <p:spPr>
          <a:xfrm>
            <a:off x="7595607" y="2984373"/>
            <a:ext cx="1374775" cy="302006"/>
          </a:xfrm>
          <a:prstGeom prst="rect">
            <a:avLst/>
          </a:prstGeom>
          <a:solidFill>
            <a:srgbClr val="D6E3BC"/>
          </a:solidFill>
          <a:ln w="27432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267335" marR="88900" indent="-170815">
              <a:spcBef>
                <a:spcPts val="195"/>
              </a:spcBef>
            </a:pPr>
            <a:r>
              <a:rPr sz="900" spc="10">
                <a:latin typeface="Calibri"/>
                <a:cs typeface="Calibri"/>
              </a:rPr>
              <a:t>P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>
                <a:latin typeface="Calibri"/>
                <a:cs typeface="Calibri"/>
              </a:rPr>
              <a:t>ogra</a:t>
            </a:r>
            <a:r>
              <a:rPr sz="900" spc="-5">
                <a:latin typeface="Calibri"/>
                <a:cs typeface="Calibri"/>
              </a:rPr>
              <a:t>mm</a:t>
            </a:r>
            <a:r>
              <a:rPr sz="900" spc="5">
                <a:latin typeface="Calibri"/>
                <a:cs typeface="Calibri"/>
              </a:rPr>
              <a:t>i</a:t>
            </a:r>
            <a:r>
              <a:rPr sz="900">
                <a:latin typeface="Calibri"/>
                <a:cs typeface="Calibri"/>
              </a:rPr>
              <a:t>n</a:t>
            </a:r>
            <a:r>
              <a:rPr sz="900" spc="5">
                <a:latin typeface="Calibri"/>
                <a:cs typeface="Calibri"/>
              </a:rPr>
              <a:t>g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 spc="5">
                <a:latin typeface="Calibri"/>
                <a:cs typeface="Calibri"/>
              </a:rPr>
              <a:t>&amp;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sz="900" spc="-10">
                <a:latin typeface="Calibri"/>
                <a:cs typeface="Calibri"/>
              </a:rPr>
              <a:t>S</a:t>
            </a:r>
            <a:r>
              <a:rPr sz="900">
                <a:latin typeface="Calibri"/>
                <a:cs typeface="Calibri"/>
              </a:rPr>
              <a:t>o</a:t>
            </a:r>
            <a:r>
              <a:rPr sz="900" spc="5">
                <a:latin typeface="Calibri"/>
                <a:cs typeface="Calibri"/>
              </a:rPr>
              <a:t>ft</a:t>
            </a:r>
            <a:r>
              <a:rPr sz="900">
                <a:latin typeface="Calibri"/>
                <a:cs typeface="Calibri"/>
              </a:rPr>
              <a:t>wa</a:t>
            </a:r>
            <a:r>
              <a:rPr sz="900" spc="-10">
                <a:latin typeface="Calibri"/>
                <a:cs typeface="Calibri"/>
              </a:rPr>
              <a:t>r</a:t>
            </a:r>
            <a:r>
              <a:rPr sz="900">
                <a:latin typeface="Calibri"/>
                <a:cs typeface="Calibri"/>
              </a:rPr>
              <a:t>e  Development</a:t>
            </a:r>
            <a:r>
              <a:rPr sz="900" spc="-35">
                <a:latin typeface="Calibri"/>
                <a:cs typeface="Calibri"/>
              </a:rPr>
              <a:t> </a:t>
            </a:r>
            <a:r>
              <a:rPr lang="en-US" sz="900" spc="-35">
                <a:latin typeface="Calibri"/>
                <a:cs typeface="Calibri"/>
              </a:rPr>
              <a:t>- AP</a:t>
            </a:r>
          </a:p>
        </p:txBody>
      </p:sp>
      <p:sp>
        <p:nvSpPr>
          <p:cNvPr id="51" name="object 40">
            <a:extLst>
              <a:ext uri="{FF2B5EF4-FFF2-40B4-BE49-F238E27FC236}">
                <a16:creationId xmlns:a16="http://schemas.microsoft.com/office/drawing/2014/main" id="{7F626DC8-ED76-3C6B-2A65-48690E6DBFFB}"/>
              </a:ext>
            </a:extLst>
          </p:cNvPr>
          <p:cNvSpPr txBox="1"/>
          <p:nvPr/>
        </p:nvSpPr>
        <p:spPr>
          <a:xfrm>
            <a:off x="7607390" y="2605816"/>
            <a:ext cx="1344295" cy="300082"/>
          </a:xfrm>
          <a:prstGeom prst="rect">
            <a:avLst/>
          </a:prstGeom>
          <a:solidFill>
            <a:srgbClr val="D6E3BC"/>
          </a:solidFill>
          <a:ln w="27432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1270" algn="ctr">
              <a:spcBef>
                <a:spcPts val="80"/>
              </a:spcBef>
            </a:pPr>
            <a:r>
              <a:rPr lang="en-US" sz="900">
                <a:latin typeface="Calibri"/>
                <a:cs typeface="Calibri"/>
              </a:rPr>
              <a:t>Drones </a:t>
            </a:r>
          </a:p>
          <a:p>
            <a:pPr marL="1270" algn="ctr">
              <a:spcBef>
                <a:spcPts val="80"/>
              </a:spcBef>
            </a:pPr>
            <a:r>
              <a:rPr lang="en-US" sz="900">
                <a:latin typeface="Calibri"/>
                <a:cs typeface="Calibri"/>
              </a:rPr>
              <a:t>(Unmanned Vehicle)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40">
            <a:extLst>
              <a:ext uri="{FF2B5EF4-FFF2-40B4-BE49-F238E27FC236}">
                <a16:creationId xmlns:a16="http://schemas.microsoft.com/office/drawing/2014/main" id="{AC6293AB-283B-9742-B802-7D0DAAAEBC9D}"/>
              </a:ext>
            </a:extLst>
          </p:cNvPr>
          <p:cNvSpPr txBox="1"/>
          <p:nvPr/>
        </p:nvSpPr>
        <p:spPr>
          <a:xfrm>
            <a:off x="7602729" y="4236988"/>
            <a:ext cx="1344295" cy="148759"/>
          </a:xfrm>
          <a:prstGeom prst="rect">
            <a:avLst/>
          </a:prstGeom>
          <a:solidFill>
            <a:srgbClr val="D6E3BC"/>
          </a:solidFill>
          <a:ln w="27432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1270" algn="ctr">
              <a:spcBef>
                <a:spcPts val="80"/>
              </a:spcBef>
            </a:pPr>
            <a:r>
              <a:rPr lang="en-US" sz="900">
                <a:latin typeface="Calibri"/>
                <a:cs typeface="Calibri"/>
              </a:rPr>
              <a:t>Robotics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id="{51335EC1-85A7-79E0-530F-AFC7BAA00F77}"/>
              </a:ext>
            </a:extLst>
          </p:cNvPr>
          <p:cNvSpPr txBox="1"/>
          <p:nvPr/>
        </p:nvSpPr>
        <p:spPr>
          <a:xfrm>
            <a:off x="6140577" y="2381080"/>
            <a:ext cx="1377950" cy="450123"/>
          </a:xfrm>
          <a:prstGeom prst="rect">
            <a:avLst/>
          </a:prstGeom>
          <a:solidFill>
            <a:srgbClr val="F1DCDB"/>
          </a:solidFill>
          <a:ln w="27431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spcBef>
                <a:spcPts val="270"/>
              </a:spcBef>
            </a:pPr>
            <a:r>
              <a:rPr lang="en-US" sz="900">
                <a:latin typeface="Calibri"/>
                <a:cs typeface="Calibri"/>
              </a:rPr>
              <a:t>Human Services: Cosmetology and Personal Care Services</a:t>
            </a: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20FFB9AD-6A83-D10D-F8C8-87FE5451739A}"/>
              </a:ext>
            </a:extLst>
          </p:cNvPr>
          <p:cNvSpPr txBox="1"/>
          <p:nvPr/>
        </p:nvSpPr>
        <p:spPr>
          <a:xfrm>
            <a:off x="1671828" y="4732297"/>
            <a:ext cx="1344295" cy="207108"/>
          </a:xfrm>
          <a:prstGeom prst="rect">
            <a:avLst/>
          </a:prstGeom>
          <a:solidFill>
            <a:srgbClr val="FFFF66"/>
          </a:solidFill>
          <a:ln w="27431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algn="ctr">
              <a:spcBef>
                <a:spcPts val="535"/>
              </a:spcBef>
            </a:pPr>
            <a:r>
              <a:rPr lang="en-US" sz="900">
                <a:latin typeface="Calibri"/>
                <a:cs typeface="Calibri"/>
              </a:rPr>
              <a:t>Mariachi</a:t>
            </a:r>
            <a:endParaRPr sz="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59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57DD-3CB5-DD6C-C19D-780AD8CE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Advanced Academics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3F24E6-0C98-395D-8395-EF8004F00904}"/>
              </a:ext>
            </a:extLst>
          </p:cNvPr>
          <p:cNvSpPr txBox="1"/>
          <p:nvPr/>
        </p:nvSpPr>
        <p:spPr>
          <a:xfrm>
            <a:off x="1226506" y="1787568"/>
            <a:ext cx="279226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Advanced Placement (AP)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1.3 Multiplier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College Credit based on exam score 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HS gradebook only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Grades 9-12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288B9-40B8-64EF-A84E-F74682A4AE77}"/>
              </a:ext>
            </a:extLst>
          </p:cNvPr>
          <p:cNvSpPr txBox="1"/>
          <p:nvPr/>
        </p:nvSpPr>
        <p:spPr>
          <a:xfrm>
            <a:off x="4702479" y="1714499"/>
            <a:ext cx="279226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Dual Credit and Dual Enrollment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1.3 Multiplier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College credit based upon college grade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HS and College Gradebooks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Grades 11-12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28004-2215-B9BF-BEF3-5227F2975378}"/>
              </a:ext>
            </a:extLst>
          </p:cNvPr>
          <p:cNvSpPr txBox="1"/>
          <p:nvPr/>
        </p:nvSpPr>
        <p:spPr>
          <a:xfrm>
            <a:off x="8220205" y="1714498"/>
            <a:ext cx="2792260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PAP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1.2 Multiplier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No college credit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PAP are Pre-Advanced Academics courses (non-College Board)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Grades 6-12</a:t>
            </a:r>
          </a:p>
        </p:txBody>
      </p:sp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BB8409FE-3CE7-F750-4683-C031BFF94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84" y="5692074"/>
            <a:ext cx="5050664" cy="728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8771D2-DC90-4637-CCFB-DFB2AFEB1212}"/>
              </a:ext>
            </a:extLst>
          </p:cNvPr>
          <p:cNvSpPr txBox="1"/>
          <p:nvPr/>
        </p:nvSpPr>
        <p:spPr>
          <a:xfrm>
            <a:off x="6132534" y="5975958"/>
            <a:ext cx="437106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*For campus specific course questions please visit the Counselor Corner during workshops</a:t>
            </a:r>
          </a:p>
        </p:txBody>
      </p:sp>
    </p:spTree>
    <p:extLst>
      <p:ext uri="{BB962C8B-B14F-4D97-AF65-F5344CB8AC3E}">
        <p14:creationId xmlns:p14="http://schemas.microsoft.com/office/powerpoint/2010/main" val="360499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07E0-1517-714A-D9C5-9F628E68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Join us in workshops for additional information.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9C17-A149-7874-1412-493C8ABD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329" y="1462088"/>
            <a:ext cx="5157787" cy="939281"/>
          </a:xfrm>
        </p:spPr>
        <p:txBody>
          <a:bodyPr>
            <a:normAutofit/>
          </a:bodyPr>
          <a:lstStyle/>
          <a:p>
            <a:r>
              <a:rPr lang="en-US" sz="3600">
                <a:cs typeface="Calibri"/>
              </a:rPr>
              <a:t>Dual Credit &amp; PAP/AP</a:t>
            </a: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F2383-2AFE-3E8B-BB18-CFF47EB2F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329" y="2520950"/>
            <a:ext cx="3199646" cy="42005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cs typeface="Calibri"/>
              </a:rPr>
              <a:t>Library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90A29C-D8F0-85E3-B712-3EEE5B4C490A}"/>
              </a:ext>
            </a:extLst>
          </p:cNvPr>
          <p:cNvSpPr txBox="1"/>
          <p:nvPr/>
        </p:nvSpPr>
        <p:spPr>
          <a:xfrm>
            <a:off x="4961299" y="1785816"/>
            <a:ext cx="66856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cs typeface="Calibri"/>
              </a:rPr>
              <a:t>Workshop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US" sz="3600" b="1">
                <a:cs typeface="Calibri"/>
              </a:rPr>
              <a:t>with College &amp; Career Facilitator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Room 1500 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>
                <a:solidFill>
                  <a:prstClr val="black"/>
                </a:solidFill>
                <a:latin typeface="Calibri" panose="020F0502020204030204"/>
                <a:cs typeface="Calibri"/>
              </a:rPr>
              <a:t>Assistance with College applications, TSIA, College Board, and much more.</a:t>
            </a:r>
          </a:p>
        </p:txBody>
      </p:sp>
    </p:spTree>
    <p:extLst>
      <p:ext uri="{BB962C8B-B14F-4D97-AF65-F5344CB8AC3E}">
        <p14:creationId xmlns:p14="http://schemas.microsoft.com/office/powerpoint/2010/main" val="80104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AF5AF-83F3-19E1-94EB-0657744E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err="1"/>
              <a:t>SchooLinks</a:t>
            </a:r>
            <a:endParaRPr lang="en-US" sz="4000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33620-4BF3-FE3A-D7F5-69445AB70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cs typeface="Calibri"/>
              </a:rPr>
              <a:t>College and Career Readiness Platform</a:t>
            </a:r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61693-C021-136A-5FF6-B37BDD61E783}"/>
              </a:ext>
            </a:extLst>
          </p:cNvPr>
          <p:cNvSpPr txBox="1"/>
          <p:nvPr/>
        </p:nvSpPr>
        <p:spPr>
          <a:xfrm>
            <a:off x="5429179" y="936752"/>
            <a:ext cx="6176492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•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LCISD’s College and Career Exploration Tool for grades 6-12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•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It is a modern College &amp; Career Readiness platform with over 80 experiences such as career interest inventory assessments, college and career search, internship matching, portfolio, scholarships, and more.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45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AD13-89DD-CBDE-CF19-D8DB51B3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Workshops: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F790F-86E5-F3A6-8694-5A8285B622AB}"/>
              </a:ext>
            </a:extLst>
          </p:cNvPr>
          <p:cNvSpPr txBox="1"/>
          <p:nvPr/>
        </p:nvSpPr>
        <p:spPr>
          <a:xfrm>
            <a:off x="961464" y="1462088"/>
            <a:ext cx="2227816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CTE Workshop</a:t>
            </a:r>
            <a:endParaRPr lang="en-US" sz="2800">
              <a:cs typeface="Calibri"/>
            </a:endParaRPr>
          </a:p>
          <a:p>
            <a:r>
              <a:rPr lang="en-US" b="1">
                <a:cs typeface="Calibri"/>
              </a:rPr>
              <a:t>Room: Cafeteria</a:t>
            </a:r>
            <a:endParaRPr lang="en-US"/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Learn more about the numerous courses within Lamar CISD's Programs of Study.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22B37-9D65-DA41-FAC3-FB961C62E22A}"/>
              </a:ext>
            </a:extLst>
          </p:cNvPr>
          <p:cNvSpPr txBox="1"/>
          <p:nvPr/>
        </p:nvSpPr>
        <p:spPr>
          <a:xfrm>
            <a:off x="4702535" y="1462088"/>
            <a:ext cx="2109760" cy="5139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Dual Credit &amp; Advanced Academics: </a:t>
            </a:r>
          </a:p>
          <a:p>
            <a:r>
              <a:rPr lang="en-US" b="1">
                <a:cs typeface="Calibri"/>
              </a:rPr>
              <a:t>Room: Library</a:t>
            </a:r>
            <a:endParaRPr lang="en-US"/>
          </a:p>
          <a:p>
            <a:endParaRPr lang="en-US" b="1">
              <a:cs typeface="Calibri"/>
            </a:endParaRPr>
          </a:p>
          <a:p>
            <a:r>
              <a:rPr lang="en-US">
                <a:cs typeface="Calibri"/>
              </a:rPr>
              <a:t>Learn about enrollment, courses offered, and the benefits of Dual Credit Programming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Learn about courses, exams, and the benefits of PAP/ Advanced Placement courses. </a:t>
            </a:r>
            <a:endParaRPr lang="en-US" b="1">
              <a:cs typeface="Calibri"/>
            </a:endParaRPr>
          </a:p>
          <a:p>
            <a:endParaRPr lang="en-US" sz="10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FFC6B-EBC9-2357-4429-B54704590402}"/>
              </a:ext>
            </a:extLst>
          </p:cNvPr>
          <p:cNvSpPr txBox="1"/>
          <p:nvPr/>
        </p:nvSpPr>
        <p:spPr>
          <a:xfrm>
            <a:off x="8660894" y="1462088"/>
            <a:ext cx="2569642" cy="41242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Counselors’ Corner: </a:t>
            </a:r>
          </a:p>
          <a:p>
            <a:endParaRPr lang="en-US" sz="1700" b="1">
              <a:ea typeface="+mn-lt"/>
              <a:cs typeface="+mn-lt"/>
            </a:endParaRPr>
          </a:p>
          <a:p>
            <a:r>
              <a:rPr lang="en-US" sz="1700" b="1">
                <a:ea typeface="+mn-lt"/>
                <a:cs typeface="+mn-lt"/>
              </a:rPr>
              <a:t>Outside of the Cafeteria</a:t>
            </a:r>
            <a:endParaRPr lang="en-US" sz="1700"/>
          </a:p>
          <a:p>
            <a:endParaRPr lang="en-US" b="1">
              <a:cs typeface="Calibri"/>
            </a:endParaRPr>
          </a:p>
          <a:p>
            <a:r>
              <a:rPr lang="en-US" sz="2200">
                <a:cs typeface="Calibri"/>
              </a:rPr>
              <a:t>Get your endorsement, course selection, and graduation planning </a:t>
            </a:r>
            <a:endParaRPr lang="en-US" sz="2200" b="1">
              <a:cs typeface="Calibri"/>
            </a:endParaRPr>
          </a:p>
          <a:p>
            <a:r>
              <a:rPr lang="en-US" sz="2200">
                <a:cs typeface="Calibri"/>
              </a:rPr>
              <a:t>questions answered. </a:t>
            </a:r>
            <a:endParaRPr lang="en-US" sz="22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26712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0BA02408EB3438DC2713EE238340E" ma:contentTypeVersion="13" ma:contentTypeDescription="Create a new document." ma:contentTypeScope="" ma:versionID="c03f122c02f0c1c472a3650727bcdac8">
  <xsd:schema xmlns:xsd="http://www.w3.org/2001/XMLSchema" xmlns:xs="http://www.w3.org/2001/XMLSchema" xmlns:p="http://schemas.microsoft.com/office/2006/metadata/properties" xmlns:ns3="b2b93312-f664-43dd-b6a9-8c9f5e8f3ed9" xmlns:ns4="d44868f3-c3ba-458d-a9f8-30707308fc46" targetNamespace="http://schemas.microsoft.com/office/2006/metadata/properties" ma:root="true" ma:fieldsID="fb287f7c9c0bb8490b6b77ed262a7f42" ns3:_="" ns4:_="">
    <xsd:import namespace="b2b93312-f664-43dd-b6a9-8c9f5e8f3ed9"/>
    <xsd:import namespace="d44868f3-c3ba-458d-a9f8-30707308fc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93312-f664-43dd-b6a9-8c9f5e8f3e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868f3-c3ba-458d-a9f8-30707308fc4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b93312-f664-43dd-b6a9-8c9f5e8f3ed9" xsi:nil="true"/>
  </documentManagement>
</p:properties>
</file>

<file path=customXml/itemProps1.xml><?xml version="1.0" encoding="utf-8"?>
<ds:datastoreItem xmlns:ds="http://schemas.openxmlformats.org/officeDocument/2006/customXml" ds:itemID="{FE36EDEB-42C5-4D5C-B526-BFDA15F9FE58}">
  <ds:schemaRefs>
    <ds:schemaRef ds:uri="b2b93312-f664-43dd-b6a9-8c9f5e8f3ed9"/>
    <ds:schemaRef ds:uri="d44868f3-c3ba-458d-a9f8-30707308fc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9132E00-4784-4AE7-8EA4-0BA9C232B3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7E82A0-A82A-413B-A816-ABB6B593E6F0}">
  <ds:schemaRefs>
    <ds:schemaRef ds:uri="b2b93312-f664-43dd-b6a9-8c9f5e8f3ed9"/>
    <ds:schemaRef ds:uri="d44868f3-c3ba-458d-a9f8-30707308fc4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2_Office Theme</vt:lpstr>
      <vt:lpstr>Course Selection</vt:lpstr>
      <vt:lpstr>Tonight’s Agenda</vt:lpstr>
      <vt:lpstr>Counselors &amp; Principals</vt:lpstr>
      <vt:lpstr>Course Selection Process</vt:lpstr>
      <vt:lpstr>LCISD Programs of Study  By Endorsement  2025-2026</vt:lpstr>
      <vt:lpstr>Advanced Academics</vt:lpstr>
      <vt:lpstr>Join us in workshops for additional information.</vt:lpstr>
      <vt:lpstr>SchooLinks</vt:lpstr>
      <vt:lpstr>Workshops:</vt:lpstr>
      <vt:lpstr>PowerPoint Presentation</vt:lpstr>
      <vt:lpstr>What does CTE offer to students?</vt:lpstr>
      <vt:lpstr>Coming August of 2026! LCISD Career &amp; Technical Education Center</vt:lpstr>
      <vt:lpstr>What will be offered at the CTE Center?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Kayse L. Lazar</dc:creator>
  <cp:revision>1</cp:revision>
  <cp:lastPrinted>2024-09-23T17:51:38Z</cp:lastPrinted>
  <dcterms:created xsi:type="dcterms:W3CDTF">2024-09-17T19:44:48Z</dcterms:created>
  <dcterms:modified xsi:type="dcterms:W3CDTF">2024-09-24T22:52:14Z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0x0101001620BA02408EB3438DC2713EE238340E</vt:lpwstr>
  </property>
</Properties>
</file>