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348" r:id="rId3"/>
    <p:sldId id="349" r:id="rId4"/>
    <p:sldId id="371" r:id="rId5"/>
    <p:sldId id="354" r:id="rId6"/>
    <p:sldId id="355" r:id="rId7"/>
    <p:sldId id="372" r:id="rId8"/>
    <p:sldId id="356" r:id="rId9"/>
    <p:sldId id="357" r:id="rId10"/>
    <p:sldId id="377" r:id="rId11"/>
    <p:sldId id="378" r:id="rId12"/>
    <p:sldId id="358" r:id="rId13"/>
    <p:sldId id="379" r:id="rId14"/>
    <p:sldId id="386" r:id="rId15"/>
    <p:sldId id="383" r:id="rId16"/>
    <p:sldId id="401" r:id="rId17"/>
    <p:sldId id="404" r:id="rId18"/>
    <p:sldId id="389" r:id="rId19"/>
    <p:sldId id="398" r:id="rId20"/>
  </p:sldIdLst>
  <p:sldSz cx="9144000" cy="6858000" type="screen4x3"/>
  <p:notesSz cx="7169150" cy="9455150"/>
  <p:defaultTextStyle>
    <a:defPPr>
      <a:defRPr lang="en-US"/>
    </a:defPPr>
    <a:lvl1pPr algn="l" rtl="0" fontAlgn="base">
      <a:spcBef>
        <a:spcPct val="0"/>
      </a:spcBef>
      <a:spcAft>
        <a:spcPct val="0"/>
      </a:spcAft>
      <a:defRPr sz="11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1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1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1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1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78" userDrawn="1">
          <p15:clr>
            <a:srgbClr val="A4A3A4"/>
          </p15:clr>
        </p15:guide>
        <p15:guide id="2" pos="225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tzsimmons, Kelly" initials="kf" lastIdx="4" clrIdx="0"/>
  <p:cmAuthor id="1" name="lshin" initials="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669"/>
    <a:srgbClr val="6FB867"/>
    <a:srgbClr val="869F2A"/>
    <a:srgbClr val="003366"/>
    <a:srgbClr val="808000"/>
    <a:srgbClr val="5F0023"/>
    <a:srgbClr val="E2A036"/>
    <a:srgbClr val="FFC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44" autoAdjust="0"/>
  </p:normalViewPr>
  <p:slideViewPr>
    <p:cSldViewPr>
      <p:cViewPr varScale="1">
        <p:scale>
          <a:sx n="104" d="100"/>
          <a:sy n="104" d="100"/>
        </p:scale>
        <p:origin x="3931"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2978"/>
        <p:guide pos="225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524" cy="472436"/>
          </a:xfrm>
          <a:prstGeom prst="rect">
            <a:avLst/>
          </a:prstGeom>
        </p:spPr>
        <p:txBody>
          <a:bodyPr vert="horz" lIns="94985" tIns="47493" rIns="94985" bIns="4749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61006" y="0"/>
            <a:ext cx="3106524" cy="472436"/>
          </a:xfrm>
          <a:prstGeom prst="rect">
            <a:avLst/>
          </a:prstGeom>
        </p:spPr>
        <p:txBody>
          <a:bodyPr vert="horz" wrap="square" lIns="94985" tIns="47493" rIns="94985" bIns="47493" numCol="1" anchor="t" anchorCtr="0" compatLnSpc="1">
            <a:prstTxWarp prst="textNoShape">
              <a:avLst/>
            </a:prstTxWarp>
          </a:bodyPr>
          <a:lstStyle>
            <a:lvl1pPr algn="r">
              <a:defRPr sz="1200">
                <a:latin typeface="Calibri" charset="0"/>
              </a:defRPr>
            </a:lvl1pPr>
          </a:lstStyle>
          <a:p>
            <a:pPr>
              <a:defRPr/>
            </a:pPr>
            <a:fld id="{985C4D57-5874-B74B-8888-11E9B857E79B}" type="datetime1">
              <a:rPr lang="en-US"/>
              <a:pPr>
                <a:defRPr/>
              </a:pPr>
              <a:t>10/2/2024</a:t>
            </a:fld>
            <a:endParaRPr lang="en-US"/>
          </a:p>
        </p:txBody>
      </p:sp>
      <p:sp>
        <p:nvSpPr>
          <p:cNvPr id="4" name="Footer Placeholder 3"/>
          <p:cNvSpPr>
            <a:spLocks noGrp="1"/>
          </p:cNvSpPr>
          <p:nvPr>
            <p:ph type="ftr" sz="quarter" idx="2"/>
          </p:nvPr>
        </p:nvSpPr>
        <p:spPr>
          <a:xfrm>
            <a:off x="0" y="8981102"/>
            <a:ext cx="3106524" cy="472436"/>
          </a:xfrm>
          <a:prstGeom prst="rect">
            <a:avLst/>
          </a:prstGeom>
        </p:spPr>
        <p:txBody>
          <a:bodyPr vert="horz" lIns="94985" tIns="47493" rIns="94985" bIns="4749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61006" y="8981102"/>
            <a:ext cx="3106524" cy="472436"/>
          </a:xfrm>
          <a:prstGeom prst="rect">
            <a:avLst/>
          </a:prstGeom>
        </p:spPr>
        <p:txBody>
          <a:bodyPr vert="horz" wrap="square" lIns="94985" tIns="47493" rIns="94985" bIns="47493" numCol="1" anchor="b" anchorCtr="0" compatLnSpc="1">
            <a:prstTxWarp prst="textNoShape">
              <a:avLst/>
            </a:prstTxWarp>
          </a:bodyPr>
          <a:lstStyle>
            <a:lvl1pPr algn="r">
              <a:defRPr sz="1200">
                <a:latin typeface="Calibri" charset="0"/>
              </a:defRPr>
            </a:lvl1pPr>
          </a:lstStyle>
          <a:p>
            <a:pPr>
              <a:defRPr/>
            </a:pPr>
            <a:fld id="{50A23B41-0F75-DD48-85B9-B318AFD28103}" type="slidenum">
              <a:rPr lang="en-US"/>
              <a:pPr>
                <a:defRPr/>
              </a:pPr>
              <a:t>‹#›</a:t>
            </a:fld>
            <a:endParaRPr lang="en-US"/>
          </a:p>
        </p:txBody>
      </p:sp>
    </p:spTree>
    <p:extLst>
      <p:ext uri="{BB962C8B-B14F-4D97-AF65-F5344CB8AC3E}">
        <p14:creationId xmlns:p14="http://schemas.microsoft.com/office/powerpoint/2010/main" val="1297989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524" cy="472436"/>
          </a:xfrm>
          <a:prstGeom prst="rect">
            <a:avLst/>
          </a:prstGeom>
        </p:spPr>
        <p:txBody>
          <a:bodyPr vert="horz" lIns="94985" tIns="47493" rIns="94985" bIns="4749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61006" y="0"/>
            <a:ext cx="3106524" cy="472436"/>
          </a:xfrm>
          <a:prstGeom prst="rect">
            <a:avLst/>
          </a:prstGeom>
        </p:spPr>
        <p:txBody>
          <a:bodyPr vert="horz" wrap="square" lIns="94985" tIns="47493" rIns="94985" bIns="47493" numCol="1" anchor="t" anchorCtr="0" compatLnSpc="1">
            <a:prstTxWarp prst="textNoShape">
              <a:avLst/>
            </a:prstTxWarp>
          </a:bodyPr>
          <a:lstStyle>
            <a:lvl1pPr algn="r">
              <a:defRPr sz="1200">
                <a:latin typeface="Calibri" charset="0"/>
              </a:defRPr>
            </a:lvl1pPr>
          </a:lstStyle>
          <a:p>
            <a:pPr>
              <a:defRPr/>
            </a:pPr>
            <a:fld id="{F61A5758-B2D6-E741-B01A-84D2938D9AAB}" type="datetime1">
              <a:rPr lang="en-US"/>
              <a:pPr>
                <a:defRPr/>
              </a:pPr>
              <a:t>10/2/2024</a:t>
            </a:fld>
            <a:endParaRPr lang="en-US"/>
          </a:p>
        </p:txBody>
      </p:sp>
      <p:sp>
        <p:nvSpPr>
          <p:cNvPr id="4" name="Slide Image Placeholder 3"/>
          <p:cNvSpPr>
            <a:spLocks noGrp="1" noRot="1" noChangeAspect="1"/>
          </p:cNvSpPr>
          <p:nvPr>
            <p:ph type="sldImg" idx="2"/>
          </p:nvPr>
        </p:nvSpPr>
        <p:spPr>
          <a:xfrm>
            <a:off x="1220788" y="709613"/>
            <a:ext cx="4727575" cy="3544887"/>
          </a:xfrm>
          <a:prstGeom prst="rect">
            <a:avLst/>
          </a:prstGeom>
          <a:noFill/>
          <a:ln w="12700">
            <a:solidFill>
              <a:prstClr val="black"/>
            </a:solidFill>
          </a:ln>
        </p:spPr>
        <p:txBody>
          <a:bodyPr vert="horz" lIns="94985" tIns="47493" rIns="94985" bIns="47493" rtlCol="0" anchor="ctr"/>
          <a:lstStyle/>
          <a:p>
            <a:pPr lvl="0"/>
            <a:endParaRPr lang="en-US" noProof="0" dirty="0"/>
          </a:p>
        </p:txBody>
      </p:sp>
      <p:sp>
        <p:nvSpPr>
          <p:cNvPr id="5" name="Notes Placeholder 4"/>
          <p:cNvSpPr>
            <a:spLocks noGrp="1"/>
          </p:cNvSpPr>
          <p:nvPr>
            <p:ph type="body" sz="quarter" idx="3"/>
          </p:nvPr>
        </p:nvSpPr>
        <p:spPr>
          <a:xfrm>
            <a:off x="716267" y="4490552"/>
            <a:ext cx="5736616" cy="4255139"/>
          </a:xfrm>
          <a:prstGeom prst="rect">
            <a:avLst/>
          </a:prstGeom>
        </p:spPr>
        <p:txBody>
          <a:bodyPr vert="horz" lIns="94985" tIns="47493" rIns="94985" bIns="4749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81102"/>
            <a:ext cx="3106524" cy="472436"/>
          </a:xfrm>
          <a:prstGeom prst="rect">
            <a:avLst/>
          </a:prstGeom>
        </p:spPr>
        <p:txBody>
          <a:bodyPr vert="horz" lIns="94985" tIns="47493" rIns="94985" bIns="4749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61006" y="8981102"/>
            <a:ext cx="3106524" cy="472436"/>
          </a:xfrm>
          <a:prstGeom prst="rect">
            <a:avLst/>
          </a:prstGeom>
        </p:spPr>
        <p:txBody>
          <a:bodyPr vert="horz" wrap="square" lIns="94985" tIns="47493" rIns="94985" bIns="47493" numCol="1" anchor="b" anchorCtr="0" compatLnSpc="1">
            <a:prstTxWarp prst="textNoShape">
              <a:avLst/>
            </a:prstTxWarp>
          </a:bodyPr>
          <a:lstStyle>
            <a:lvl1pPr algn="r">
              <a:defRPr sz="1200">
                <a:latin typeface="Calibri" charset="0"/>
              </a:defRPr>
            </a:lvl1pPr>
          </a:lstStyle>
          <a:p>
            <a:pPr>
              <a:defRPr/>
            </a:pPr>
            <a:fld id="{2C2FFAAF-7442-8D40-92A7-D1448ADFA910}" type="slidenum">
              <a:rPr lang="en-US"/>
              <a:pPr>
                <a:defRPr/>
              </a:pPr>
              <a:t>‹#›</a:t>
            </a:fld>
            <a:endParaRPr lang="en-US"/>
          </a:p>
        </p:txBody>
      </p:sp>
    </p:spTree>
    <p:extLst>
      <p:ext uri="{BB962C8B-B14F-4D97-AF65-F5344CB8AC3E}">
        <p14:creationId xmlns:p14="http://schemas.microsoft.com/office/powerpoint/2010/main" val="5355632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0F87649-4AAC-D149-B3C8-5F4312063D60}"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D743AB5A-66E1-514D-9135-D32427BAD0A5}" type="slidenum">
              <a:rPr lang="en-US" sz="1200">
                <a:latin typeface="Calibri" charset="0"/>
              </a:rPr>
              <a:pPr eaLnBrk="1" hangingPunct="1"/>
              <a:t>14</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Presenter: This is a good time to address any other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myths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or misperceptions that you hear from your students about the AP program.</a:t>
            </a:r>
            <a:endParaRPr lang="en-US">
              <a:latin typeface="Calibri" charset="0"/>
              <a:ea typeface="ＭＳ Ｐゴシック" charset="0"/>
              <a:cs typeface="ＭＳ Ｐゴシック"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ABBAC00-2783-1943-8E01-39FFF3136090}"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32669" indent="-232669" eaLnBrk="1" hangingPunct="1">
              <a:spcBef>
                <a:spcPct val="0"/>
              </a:spcBef>
            </a:pPr>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92ED433B-64A1-3B45-B3ED-7FFE0EB760EB}" type="slidenum">
              <a:rPr lang="en-US" sz="1200">
                <a:latin typeface="Calibri" charset="0"/>
              </a:rPr>
              <a:pPr eaLnBrk="1" hangingPunct="1"/>
              <a:t>16</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Presenter: Encourage families to talk openly and realistically with students about the time commitment, challenges, etc., without exaggerating the difficulties. Many students take multiple AP courses and thrive. Others find better success with one or two AP courses, depending on their other school, work and home commitments.</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C96EDDD7-CFF6-0E4A-8F19-6B6610E3D644}" type="slidenum">
              <a:rPr lang="en-US" sz="1200">
                <a:latin typeface="Calibri" charset="0"/>
              </a:rPr>
              <a:pPr eaLnBrk="1" hangingPunct="1"/>
              <a:t>17</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Presenter: Encourage families to explore these resources on their own and with their children as they</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 researching college opportunities and options.</a:t>
            </a:r>
            <a:endParaRPr lang="en-US">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4A9D5037-801E-E042-9B64-7BB3522C27CA}" type="slidenum">
              <a:rPr lang="en-US" sz="1200">
                <a:latin typeface="Calibri" charset="0"/>
              </a:rPr>
              <a:pPr eaLnBrk="1" hangingPunct="1"/>
              <a:t>18</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32669" indent="-232669" eaLnBrk="1" hangingPunct="1">
              <a:spcBef>
                <a:spcPct val="0"/>
              </a:spcBef>
            </a:pPr>
            <a:endParaRPr lang="en-US">
              <a:latin typeface="Calibri"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CF0EDBA-7E2E-5645-9054-13152EB7A7E7}" type="slidenum">
              <a:rPr lang="en-US" sz="1200">
                <a:latin typeface="Calibri" charset="0"/>
              </a:rPr>
              <a:pPr eaLnBrk="1" hangingPunct="1"/>
              <a:t>19</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Notes:</a:t>
            </a:r>
          </a:p>
          <a:p>
            <a:r>
              <a:rPr lang="en-US" dirty="0">
                <a:latin typeface="Calibri" charset="0"/>
                <a:ea typeface="ＭＳ Ｐゴシック" charset="0"/>
                <a:cs typeface="ＭＳ Ｐゴシック" charset="0"/>
              </a:rPr>
              <a:t>Some of you may be familiar with our program and for many of you this will be new information. Our program continues to grow and evolve, so we hope you’ll find this information helpful.</a:t>
            </a:r>
          </a:p>
          <a:p>
            <a:r>
              <a:rPr lang="en-US" dirty="0">
                <a:latin typeface="Calibri" charset="0"/>
                <a:ea typeface="ＭＳ Ｐゴシック" charset="0"/>
                <a:cs typeface="ＭＳ Ｐゴシック" charset="0"/>
              </a:rPr>
              <a:t>This is your meeting so as we go through the information, please jot down your questions and I’ll stop periodically to answer them.</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8E5FF0B-DBB5-CD4F-88D8-D7D2A310A5AF}"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Calibri" charset="0"/>
                <a:ea typeface="ＭＳ Ｐゴシック" charset="0"/>
                <a:cs typeface="ＭＳ Ｐゴシック" charset="0"/>
              </a:rPr>
              <a:t> Presenter reviews agenda with attendees, makes sure everyone can see the screen, hear, etc.</a:t>
            </a:r>
          </a:p>
          <a:p>
            <a:pPr>
              <a:buFontTx/>
              <a:buChar char="•"/>
            </a:pPr>
            <a:r>
              <a:rPr lang="en-US">
                <a:latin typeface="Calibri" charset="0"/>
                <a:ea typeface="ＭＳ Ｐゴシック" charset="0"/>
                <a:cs typeface="ＭＳ Ｐゴシック" charset="0"/>
              </a:rPr>
              <a:t> Presenter asks for questions prior to launching the next part of the presentation.</a:t>
            </a: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DEFFC05E-CBEC-1148-8D0D-5A00387D0A83}"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32669" indent="-232669" eaLnBrk="1" hangingPunct="1">
              <a:spcBef>
                <a:spcPct val="0"/>
              </a:spcBef>
            </a:pPr>
            <a:endParaRPr lang="en-US">
              <a:latin typeface="Calibri"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8F52268-A452-484F-AB93-024A6368E8A5}"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can add to this information with the following points:</a:t>
            </a:r>
          </a:p>
          <a:p>
            <a:pPr lvl="1">
              <a:buFontTx/>
              <a:buChar char="•"/>
            </a:pPr>
            <a:r>
              <a:rPr lang="en-US" dirty="0">
                <a:ea typeface="ＭＳ Ｐゴシック" pitchFamily="34" charset="-128"/>
              </a:rPr>
              <a:t> Advanced Placement</a:t>
            </a:r>
            <a:r>
              <a:rPr lang="en-US" baseline="30000" dirty="0">
                <a:solidFill>
                  <a:srgbClr val="375669"/>
                </a:solidFill>
                <a:ea typeface="ＭＳ Ｐゴシック" pitchFamily="34" charset="-128"/>
              </a:rPr>
              <a:t>®</a:t>
            </a:r>
            <a:r>
              <a:rPr lang="en-US" dirty="0">
                <a:ea typeface="ＭＳ Ｐゴシック" pitchFamily="34" charset="-128"/>
              </a:rPr>
              <a:t> is a program developed and overseen by the College Board, the not-for-profit organization that is responsible for the PSAT/NMSQT</a:t>
            </a:r>
            <a:r>
              <a:rPr lang="en-US" baseline="30000" dirty="0">
                <a:solidFill>
                  <a:srgbClr val="375669"/>
                </a:solidFill>
                <a:ea typeface="ＭＳ Ｐゴシック" pitchFamily="34" charset="-128"/>
              </a:rPr>
              <a:t>®</a:t>
            </a:r>
            <a:r>
              <a:rPr lang="en-US" dirty="0">
                <a:ea typeface="ＭＳ Ｐゴシック" pitchFamily="34" charset="-128"/>
              </a:rPr>
              <a:t>, SAT</a:t>
            </a:r>
            <a:r>
              <a:rPr lang="en-US" baseline="30000" dirty="0">
                <a:solidFill>
                  <a:srgbClr val="375669"/>
                </a:solidFill>
                <a:ea typeface="ＭＳ Ｐゴシック" pitchFamily="34" charset="-128"/>
              </a:rPr>
              <a:t>®</a:t>
            </a:r>
            <a:r>
              <a:rPr lang="en-US" dirty="0">
                <a:ea typeface="ＭＳ Ｐゴシック" pitchFamily="34" charset="-128"/>
              </a:rPr>
              <a:t>, </a:t>
            </a:r>
            <a:r>
              <a:rPr lang="en-US" b="1" dirty="0">
                <a:ea typeface="ＭＳ Ｐゴシック" pitchFamily="34" charset="-128"/>
              </a:rPr>
              <a:t>and other programs and services in college readiness and college success that help more than seven million students each year prepare for a successful transition to college</a:t>
            </a:r>
            <a:r>
              <a:rPr lang="en-US" dirty="0">
                <a:ea typeface="ＭＳ Ｐゴシック" pitchFamily="34" charset="-128"/>
              </a:rPr>
              <a:t>.</a:t>
            </a:r>
          </a:p>
          <a:p>
            <a:endParaRPr lang="en-US"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will highlight courses in each content area</a:t>
            </a:r>
            <a:endParaRPr lang="en-US" altLang="ja-JP"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45B2C1F-2E6D-8541-878B-0C44194337FE}"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32669" indent="-232669" eaLnBrk="1" hangingPunct="1">
              <a:spcBef>
                <a:spcPct val="0"/>
              </a:spcBef>
            </a:pPr>
            <a:endParaRPr lang="en-US">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B6AEC85-0890-D948-94BC-198822CF0DE9}"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pitchFamily="34" charset="0"/>
                <a:ea typeface="ＭＳ Ｐゴシック" pitchFamily="34" charset="-128"/>
              </a:rPr>
              <a:t>Presenters are encouraged to include the AP</a:t>
            </a:r>
            <a:r>
              <a:rPr lang="en-US" baseline="30000" dirty="0">
                <a:latin typeface="Calibri" pitchFamily="34" charset="0"/>
                <a:ea typeface="ＭＳ Ｐゴシック" pitchFamily="34" charset="-128"/>
              </a:rPr>
              <a:t>®</a:t>
            </a:r>
            <a:r>
              <a:rPr lang="en-US" dirty="0">
                <a:latin typeface="Calibri" pitchFamily="34" charset="0"/>
                <a:ea typeface="ＭＳ Ｐゴシック" pitchFamily="34" charset="-128"/>
              </a:rPr>
              <a:t> policies and statements of their own local and state universities where applicable to reinforce the importance of AP classes in the competitive college admission process.</a:t>
            </a:r>
          </a:p>
          <a:p>
            <a:endParaRPr lang="en-US" dirty="0">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34B605E-2CDE-774F-AD9B-F0F10A20A43B}" type="slidenum">
              <a:rPr lang="en-US" sz="1200">
                <a:latin typeface="Calibri" charset="0"/>
              </a:rPr>
              <a:pPr eaLnBrk="1" hangingPunct="1"/>
              <a:t>9</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32669" indent="-232669" eaLnBrk="1" hangingPunct="1">
              <a:spcBef>
                <a:spcPct val="0"/>
              </a:spcBef>
            </a:pPr>
            <a:endParaRPr lang="en-US">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56175" indent="-290836" eaLnBrk="0" hangingPunct="0">
              <a:defRPr sz="1100">
                <a:solidFill>
                  <a:schemeClr val="tx1"/>
                </a:solidFill>
                <a:latin typeface="Arial" charset="0"/>
                <a:ea typeface="ＭＳ Ｐゴシック" charset="0"/>
              </a:defRPr>
            </a:lvl2pPr>
            <a:lvl3pPr marL="1163345" indent="-232669" eaLnBrk="0" hangingPunct="0">
              <a:defRPr sz="1100">
                <a:solidFill>
                  <a:schemeClr val="tx1"/>
                </a:solidFill>
                <a:latin typeface="Arial" charset="0"/>
                <a:ea typeface="ＭＳ Ｐゴシック" charset="0"/>
              </a:defRPr>
            </a:lvl3pPr>
            <a:lvl4pPr marL="1628684" indent="-232669" eaLnBrk="0" hangingPunct="0">
              <a:defRPr sz="1100">
                <a:solidFill>
                  <a:schemeClr val="tx1"/>
                </a:solidFill>
                <a:latin typeface="Arial" charset="0"/>
                <a:ea typeface="ＭＳ Ｐゴシック" charset="0"/>
              </a:defRPr>
            </a:lvl4pPr>
            <a:lvl5pPr marL="2094022" indent="-232669" eaLnBrk="0" hangingPunct="0">
              <a:defRPr sz="1100">
                <a:solidFill>
                  <a:schemeClr val="tx1"/>
                </a:solidFill>
                <a:latin typeface="Arial" charset="0"/>
                <a:ea typeface="ＭＳ Ｐゴシック" charset="0"/>
              </a:defRPr>
            </a:lvl5pPr>
            <a:lvl6pPr marL="2559360" indent="-232669" eaLnBrk="0" fontAlgn="base" hangingPunct="0">
              <a:spcBef>
                <a:spcPct val="0"/>
              </a:spcBef>
              <a:spcAft>
                <a:spcPct val="0"/>
              </a:spcAft>
              <a:defRPr sz="1100">
                <a:solidFill>
                  <a:schemeClr val="tx1"/>
                </a:solidFill>
                <a:latin typeface="Arial" charset="0"/>
                <a:ea typeface="ＭＳ Ｐゴシック" charset="0"/>
              </a:defRPr>
            </a:lvl6pPr>
            <a:lvl7pPr marL="3024698" indent="-232669" eaLnBrk="0" fontAlgn="base" hangingPunct="0">
              <a:spcBef>
                <a:spcPct val="0"/>
              </a:spcBef>
              <a:spcAft>
                <a:spcPct val="0"/>
              </a:spcAft>
              <a:defRPr sz="1100">
                <a:solidFill>
                  <a:schemeClr val="tx1"/>
                </a:solidFill>
                <a:latin typeface="Arial" charset="0"/>
                <a:ea typeface="ＭＳ Ｐゴシック" charset="0"/>
              </a:defRPr>
            </a:lvl7pPr>
            <a:lvl8pPr marL="3490036" indent="-232669" eaLnBrk="0" fontAlgn="base" hangingPunct="0">
              <a:spcBef>
                <a:spcPct val="0"/>
              </a:spcBef>
              <a:spcAft>
                <a:spcPct val="0"/>
              </a:spcAft>
              <a:defRPr sz="1100">
                <a:solidFill>
                  <a:schemeClr val="tx1"/>
                </a:solidFill>
                <a:latin typeface="Arial" charset="0"/>
                <a:ea typeface="ＭＳ Ｐゴシック" charset="0"/>
              </a:defRPr>
            </a:lvl8pPr>
            <a:lvl9pPr marL="3955374" indent="-232669"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B0DFE6B-9C43-4140-8317-2A037CCB164C}" type="slidenum">
              <a:rPr lang="en-US" sz="1200">
                <a:latin typeface="Calibri" charset="0"/>
              </a:rPr>
              <a:pPr eaLnBrk="1" hangingPunct="1"/>
              <a:t>11</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990600" y="2819400"/>
            <a:ext cx="7162800" cy="1219200"/>
          </a:xfrm>
          <a:prstGeom prst="rect">
            <a:avLst/>
          </a:prstGeom>
        </p:spPr>
        <p:txBody>
          <a:bodyPr anchor="t"/>
          <a:lstStyle>
            <a:lvl1pPr algn="ctr">
              <a:defRPr sz="5400" b="1">
                <a:solidFill>
                  <a:srgbClr val="FFFFFF"/>
                </a:solidFill>
                <a:latin typeface="+mj-lt"/>
              </a:defRPr>
            </a:lvl1pPr>
          </a:lstStyle>
          <a:p>
            <a:r>
              <a:rPr lang="en-US"/>
              <a:t>Click to edit Master title style</a:t>
            </a:r>
            <a:endParaRPr lang="en-US" dirty="0"/>
          </a:p>
        </p:txBody>
      </p:sp>
      <p:pic>
        <p:nvPicPr>
          <p:cNvPr id="5"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t="67460" b="16667"/>
          <a:stretch/>
        </p:blipFill>
        <p:spPr bwMode="auto">
          <a:xfrm>
            <a:off x="0" y="5760962"/>
            <a:ext cx="9144000" cy="108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llegeboard_logo_K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6433094"/>
            <a:ext cx="1441237" cy="247105"/>
          </a:xfrm>
          <a:prstGeom prst="rect">
            <a:avLst/>
          </a:prstGeom>
        </p:spPr>
      </p:pic>
    </p:spTree>
    <p:extLst>
      <p:ext uri="{BB962C8B-B14F-4D97-AF65-F5344CB8AC3E}">
        <p14:creationId xmlns:p14="http://schemas.microsoft.com/office/powerpoint/2010/main" val="182172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8" name="Picture 7" descr="146-554_AP_PPT_Su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146-554_AP_PPT_Sub.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51111" r="25555"/>
          <a:stretch/>
        </p:blipFill>
        <p:spPr bwMode="auto">
          <a:xfrm>
            <a:off x="7010400" y="0"/>
            <a:ext cx="213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eperato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414338"/>
            <a:ext cx="9144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3"/>
          <p:cNvSpPr>
            <a:spLocks noGrp="1"/>
          </p:cNvSpPr>
          <p:nvPr>
            <p:ph sz="quarter" idx="11"/>
          </p:nvPr>
        </p:nvSpPr>
        <p:spPr>
          <a:xfrm>
            <a:off x="1066800" y="1447800"/>
            <a:ext cx="7086600" cy="4114800"/>
          </a:xfrm>
          <a:prstGeom prst="rect">
            <a:avLst/>
          </a:prstGeom>
        </p:spPr>
        <p:txBody>
          <a:bodyPr/>
          <a:lstStyle>
            <a:lvl1pPr>
              <a:defRPr sz="2000">
                <a:solidFill>
                  <a:srgbClr val="1B416C"/>
                </a:solidFill>
                <a:latin typeface="+mn-lt"/>
              </a:defRPr>
            </a:lvl1pPr>
            <a:lvl2pPr>
              <a:buClr>
                <a:srgbClr val="6FB867"/>
              </a:buClr>
              <a:buFont typeface="Arial"/>
              <a:buChar char="•"/>
              <a:defRPr>
                <a:solidFill>
                  <a:srgbClr val="1B416C"/>
                </a:solidFill>
                <a:latin typeface="+mn-lt"/>
              </a:defRPr>
            </a:lvl2pPr>
            <a:lvl3pPr>
              <a:buClr>
                <a:srgbClr val="6FB867"/>
              </a:buClr>
              <a:buFont typeface="Arial"/>
              <a:buChar char="•"/>
              <a:defRPr>
                <a:solidFill>
                  <a:srgbClr val="1B416C"/>
                </a:solidFill>
                <a:latin typeface="+mn-lt"/>
              </a:defRPr>
            </a:lvl3pPr>
            <a:lvl4pPr>
              <a:buSzPct val="100000"/>
              <a:buFontTx/>
              <a:buBlip>
                <a:blip r:embed="rId4"/>
              </a:buBlip>
              <a:defRPr sz="1300" baseline="0">
                <a:solidFill>
                  <a:srgbClr val="1B416C"/>
                </a:solidFill>
              </a:defRPr>
            </a:lvl4pPr>
            <a:lvl5pPr>
              <a:buFont typeface="Arial" pitchFamily="34" charset="0"/>
              <a:buChar char="•"/>
              <a:defRPr sz="1100" baseline="0"/>
            </a:lvl5pPr>
          </a:lstStyle>
          <a:p>
            <a:pPr lvl="0"/>
            <a:r>
              <a:rPr lang="en-US" dirty="0"/>
              <a:t>Click to edit Master text styles</a:t>
            </a:r>
          </a:p>
          <a:p>
            <a:pPr lvl="1"/>
            <a:r>
              <a:rPr lang="en-US" dirty="0"/>
              <a:t>Second level</a:t>
            </a:r>
          </a:p>
          <a:p>
            <a:pPr lvl="2"/>
            <a:r>
              <a:rPr lang="en-US" dirty="0"/>
              <a:t>Third level</a:t>
            </a:r>
          </a:p>
        </p:txBody>
      </p:sp>
      <p:sp>
        <p:nvSpPr>
          <p:cNvPr id="13" name="Title 9"/>
          <p:cNvSpPr>
            <a:spLocks noGrp="1"/>
          </p:cNvSpPr>
          <p:nvPr>
            <p:ph type="title"/>
          </p:nvPr>
        </p:nvSpPr>
        <p:spPr>
          <a:xfrm>
            <a:off x="0" y="457201"/>
            <a:ext cx="9144000" cy="685800"/>
          </a:xfrm>
        </p:spPr>
        <p:txBody>
          <a:bodyPr/>
          <a:lstStyle>
            <a:lvl1pPr algn="ctr">
              <a:defRPr sz="3200" b="1">
                <a:solidFill>
                  <a:schemeClr val="bg1"/>
                </a:solidFill>
                <a:latin typeface="+mj-lt"/>
              </a:defRPr>
            </a:lvl1pPr>
          </a:lstStyle>
          <a:p>
            <a:r>
              <a:rPr lang="en-US" dirty="0"/>
              <a:t>Click to edit Master title style</a:t>
            </a:r>
          </a:p>
        </p:txBody>
      </p:sp>
      <p:pic>
        <p:nvPicPr>
          <p:cNvPr id="15" name="Picture 14" descr="collegeboard_logo_KO.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467600" y="6433094"/>
            <a:ext cx="1441237" cy="247105"/>
          </a:xfrm>
          <a:prstGeom prst="rect">
            <a:avLst/>
          </a:prstGeom>
        </p:spPr>
      </p:pic>
    </p:spTree>
    <p:extLst>
      <p:ext uri="{BB962C8B-B14F-4D97-AF65-F5344CB8AC3E}">
        <p14:creationId xmlns:p14="http://schemas.microsoft.com/office/powerpoint/2010/main" val="1298856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7"/>
          <p:cNvSpPr>
            <a:spLocks noGrp="1"/>
          </p:cNvSpPr>
          <p:nvPr>
            <p:ph type="title"/>
          </p:nvPr>
        </p:nvSpPr>
        <p:spPr bwMode="auto">
          <a:xfrm>
            <a:off x="609600" y="38862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 name="Slide Number Placeholder 5"/>
          <p:cNvSpPr>
            <a:spLocks noGrp="1"/>
          </p:cNvSpPr>
          <p:nvPr>
            <p:ph type="sldNum" sz="quarter" idx="4"/>
          </p:nvPr>
        </p:nvSpPr>
        <p:spPr>
          <a:xfrm>
            <a:off x="5257800" y="6477000"/>
            <a:ext cx="2133600" cy="304800"/>
          </a:xfrm>
          <a:prstGeom prst="rect">
            <a:avLst/>
          </a:prstGeom>
        </p:spPr>
        <p:txBody>
          <a:bodyPr vert="horz" wrap="square" lIns="91440" tIns="45720" rIns="91440" bIns="45720" numCol="1" anchor="ctr" anchorCtr="0" compatLnSpc="1">
            <a:prstTxWarp prst="textNoShape">
              <a:avLst/>
            </a:prstTxWarp>
          </a:bodyPr>
          <a:lstStyle>
            <a:lvl1pPr>
              <a:defRPr sz="800">
                <a:solidFill>
                  <a:schemeClr val="bg1"/>
                </a:solidFill>
              </a:defRPr>
            </a:lvl1pPr>
          </a:lstStyle>
          <a:p>
            <a:pPr>
              <a:defRPr/>
            </a:pPr>
            <a:r>
              <a:rPr lang="en-US"/>
              <a:t>Page </a:t>
            </a:r>
            <a:fld id="{92DAEF31-F4BA-0249-8059-84DB830615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4" r:id="rId1"/>
    <p:sldLayoutId id="2147484615" r:id="rId2"/>
  </p:sldLayoutIdLst>
  <p:hf hdr="0" ftr="0" dt="0"/>
  <p:txStyles>
    <p:titleStyle>
      <a:lvl1pPr algn="l" rtl="0" eaLnBrk="0" fontAlgn="base" hangingPunct="0">
        <a:spcBef>
          <a:spcPct val="0"/>
        </a:spcBef>
        <a:spcAft>
          <a:spcPct val="0"/>
        </a:spcAft>
        <a:defRPr lang="en-US" sz="2800" kern="1200" dirty="0">
          <a:solidFill>
            <a:schemeClr val="bg1"/>
          </a:solidFill>
          <a:latin typeface="Calibri (Headings)"/>
          <a:ea typeface="ＭＳ Ｐゴシック" charset="-128"/>
          <a:cs typeface="Calibri (Headings)"/>
        </a:defRPr>
      </a:lvl1pPr>
      <a:lvl2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2pPr>
      <a:lvl3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3pPr>
      <a:lvl4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4pPr>
      <a:lvl5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5pPr>
      <a:lvl6pPr marL="457200" algn="l" rtl="0" fontAlgn="base">
        <a:spcBef>
          <a:spcPct val="0"/>
        </a:spcBef>
        <a:spcAft>
          <a:spcPct val="0"/>
        </a:spcAft>
        <a:defRPr sz="3000">
          <a:solidFill>
            <a:srgbClr val="003366"/>
          </a:solidFill>
          <a:latin typeface="Serifa Std 55 Roman" pitchFamily="18" charset="0"/>
        </a:defRPr>
      </a:lvl6pPr>
      <a:lvl7pPr marL="914400" algn="l" rtl="0" fontAlgn="base">
        <a:spcBef>
          <a:spcPct val="0"/>
        </a:spcBef>
        <a:spcAft>
          <a:spcPct val="0"/>
        </a:spcAft>
        <a:defRPr sz="3000">
          <a:solidFill>
            <a:srgbClr val="003366"/>
          </a:solidFill>
          <a:latin typeface="Serifa Std 55 Roman" pitchFamily="18" charset="0"/>
        </a:defRPr>
      </a:lvl7pPr>
      <a:lvl8pPr marL="1371600" algn="l" rtl="0" fontAlgn="base">
        <a:spcBef>
          <a:spcPct val="0"/>
        </a:spcBef>
        <a:spcAft>
          <a:spcPct val="0"/>
        </a:spcAft>
        <a:defRPr sz="3000">
          <a:solidFill>
            <a:srgbClr val="003366"/>
          </a:solidFill>
          <a:latin typeface="Serifa Std 55 Roman" pitchFamily="18" charset="0"/>
        </a:defRPr>
      </a:lvl8pPr>
      <a:lvl9pPr marL="1828800" algn="l" rtl="0" fontAlgn="base">
        <a:spcBef>
          <a:spcPct val="0"/>
        </a:spcBef>
        <a:spcAft>
          <a:spcPct val="0"/>
        </a:spcAft>
        <a:defRPr sz="3000">
          <a:solidFill>
            <a:srgbClr val="003366"/>
          </a:solidFill>
          <a:latin typeface="Serifa Std 55 Roman" pitchFamily="18" charset="0"/>
        </a:defRPr>
      </a:lvl9pPr>
    </p:titleStyle>
    <p:bodyStyle>
      <a:lvl1pPr marL="342900" indent="-342900" algn="l" rtl="0" eaLnBrk="0" fontAlgn="base" hangingPunct="0">
        <a:spcBef>
          <a:spcPct val="20000"/>
        </a:spcBef>
        <a:spcAft>
          <a:spcPct val="0"/>
        </a:spcAft>
        <a:buFont typeface="Wingdings" charset="0"/>
        <a:defRPr lang="en-US" sz="1600" kern="1200" dirty="0">
          <a:solidFill>
            <a:schemeClr val="tx1"/>
          </a:solidFill>
          <a:latin typeface="+mj-lt"/>
          <a:ea typeface="ＭＳ Ｐゴシック" charset="-128"/>
          <a:cs typeface="ＭＳ Ｐゴシック" charset="-128"/>
        </a:defRPr>
      </a:lvl1pPr>
      <a:lvl2pPr marL="461963" indent="-233363" algn="l" rtl="0" eaLnBrk="0" fontAlgn="base" hangingPunct="0">
        <a:spcBef>
          <a:spcPct val="20000"/>
        </a:spcBef>
        <a:spcAft>
          <a:spcPct val="0"/>
        </a:spcAft>
        <a:buClr>
          <a:srgbClr val="00B0F0"/>
        </a:buClr>
        <a:buFont typeface="Arial" charset="0"/>
        <a:buChar char="►"/>
        <a:defRPr lang="en-US" sz="1500" kern="1200" dirty="0">
          <a:solidFill>
            <a:schemeClr val="tx1"/>
          </a:solidFill>
          <a:latin typeface="+mj-lt"/>
          <a:ea typeface="ＭＳ Ｐゴシック" charset="-128"/>
          <a:cs typeface="+mn-cs"/>
        </a:defRPr>
      </a:lvl2pPr>
      <a:lvl3pPr marL="630238" indent="-168275" algn="l" rtl="0" eaLnBrk="0" fontAlgn="base" hangingPunct="0">
        <a:spcBef>
          <a:spcPts val="600"/>
        </a:spcBef>
        <a:spcAft>
          <a:spcPct val="0"/>
        </a:spcAft>
        <a:buClr>
          <a:srgbClr val="E5D490"/>
        </a:buClr>
        <a:defRPr lang="en-US" sz="1200" kern="1200" dirty="0">
          <a:solidFill>
            <a:schemeClr val="tx1"/>
          </a:solidFill>
          <a:latin typeface="+mj-lt"/>
          <a:ea typeface="ＭＳ Ｐゴシック" charset="-128"/>
          <a:cs typeface="+mn-cs"/>
        </a:defRPr>
      </a:lvl3pPr>
      <a:lvl4pPr marL="800100" indent="-114300" algn="l" rtl="0" eaLnBrk="0" fontAlgn="base" hangingPunct="0">
        <a:spcBef>
          <a:spcPct val="20000"/>
        </a:spcBef>
        <a:spcAft>
          <a:spcPct val="0"/>
        </a:spcAft>
        <a:buFont typeface="Arial" charset="0"/>
        <a:buChar char="•"/>
        <a:defRPr sz="1300" kern="1200">
          <a:solidFill>
            <a:schemeClr val="tx1"/>
          </a:solidFill>
          <a:latin typeface="+mj-lt"/>
          <a:ea typeface="ＭＳ Ｐゴシック" charset="-128"/>
          <a:cs typeface="+mn-cs"/>
        </a:defRPr>
      </a:lvl4pPr>
      <a:lvl5pPr marL="1028700" indent="-114300" algn="l" rtl="0" eaLnBrk="0" fontAlgn="base" hangingPunct="0">
        <a:spcBef>
          <a:spcPct val="20000"/>
        </a:spcBef>
        <a:spcAft>
          <a:spcPct val="0"/>
        </a:spcAft>
        <a:buFont typeface="Arial" charset="0"/>
        <a:buChar char="•"/>
        <a:defRPr sz="1100" kern="1200">
          <a:solidFill>
            <a:schemeClr val="tx1"/>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collegeboard.org/apcreditpolic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pstudent.collegeboard.org/hom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collegeboard.org/apcreditpolicy" TargetMode="External"/><Relationship Id="rId5" Type="http://schemas.openxmlformats.org/officeDocument/2006/relationships/hyperlink" Target="http://www.collegeboard.org/quickstart" TargetMode="External"/><Relationship Id="rId4" Type="http://schemas.openxmlformats.org/officeDocument/2006/relationships/hyperlink" Target="bigfuture.collegeboard.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image_titl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4"/>
          <p:cNvSpPr txBox="1">
            <a:spLocks/>
          </p:cNvSpPr>
          <p:nvPr/>
        </p:nvSpPr>
        <p:spPr bwMode="auto">
          <a:xfrm>
            <a:off x="990600" y="4724400"/>
            <a:ext cx="7162800" cy="304800"/>
          </a:xfrm>
          <a:prstGeom prst="rect">
            <a:avLst/>
          </a:prstGeom>
          <a:noFill/>
          <a:ln w="9525">
            <a:noFill/>
            <a:miter lim="800000"/>
            <a:headEnd/>
            <a:tailEnd/>
          </a:ln>
        </p:spPr>
        <p:txBody>
          <a:bodyPr anchor="ctr"/>
          <a:lstStyle/>
          <a:p>
            <a:pPr algn="ctr" eaLnBrk="0" hangingPunct="0">
              <a:defRPr/>
            </a:pPr>
            <a:r>
              <a:rPr lang="en-US" sz="1800" dirty="0">
                <a:solidFill>
                  <a:schemeClr val="bg1"/>
                </a:solidFill>
                <a:latin typeface="+mn-lt"/>
                <a:ea typeface="+mn-ea"/>
                <a:cs typeface="+mn-cs"/>
              </a:rPr>
              <a:t>George Ranch High School</a:t>
            </a:r>
            <a:endParaRPr lang="en-US" sz="1800" dirty="0">
              <a:solidFill>
                <a:schemeClr val="bg1"/>
              </a:solidFill>
              <a:latin typeface="+mn-lt"/>
              <a:ea typeface="+mj-ea"/>
              <a:cs typeface="+mj-cs"/>
            </a:endParaRPr>
          </a:p>
        </p:txBody>
      </p:sp>
      <p:sp>
        <p:nvSpPr>
          <p:cNvPr id="6147" name="Title 4"/>
          <p:cNvSpPr>
            <a:spLocks noGrp="1"/>
          </p:cNvSpPr>
          <p:nvPr>
            <p:ph type="title"/>
          </p:nvPr>
        </p:nvSpPr>
        <p:spPr/>
        <p:txBody>
          <a:bodyPr anchor="ctr"/>
          <a:lstStyle/>
          <a:p>
            <a:r>
              <a:rPr sz="3600" dirty="0">
                <a:latin typeface="Calibri" charset="0"/>
                <a:ea typeface="ＭＳ Ｐゴシック" charset="0"/>
              </a:rPr>
              <a:t>An Introduction to the </a:t>
            </a:r>
            <a:br>
              <a:rPr sz="3600" dirty="0">
                <a:latin typeface="Calibri" charset="0"/>
                <a:ea typeface="ＭＳ Ｐゴシック" charset="0"/>
              </a:rPr>
            </a:br>
            <a:r>
              <a:rPr sz="3600" dirty="0">
                <a:latin typeface="Calibri" charset="0"/>
                <a:ea typeface="ＭＳ Ｐゴシック" charset="0"/>
              </a:rPr>
              <a:t>Advanced Placement</a:t>
            </a:r>
            <a:r>
              <a:rPr sz="2800" baseline="30000" dirty="0">
                <a:latin typeface="Arial" charset="0"/>
                <a:ea typeface="ＭＳ Ｐゴシック" charset="0"/>
                <a:cs typeface="Arial" charset="0"/>
              </a:rPr>
              <a:t> </a:t>
            </a:r>
            <a:r>
              <a:rPr sz="2800" dirty="0">
                <a:latin typeface="Arial" charset="0"/>
                <a:ea typeface="ＭＳ Ｐゴシック" charset="0"/>
                <a:cs typeface="Arial" charset="0"/>
              </a:rPr>
              <a:t>Program</a:t>
            </a:r>
            <a:r>
              <a:rPr lang="en-US" sz="2800" baseline="30000" dirty="0">
                <a:latin typeface="+mn-lt"/>
                <a:ea typeface="ＭＳ Ｐゴシック" charset="0"/>
                <a:cs typeface="Arial" charset="0"/>
              </a:rPr>
              <a:t>®</a:t>
            </a:r>
            <a:endParaRPr sz="2800" b="0" dirty="0">
              <a:latin typeface="+mn-lt"/>
              <a:ea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8"/>
          <p:cNvSpPr>
            <a:spLocks noGrp="1"/>
          </p:cNvSpPr>
          <p:nvPr>
            <p:ph sz="quarter" idx="4294967295"/>
          </p:nvPr>
        </p:nvSpPr>
        <p:spPr bwMode="auto">
          <a:xfrm>
            <a:off x="838200" y="1447800"/>
            <a:ext cx="75438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indent="0">
              <a:defRPr/>
            </a:pPr>
            <a:r>
              <a:rPr lang="en-US" dirty="0">
                <a:ea typeface="ＭＳ Ｐゴシック" charset="0"/>
                <a:cs typeface="ＭＳ Ｐゴシック" charset="0"/>
              </a:rPr>
              <a:t>AP courses challenge students to work and participate at a higher level:</a:t>
            </a:r>
          </a:p>
          <a:p>
            <a:pPr>
              <a:buFont typeface="Arial"/>
              <a:buChar char="•"/>
              <a:defRPr/>
            </a:pPr>
            <a:endParaRPr lang="en-US" dirty="0">
              <a:ea typeface="ＭＳ Ｐゴシック" charset="0"/>
              <a:cs typeface="ＭＳ Ｐゴシック" charset="0"/>
            </a:endParaRPr>
          </a:p>
          <a:p>
            <a:pPr marL="285750" indent="-285750">
              <a:spcAft>
                <a:spcPts val="1800"/>
              </a:spcAft>
              <a:buClr>
                <a:srgbClr val="6FB867"/>
              </a:buClr>
              <a:buFont typeface="Arial" panose="020B0604020202020204" pitchFamily="34" charset="0"/>
              <a:buChar char="•"/>
              <a:defRPr/>
            </a:pPr>
            <a:r>
              <a:rPr lang="en-US" dirty="0">
                <a:ea typeface="ＭＳ Ｐゴシック" charset="0"/>
                <a:cs typeface="ＭＳ Ｐゴシック" charset="0"/>
              </a:rPr>
              <a:t>Opportunities to explore topics in depth</a:t>
            </a:r>
          </a:p>
          <a:p>
            <a:pPr marL="285750" indent="-285750">
              <a:spcAft>
                <a:spcPts val="1800"/>
              </a:spcAft>
              <a:buClr>
                <a:srgbClr val="6FB867"/>
              </a:buClr>
              <a:buFont typeface="Arial" panose="020B0604020202020204" pitchFamily="34" charset="0"/>
              <a:buChar char="•"/>
              <a:defRPr/>
            </a:pPr>
            <a:r>
              <a:rPr lang="en-US" dirty="0">
                <a:ea typeface="ＭＳ Ｐゴシック" charset="0"/>
                <a:cs typeface="ＭＳ Ｐゴシック" charset="0"/>
              </a:rPr>
              <a:t>More time in and out of the classroom required to complete assignments and projects</a:t>
            </a:r>
          </a:p>
          <a:p>
            <a:pPr marL="285750" indent="-285750">
              <a:spcAft>
                <a:spcPts val="1800"/>
              </a:spcAft>
              <a:buClr>
                <a:srgbClr val="6FB867"/>
              </a:buClr>
              <a:buFont typeface="Arial" panose="020B0604020202020204" pitchFamily="34" charset="0"/>
              <a:buChar char="•"/>
              <a:defRPr/>
            </a:pPr>
            <a:r>
              <a:rPr lang="en-US" dirty="0">
                <a:ea typeface="ＭＳ Ｐゴシック" charset="0"/>
                <a:cs typeface="ＭＳ Ｐゴシック" charset="0"/>
              </a:rPr>
              <a:t>High expectations for critical thinking, analysis, synthesis, evidence, multiple perspectives, and clear written and verbal communications</a:t>
            </a:r>
          </a:p>
        </p:txBody>
      </p:sp>
      <p:sp>
        <p:nvSpPr>
          <p:cNvPr id="29698" name="Title 7"/>
          <p:cNvSpPr>
            <a:spLocks noGrp="1"/>
          </p:cNvSpPr>
          <p:nvPr>
            <p:ph type="title"/>
          </p:nvPr>
        </p:nvSpPr>
        <p:spPr>
          <a:xfrm>
            <a:off x="0" y="457200"/>
            <a:ext cx="9220200" cy="685800"/>
          </a:xfrm>
        </p:spPr>
        <p:txBody>
          <a:bodyPr/>
          <a:lstStyle/>
          <a:p>
            <a:pPr>
              <a:defRPr/>
            </a:pPr>
            <a:r>
              <a:rPr lang="en-US" dirty="0">
                <a:ea typeface="ＭＳ Ｐゴシック" pitchFamily="34" charset="-128"/>
              </a:rPr>
              <a:t>AP</a:t>
            </a:r>
            <a:r>
              <a:rPr lang="en-US" baseline="30000" dirty="0">
                <a:ea typeface="ＭＳ Ｐゴシック" pitchFamily="34" charset="-128"/>
              </a:rPr>
              <a:t>®</a:t>
            </a:r>
            <a:r>
              <a:rPr lang="en-US" dirty="0">
                <a:ea typeface="ＭＳ Ｐゴシック" pitchFamily="34" charset="-128"/>
              </a:rPr>
              <a:t>: A More Engaging Learning Experience</a:t>
            </a:r>
            <a:endParaRPr dirty="0">
              <a:ea typeface="ＭＳ Ｐゴシック" pitchFamily="34" charset="-128"/>
            </a:endParaRPr>
          </a:p>
        </p:txBody>
      </p:sp>
      <p:sp>
        <p:nvSpPr>
          <p:cNvPr id="2969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image_title_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lang="en-US" sz="3600" dirty="0"/>
              <a:t>AP® Exams</a:t>
            </a:r>
            <a:endParaRPr sz="2400" b="0" dirty="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image_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7"/>
          <p:cNvSpPr>
            <a:spLocks noGrp="1"/>
          </p:cNvSpPr>
          <p:nvPr>
            <p:ph type="title"/>
          </p:nvPr>
        </p:nvSpPr>
        <p:spPr>
          <a:xfrm>
            <a:off x="0" y="457200"/>
            <a:ext cx="9220200" cy="685800"/>
          </a:xfrm>
        </p:spPr>
        <p:txBody>
          <a:bodyPr/>
          <a:lstStyle/>
          <a:p>
            <a:pPr>
              <a:defRPr/>
            </a:pPr>
            <a:r>
              <a:rPr lang="en-US" dirty="0">
                <a:ea typeface="ＭＳ Ｐゴシック" pitchFamily="34" charset="-128"/>
              </a:rPr>
              <a:t>AP</a:t>
            </a:r>
            <a:r>
              <a:rPr lang="en-US" baseline="30000" dirty="0">
                <a:ea typeface="ＭＳ Ｐゴシック" pitchFamily="34" charset="-128"/>
              </a:rPr>
              <a:t>®</a:t>
            </a:r>
            <a:r>
              <a:rPr lang="en-US" dirty="0">
                <a:ea typeface="ＭＳ Ｐゴシック" pitchFamily="34" charset="-128"/>
              </a:rPr>
              <a:t> Exams</a:t>
            </a:r>
            <a:endParaRPr dirty="0">
              <a:ea typeface="ＭＳ Ｐゴシック" pitchFamily="34" charset="-128"/>
            </a:endParaRPr>
          </a:p>
        </p:txBody>
      </p:sp>
      <p:sp>
        <p:nvSpPr>
          <p:cNvPr id="32771"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30721" name="Content Placeholder 8"/>
          <p:cNvSpPr>
            <a:spLocks noGrp="1"/>
          </p:cNvSpPr>
          <p:nvPr>
            <p:ph sz="quarter" idx="4294967295"/>
          </p:nvPr>
        </p:nvSpPr>
        <p:spPr bwMode="auto">
          <a:xfrm>
            <a:off x="1066800" y="1295400"/>
            <a:ext cx="7086600" cy="4114800"/>
          </a:xfrm>
          <a:prstGeom prst="rect">
            <a:avLst/>
          </a:prstGeom>
        </p:spPr>
        <p:txBody>
          <a:bodyPr vert="horz" wrap="square" lIns="91440" tIns="45720" rIns="91440" bIns="45720" numCol="1" anchor="t" anchorCtr="0" compatLnSpc="1">
            <a:prstTxWarp prst="textNoShape">
              <a:avLst/>
            </a:prstTxWarp>
          </a:bodyPr>
          <a:lstStyle/>
          <a:p>
            <a:pPr marL="0" indent="0">
              <a:spcAft>
                <a:spcPts val="1800"/>
              </a:spcAft>
              <a:defRPr/>
            </a:pPr>
            <a:r>
              <a:rPr lang="en-US" dirty="0">
                <a:ea typeface="ＭＳ Ｐゴシック" charset="0"/>
                <a:cs typeface="ＭＳ Ｐゴシック" charset="0"/>
              </a:rPr>
              <a:t>AP Exams are administered by schools worldwide on set dates in May each year. </a:t>
            </a:r>
          </a:p>
          <a:p>
            <a:pPr marL="285750" indent="-285750">
              <a:lnSpc>
                <a:spcPct val="50000"/>
              </a:lnSpc>
              <a:spcAft>
                <a:spcPts val="1800"/>
              </a:spcAft>
              <a:buClr>
                <a:srgbClr val="6FB867"/>
              </a:buClr>
              <a:buFont typeface="Arial" panose="020B0604020202020204" pitchFamily="34" charset="0"/>
              <a:buChar char="•"/>
              <a:defRPr/>
            </a:pPr>
            <a:r>
              <a:rPr lang="en-US" dirty="0">
                <a:ea typeface="ＭＳ Ｐゴシック" charset="0"/>
                <a:cs typeface="ＭＳ Ｐゴシック" charset="0"/>
              </a:rPr>
              <a:t>Exams are typically 2–3 hours and include:</a:t>
            </a:r>
          </a:p>
          <a:p>
            <a:pPr lvl="1">
              <a:lnSpc>
                <a:spcPct val="50000"/>
              </a:lnSpc>
              <a:spcAft>
                <a:spcPts val="1800"/>
              </a:spcAft>
              <a:buClr>
                <a:srgbClr val="375669"/>
              </a:buClr>
              <a:buSzPct val="100000"/>
              <a:buFont typeface="Arial" panose="020B0604020202020204" pitchFamily="34" charset="0"/>
              <a:buChar char="•"/>
              <a:defRPr/>
            </a:pPr>
            <a:r>
              <a:rPr lang="en-US" sz="1600" dirty="0">
                <a:ea typeface="ＭＳ Ｐゴシック" charset="0"/>
                <a:cs typeface="ＭＳ Ｐゴシック" charset="0"/>
              </a:rPr>
              <a:t>Multiple-choice questions</a:t>
            </a:r>
          </a:p>
          <a:p>
            <a:pPr lvl="1">
              <a:lnSpc>
                <a:spcPct val="50000"/>
              </a:lnSpc>
              <a:spcAft>
                <a:spcPts val="1800"/>
              </a:spcAft>
              <a:buClr>
                <a:srgbClr val="375669"/>
              </a:buClr>
              <a:buSzPct val="100000"/>
              <a:buFont typeface="Arial" panose="020B0604020202020204" pitchFamily="34" charset="0"/>
              <a:buChar char="•"/>
              <a:defRPr/>
            </a:pPr>
            <a:r>
              <a:rPr lang="en-US" sz="1600" dirty="0">
                <a:ea typeface="ＭＳ Ｐゴシック" charset="0"/>
                <a:cs typeface="ＭＳ Ｐゴシック" charset="0"/>
              </a:rPr>
              <a:t>Free-response items such as essays, problem solving, </a:t>
            </a:r>
            <a:br>
              <a:rPr lang="en-US" sz="1600" dirty="0">
                <a:ea typeface="ＭＳ Ｐゴシック" charset="0"/>
                <a:cs typeface="ＭＳ Ｐゴシック" charset="0"/>
              </a:rPr>
            </a:br>
            <a:br>
              <a:rPr lang="en-US" sz="1600" dirty="0">
                <a:ea typeface="ＭＳ Ｐゴシック" charset="0"/>
                <a:cs typeface="ＭＳ Ｐゴシック" charset="0"/>
              </a:rPr>
            </a:br>
            <a:r>
              <a:rPr lang="en-US" sz="1600" dirty="0">
                <a:ea typeface="ＭＳ Ｐゴシック" charset="0"/>
                <a:cs typeface="ＭＳ Ｐゴシック" charset="0"/>
              </a:rPr>
              <a:t>document-based questions and oral response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8"/>
          <p:cNvSpPr>
            <a:spLocks noGrp="1"/>
          </p:cNvSpPr>
          <p:nvPr>
            <p:ph sz="quarter" idx="4294967295"/>
          </p:nvPr>
        </p:nvSpPr>
        <p:spPr bwMode="auto">
          <a:xfrm>
            <a:off x="457200" y="1295400"/>
            <a:ext cx="8305800" cy="1066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indent="0">
              <a:spcAft>
                <a:spcPts val="1800"/>
              </a:spcAft>
              <a:defRPr/>
            </a:pPr>
            <a:r>
              <a:rPr lang="en-US" dirty="0">
                <a:ea typeface="ＭＳ Ｐゴシック" pitchFamily="34" charset="-128"/>
              </a:rPr>
              <a:t>Each college and university has its own policies regarding AP</a:t>
            </a:r>
            <a:r>
              <a:rPr lang="en-US" baseline="30000" dirty="0">
                <a:ea typeface="ＭＳ Ｐゴシック" pitchFamily="34" charset="-128"/>
              </a:rPr>
              <a:t>®</a:t>
            </a:r>
            <a:r>
              <a:rPr lang="en-US" dirty="0">
                <a:ea typeface="ＭＳ Ｐゴシック" pitchFamily="34" charset="-128"/>
              </a:rPr>
              <a:t> credit and placement. The College Board offers information about AP credit at thousands of college and universities at </a:t>
            </a:r>
            <a:r>
              <a:rPr lang="en-US" u="sng" dirty="0">
                <a:solidFill>
                  <a:srgbClr val="4083CF"/>
                </a:solidFill>
                <a:ea typeface="ＭＳ Ｐゴシック" pitchFamily="34" charset="-128"/>
                <a:hlinkClick r:id="rId2"/>
              </a:rPr>
              <a:t>www.collegeboard.org/apcreditpolicy</a:t>
            </a:r>
            <a:r>
              <a:rPr lang="en-US" dirty="0">
                <a:solidFill>
                  <a:srgbClr val="395669"/>
                </a:solidFill>
                <a:ea typeface="ＭＳ Ｐゴシック" pitchFamily="34" charset="-128"/>
              </a:rPr>
              <a:t>.</a:t>
            </a:r>
          </a:p>
        </p:txBody>
      </p:sp>
      <p:sp>
        <p:nvSpPr>
          <p:cNvPr id="34818" name="Title 7"/>
          <p:cNvSpPr>
            <a:spLocks noGrp="1"/>
          </p:cNvSpPr>
          <p:nvPr>
            <p:ph type="title"/>
          </p:nvPr>
        </p:nvSpPr>
        <p:spPr>
          <a:xfrm>
            <a:off x="0" y="457200"/>
            <a:ext cx="9220200" cy="685800"/>
          </a:xfrm>
        </p:spPr>
        <p:txBody>
          <a:bodyPr/>
          <a:lstStyle/>
          <a:p>
            <a:pPr>
              <a:defRPr/>
            </a:pPr>
            <a:r>
              <a:rPr>
                <a:ea typeface="ＭＳ Ｐゴシック" pitchFamily="34" charset="-128"/>
              </a:rPr>
              <a:t>Credit and Placement Opportunities</a:t>
            </a:r>
          </a:p>
        </p:txBody>
      </p:sp>
      <p:sp>
        <p:nvSpPr>
          <p:cNvPr id="3584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35844" name="Content Placeholder 8"/>
          <p:cNvSpPr txBox="1">
            <a:spLocks/>
          </p:cNvSpPr>
          <p:nvPr/>
        </p:nvSpPr>
        <p:spPr bwMode="auto">
          <a:xfrm>
            <a:off x="3657600" y="2971800"/>
            <a:ext cx="5105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100">
                <a:solidFill>
                  <a:schemeClr val="tx1"/>
                </a:solidFill>
                <a:latin typeface="Arial" charset="0"/>
                <a:ea typeface="ＭＳ Ｐゴシック" charset="0"/>
                <a:cs typeface="ＭＳ Ｐゴシック" charset="0"/>
              </a:defRPr>
            </a:lvl1pPr>
            <a:lvl2pPr marL="461963" indent="-233363"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a:spcBef>
                <a:spcPct val="20000"/>
              </a:spcBef>
              <a:spcAft>
                <a:spcPts val="1200"/>
              </a:spcAft>
              <a:buClr>
                <a:srgbClr val="6FB867"/>
              </a:buClr>
              <a:buFont typeface="Arial" pitchFamily="34" charset="0"/>
              <a:buChar char="•"/>
            </a:pPr>
            <a:r>
              <a:rPr lang="en-US" sz="2000" dirty="0">
                <a:solidFill>
                  <a:srgbClr val="1B416C"/>
                </a:solidFill>
                <a:latin typeface="+mn-lt"/>
                <a:ea typeface="ＭＳ Ｐゴシック" pitchFamily="34" charset="-128"/>
                <a:cs typeface="+mn-cs"/>
              </a:rPr>
              <a:t>Search by school name or alphabetically</a:t>
            </a:r>
          </a:p>
          <a:p>
            <a:pPr>
              <a:spcBef>
                <a:spcPct val="20000"/>
              </a:spcBef>
              <a:spcAft>
                <a:spcPts val="1200"/>
              </a:spcAft>
              <a:buClr>
                <a:srgbClr val="6FB867"/>
              </a:buClr>
              <a:buFont typeface="Arial" pitchFamily="34" charset="0"/>
              <a:buChar char="•"/>
            </a:pPr>
            <a:r>
              <a:rPr lang="en-US" sz="2000" dirty="0">
                <a:solidFill>
                  <a:srgbClr val="1B416C"/>
                </a:solidFill>
                <a:latin typeface="+mn-lt"/>
                <a:ea typeface="ＭＳ Ｐゴシック" pitchFamily="34" charset="-128"/>
                <a:cs typeface="+mn-cs"/>
              </a:rPr>
              <a:t>Data for each school includes a direct link to that school’</a:t>
            </a:r>
            <a:r>
              <a:rPr lang="en-US" altLang="ja-JP" sz="2000" dirty="0">
                <a:solidFill>
                  <a:srgbClr val="1B416C"/>
                </a:solidFill>
                <a:latin typeface="+mn-lt"/>
                <a:ea typeface="ＭＳ Ｐゴシック" pitchFamily="34" charset="-128"/>
                <a:cs typeface="+mn-cs"/>
              </a:rPr>
              <a:t>s Web page detailing AP credit and placement policies</a:t>
            </a:r>
          </a:p>
          <a:p>
            <a:pPr>
              <a:spcBef>
                <a:spcPct val="20000"/>
              </a:spcBef>
              <a:spcAft>
                <a:spcPts val="1200"/>
              </a:spcAft>
              <a:buClr>
                <a:srgbClr val="6FB867"/>
              </a:buClr>
              <a:buFont typeface="Arial" pitchFamily="34" charset="0"/>
              <a:buChar char="•"/>
            </a:pPr>
            <a:r>
              <a:rPr lang="en-US" sz="2000" dirty="0">
                <a:solidFill>
                  <a:srgbClr val="1B416C"/>
                </a:solidFill>
                <a:latin typeface="+mn-lt"/>
                <a:ea typeface="ＭＳ Ｐゴシック" pitchFamily="34" charset="-128"/>
                <a:cs typeface="+mn-cs"/>
              </a:rPr>
              <a:t>A statement from the college or university about its AP policy</a:t>
            </a:r>
          </a:p>
          <a:p>
            <a:pPr lvl="1">
              <a:spcBef>
                <a:spcPct val="20000"/>
              </a:spcBef>
              <a:spcAft>
                <a:spcPts val="1200"/>
              </a:spcAft>
              <a:buClr>
                <a:srgbClr val="6FB867"/>
              </a:buClr>
              <a:buFont typeface="Arial" charset="0"/>
              <a:buNone/>
            </a:pPr>
            <a:r>
              <a:rPr lang="en-US" sz="2000" dirty="0">
                <a:solidFill>
                  <a:srgbClr val="1B416C"/>
                </a:solidFill>
                <a:latin typeface="Calibri" charset="0"/>
              </a:rPr>
              <a:t> </a:t>
            </a:r>
          </a:p>
        </p:txBody>
      </p:sp>
      <p:pic>
        <p:nvPicPr>
          <p:cNvPr id="35845" name="Picture 11" descr="AP_Credit_Policy.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3124200"/>
            <a:ext cx="26050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image_titl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4"/>
          <p:cNvSpPr>
            <a:spLocks noGrp="1"/>
          </p:cNvSpPr>
          <p:nvPr>
            <p:ph type="title"/>
          </p:nvPr>
        </p:nvSpPr>
        <p:spPr/>
        <p:txBody>
          <a:bodyPr anchor="ctr"/>
          <a:lstStyle/>
          <a:p>
            <a:pPr>
              <a:defRPr/>
            </a:pPr>
            <a:r>
              <a:rPr lang="en-US" sz="3600" dirty="0">
                <a:ea typeface="ＭＳ Ｐゴシック" pitchFamily="34" charset="-128"/>
              </a:rPr>
              <a:t>What is it like to take AP</a:t>
            </a:r>
            <a:r>
              <a:rPr lang="en-US" sz="3600" baseline="30000" dirty="0">
                <a:ea typeface="ＭＳ Ｐゴシック" pitchFamily="34" charset="-128"/>
              </a:rPr>
              <a:t>®</a:t>
            </a:r>
            <a:r>
              <a:rPr lang="en-US" sz="3600" dirty="0">
                <a:ea typeface="ＭＳ Ｐゴシック" pitchFamily="34" charset="-128"/>
              </a:rPr>
              <a:t>?</a:t>
            </a:r>
            <a:endParaRPr sz="2400" b="0" dirty="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7"/>
          <p:cNvSpPr>
            <a:spLocks noGrp="1"/>
          </p:cNvSpPr>
          <p:nvPr>
            <p:ph type="title"/>
          </p:nvPr>
        </p:nvSpPr>
        <p:spPr>
          <a:xfrm>
            <a:off x="0" y="457200"/>
            <a:ext cx="9220200" cy="685800"/>
          </a:xfrm>
        </p:spPr>
        <p:txBody>
          <a:bodyPr/>
          <a:lstStyle/>
          <a:p>
            <a:pPr>
              <a:defRPr/>
            </a:pPr>
            <a:r>
              <a:rPr lang="en-US" dirty="0">
                <a:ea typeface="ＭＳ Ｐゴシック" pitchFamily="34" charset="-128"/>
              </a:rPr>
              <a:t>AP</a:t>
            </a:r>
            <a:r>
              <a:rPr lang="en-US" baseline="30000" dirty="0">
                <a:ea typeface="ＭＳ Ｐゴシック" pitchFamily="34" charset="-128"/>
              </a:rPr>
              <a:t>®</a:t>
            </a:r>
            <a:r>
              <a:rPr lang="en-US" dirty="0">
                <a:ea typeface="ＭＳ Ｐゴシック" pitchFamily="34" charset="-128"/>
              </a:rPr>
              <a:t> Myths &amp; Realities </a:t>
            </a:r>
            <a:endParaRPr dirty="0">
              <a:ea typeface="ＭＳ Ｐゴシック" pitchFamily="34" charset="-128"/>
            </a:endParaRPr>
          </a:p>
        </p:txBody>
      </p:sp>
      <p:sp>
        <p:nvSpPr>
          <p:cNvPr id="39938"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817247283"/>
              </p:ext>
            </p:extLst>
          </p:nvPr>
        </p:nvGraphicFramePr>
        <p:xfrm>
          <a:off x="228600" y="1371601"/>
          <a:ext cx="8686800" cy="4167110"/>
        </p:xfrm>
        <a:graphic>
          <a:graphicData uri="http://schemas.openxmlformats.org/drawingml/2006/table">
            <a:tbl>
              <a:tblPr/>
              <a:tblGrid>
                <a:gridCol w="4114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229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0"/>
                          <a:cs typeface="ＭＳ Ｐゴシック" charset="0"/>
                        </a:rPr>
                        <a:t>Myth</a:t>
                      </a:r>
                    </a:p>
                  </a:txBody>
                  <a:tcPr marL="105156" marR="105156" marT="52551" marB="52551"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6FB86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0"/>
                          <a:cs typeface="ＭＳ Ｐゴシック" charset="0"/>
                        </a:rPr>
                        <a:t>Reality</a:t>
                      </a:r>
                    </a:p>
                  </a:txBody>
                  <a:tcPr marL="105156" marR="105156" marT="52551" marB="52551"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6FB867"/>
                    </a:solidFill>
                  </a:tcPr>
                </a:tc>
                <a:extLst>
                  <a:ext uri="{0D108BD9-81ED-4DB2-BD59-A6C34878D82A}">
                    <a16:rowId xmlns:a16="http://schemas.microsoft.com/office/drawing/2014/main" val="10000"/>
                  </a:ext>
                </a:extLst>
              </a:tr>
              <a:tr h="558331">
                <a:tc>
                  <a:txBody>
                    <a:bodyPr/>
                    <a:lstStyle/>
                    <a:p>
                      <a:r>
                        <a:rPr lang="en-US" sz="1400" kern="1200" dirty="0">
                          <a:solidFill>
                            <a:schemeClr val="tx1"/>
                          </a:solidFill>
                        </a:rPr>
                        <a:t>AP courses are for students who always get good grades.</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AP courses are for any students who are academically prepared and motivated to take college-level courses.</a:t>
                      </a: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6971">
                <a:tc>
                  <a:txBody>
                    <a:bodyPr/>
                    <a:lstStyle/>
                    <a:p>
                      <a:r>
                        <a:rPr lang="en-US" sz="1400" dirty="0">
                          <a:solidFill>
                            <a:schemeClr val="tx1"/>
                          </a:solidFill>
                        </a:rPr>
                        <a:t>AP courses are too stressful.</a:t>
                      </a: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a:solidFill>
                            <a:schemeClr val="tx1"/>
                          </a:solidFill>
                        </a:rPr>
                        <a:t>It's no secret that AP courses are challenging. But the support you receive from your classmates and teachers can help you manage the work load.</a:t>
                      </a:r>
                      <a:endParaRPr lang="en-US" sz="1400" i="1"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9097">
                <a:tc>
                  <a:txBody>
                    <a:bodyPr/>
                    <a:lstStyle/>
                    <a:p>
                      <a:r>
                        <a:rPr lang="en-US" sz="1400" kern="1200" dirty="0">
                          <a:solidFill>
                            <a:schemeClr val="tx1"/>
                          </a:solidFill>
                        </a:rPr>
                        <a:t>I don't think I will score high enough on the AP Exam to get college credit.</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a:solidFill>
                            <a:schemeClr val="tx1"/>
                          </a:solidFill>
                        </a:rPr>
                        <a:t>You don’t need to score a 5. Many colleges grant credit — and placement as well — based on a 3 or higher on an AP Exam.</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9238">
                <a:tc>
                  <a:txBody>
                    <a:bodyPr/>
                    <a:lstStyle/>
                    <a:p>
                      <a:r>
                        <a:rPr lang="en-US" sz="1400" kern="1200" dirty="0">
                          <a:solidFill>
                            <a:schemeClr val="tx1"/>
                          </a:solidFill>
                        </a:rPr>
                        <a:t>Taking AP courses could hurt my GPA.</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a:solidFill>
                            <a:schemeClr val="tx1"/>
                          </a:solidFill>
                        </a:rPr>
                        <a:t>Taking AP courses shows colleges</a:t>
                      </a:r>
                      <a:r>
                        <a:rPr lang="en-US" sz="1400" kern="1200" baseline="0" dirty="0">
                          <a:solidFill>
                            <a:schemeClr val="tx1"/>
                          </a:solidFill>
                        </a:rPr>
                        <a:t> </a:t>
                      </a:r>
                      <a:r>
                        <a:rPr lang="en-US" sz="1400" kern="1200" dirty="0">
                          <a:solidFill>
                            <a:schemeClr val="tx1"/>
                          </a:solidFill>
                        </a:rPr>
                        <a:t>that you’re willing to challenge yourself</a:t>
                      </a:r>
                      <a:r>
                        <a:rPr lang="en-US" sz="1400" kern="1200" baseline="0" dirty="0">
                          <a:solidFill>
                            <a:schemeClr val="tx1"/>
                          </a:solidFill>
                        </a:rPr>
                        <a:t> academically</a:t>
                      </a:r>
                      <a:r>
                        <a:rPr lang="en-US" sz="1400" kern="1200" dirty="0">
                          <a:solidFill>
                            <a:schemeClr val="tx1"/>
                          </a:solidFill>
                        </a:rPr>
                        <a:t>.</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8111">
                <a:tc>
                  <a:txBody>
                    <a:bodyPr/>
                    <a:lstStyle/>
                    <a:p>
                      <a:r>
                        <a:rPr lang="en-US" sz="1400" kern="1200" dirty="0">
                          <a:solidFill>
                            <a:schemeClr val="tx1"/>
                          </a:solidFill>
                        </a:rPr>
                        <a:t>I can’t take AP because no one has recommended me.</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a:solidFill>
                            <a:schemeClr val="tx1"/>
                          </a:solidFill>
                        </a:rPr>
                        <a:t>If you think you’re ready to take an AP course, then you’re ready to advocate for yourself — just talk to a teacher or counselor.</a:t>
                      </a:r>
                      <a:endParaRPr lang="en-US" sz="1400" dirty="0">
                        <a:solidFill>
                          <a:schemeClr val="tx1"/>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7" name="Title 4"/>
          <p:cNvSpPr>
            <a:spLocks noGrp="1"/>
          </p:cNvSpPr>
          <p:nvPr>
            <p:ph type="title"/>
          </p:nvPr>
        </p:nvSpPr>
        <p:spPr/>
        <p:txBody>
          <a:bodyPr anchor="ctr"/>
          <a:lstStyle/>
          <a:p>
            <a:pPr>
              <a:defRPr/>
            </a:pPr>
            <a:r>
              <a:rPr sz="3600" dirty="0">
                <a:solidFill>
                  <a:schemeClr val="bg1"/>
                </a:solidFill>
              </a:rPr>
              <a:t>Next Steps: Help Your Child</a:t>
            </a:r>
            <a:br>
              <a:rPr sz="3600" dirty="0">
                <a:solidFill>
                  <a:schemeClr val="bg1"/>
                </a:solidFill>
              </a:rPr>
            </a:br>
            <a:r>
              <a:rPr sz="3600" dirty="0">
                <a:solidFill>
                  <a:schemeClr val="bg1"/>
                </a:solidFill>
              </a:rPr>
              <a:t>Make the Best Choices</a:t>
            </a:r>
            <a:endParaRPr sz="2400" b="0" dirty="0">
              <a:solidFill>
                <a:schemeClr val="bg1"/>
              </a:solidFill>
              <a:ea typeface="ＭＳ Ｐゴシック"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8"/>
          <p:cNvSpPr>
            <a:spLocks noGrp="1"/>
          </p:cNvSpPr>
          <p:nvPr>
            <p:ph sz="quarter" idx="4294967295"/>
          </p:nvPr>
        </p:nvSpPr>
        <p:spPr bwMode="auto">
          <a:xfrm>
            <a:off x="685800" y="1447800"/>
            <a:ext cx="7848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defRPr/>
            </a:pPr>
            <a:r>
              <a:rPr lang="en-US" sz="1400" dirty="0">
                <a:ea typeface="ＭＳ Ｐゴシック" pitchFamily="34" charset="-128"/>
              </a:rPr>
              <a:t>Help your child prepare to talk to a teacher or counselor about AP.  Here are some questions to encourage your child to think about:</a:t>
            </a:r>
            <a:br>
              <a:rPr lang="en-US" sz="1400" dirty="0">
                <a:ea typeface="ＭＳ Ｐゴシック" pitchFamily="34" charset="-128"/>
              </a:rPr>
            </a:br>
            <a:endParaRPr lang="en-US" sz="1400" dirty="0">
              <a:ea typeface="ＭＳ Ｐゴシック" pitchFamily="34" charset="-128"/>
            </a:endParaRPr>
          </a:p>
          <a:p>
            <a:pPr marL="0" indent="0">
              <a:defRPr/>
            </a:pPr>
            <a:r>
              <a:rPr lang="en-US" sz="1400" b="1" dirty="0">
                <a:ea typeface="ＭＳ Ｐゴシック" pitchFamily="34" charset="-128"/>
              </a:rPr>
              <a:t>What AP course is right for me? </a:t>
            </a:r>
          </a:p>
          <a:p>
            <a:pPr marL="0" indent="0">
              <a:defRPr/>
            </a:pPr>
            <a:r>
              <a:rPr lang="en-US" sz="1400" dirty="0">
                <a:ea typeface="ＭＳ Ｐゴシック" pitchFamily="34" charset="-128"/>
              </a:rPr>
              <a:t>Before you talk to a teacher or counselor, think about what interests you:</a:t>
            </a:r>
          </a:p>
          <a:p>
            <a:pPr marL="285750" indent="-285750">
              <a:buClr>
                <a:srgbClr val="6FB867"/>
              </a:buClr>
              <a:buFont typeface="Arial" panose="020B0604020202020204" pitchFamily="34" charset="0"/>
              <a:buChar char="•"/>
              <a:defRPr/>
            </a:pPr>
            <a:r>
              <a:rPr lang="en-US" sz="1400" dirty="0">
                <a:ea typeface="ＭＳ Ｐゴシック" pitchFamily="34" charset="-128"/>
              </a:rPr>
              <a:t>Which courses do you enjoy most in school? In which subjects do you excel?</a:t>
            </a:r>
          </a:p>
          <a:p>
            <a:pPr marL="285750" indent="-285750">
              <a:buClr>
                <a:srgbClr val="6FB867"/>
              </a:buClr>
              <a:buFont typeface="Arial" panose="020B0604020202020204" pitchFamily="34" charset="0"/>
              <a:buChar char="•"/>
              <a:defRPr/>
            </a:pPr>
            <a:r>
              <a:rPr lang="en-US" sz="1400" dirty="0">
                <a:ea typeface="ＭＳ Ｐゴシック" pitchFamily="34" charset="-128"/>
              </a:rPr>
              <a:t>What college majors are you considering? What careers excite you?</a:t>
            </a:r>
          </a:p>
          <a:p>
            <a:pPr marL="0" indent="0">
              <a:buClr>
                <a:srgbClr val="6FB867"/>
              </a:buClr>
              <a:defRPr/>
            </a:pPr>
            <a:br>
              <a:rPr lang="en-US" sz="1400" dirty="0">
                <a:ea typeface="ＭＳ Ｐゴシック" pitchFamily="34" charset="-128"/>
              </a:rPr>
            </a:br>
            <a:r>
              <a:rPr lang="en-US" sz="1400" dirty="0">
                <a:ea typeface="ＭＳ Ｐゴシック" pitchFamily="34" charset="-128"/>
              </a:rPr>
              <a:t>Ask your counselor or teacher the following questions:</a:t>
            </a:r>
          </a:p>
          <a:p>
            <a:pPr marL="285750" indent="-285750">
              <a:buClr>
                <a:srgbClr val="6FB867"/>
              </a:buClr>
              <a:buFont typeface="Arial" panose="020B0604020202020204" pitchFamily="34" charset="0"/>
              <a:buChar char="•"/>
              <a:defRPr/>
            </a:pPr>
            <a:r>
              <a:rPr lang="en-US" sz="1400" dirty="0">
                <a:ea typeface="ＭＳ Ｐゴシック" pitchFamily="34" charset="-128"/>
              </a:rPr>
              <a:t>In which AP courses at our school am I likely to do well?</a:t>
            </a:r>
          </a:p>
          <a:p>
            <a:pPr marL="285750" indent="-285750">
              <a:buClr>
                <a:srgbClr val="6FB867"/>
              </a:buClr>
              <a:buFont typeface="Arial" panose="020B0604020202020204" pitchFamily="34" charset="0"/>
              <a:buChar char="•"/>
              <a:defRPr/>
            </a:pPr>
            <a:r>
              <a:rPr lang="en-US" sz="1400" dirty="0">
                <a:ea typeface="ＭＳ Ｐゴシック" pitchFamily="34" charset="-128"/>
              </a:rPr>
              <a:t>Are there other courses that can help me succeed in AP or prepare me for college and careers?</a:t>
            </a:r>
          </a:p>
          <a:p>
            <a:pPr marL="0" indent="0">
              <a:defRPr/>
            </a:pPr>
            <a:br>
              <a:rPr lang="en-US" sz="1400" b="1" dirty="0">
                <a:ea typeface="ＭＳ Ｐゴシック" pitchFamily="34" charset="-128"/>
              </a:rPr>
            </a:br>
            <a:r>
              <a:rPr lang="en-US" sz="1400" b="1" dirty="0">
                <a:ea typeface="ＭＳ Ｐゴシック" pitchFamily="34" charset="-128"/>
              </a:rPr>
              <a:t>What steps do I need to take? </a:t>
            </a:r>
          </a:p>
          <a:p>
            <a:pPr marL="285750" indent="-285750">
              <a:buClr>
                <a:srgbClr val="6FB867"/>
              </a:buClr>
              <a:buFont typeface="Arial" panose="020B0604020202020204" pitchFamily="34" charset="0"/>
              <a:buChar char="•"/>
              <a:defRPr/>
            </a:pPr>
            <a:r>
              <a:rPr lang="en-US" sz="1400" dirty="0">
                <a:ea typeface="ＭＳ Ｐゴシック" pitchFamily="34" charset="-128"/>
              </a:rPr>
              <a:t>What is our school</a:t>
            </a:r>
            <a:r>
              <a:rPr lang="en-US" altLang="en-US" sz="1400" dirty="0">
                <a:ea typeface="ＭＳ Ｐゴシック" pitchFamily="34" charset="-128"/>
              </a:rPr>
              <a:t>’</a:t>
            </a:r>
            <a:r>
              <a:rPr lang="en-US" sz="1400" dirty="0">
                <a:ea typeface="ＭＳ Ｐゴシック" pitchFamily="34" charset="-128"/>
              </a:rPr>
              <a:t>s enrollment deadline?</a:t>
            </a:r>
          </a:p>
          <a:p>
            <a:pPr marL="285750" indent="-285750">
              <a:buClr>
                <a:srgbClr val="6FB867"/>
              </a:buClr>
              <a:buFont typeface="Arial" panose="020B0604020202020204" pitchFamily="34" charset="0"/>
              <a:buChar char="•"/>
              <a:defRPr/>
            </a:pPr>
            <a:r>
              <a:rPr lang="en-US" sz="1400" dirty="0">
                <a:ea typeface="ＭＳ Ｐゴシック" pitchFamily="34" charset="-128"/>
              </a:rPr>
              <a:t>May I speak with a student who has taken an AP course?</a:t>
            </a:r>
          </a:p>
          <a:p>
            <a:pPr marL="285750" indent="-285750">
              <a:buClr>
                <a:srgbClr val="6FB867"/>
              </a:buClr>
              <a:buFont typeface="Arial" panose="020B0604020202020204" pitchFamily="34" charset="0"/>
              <a:buChar char="•"/>
              <a:defRPr/>
            </a:pPr>
            <a:r>
              <a:rPr lang="en-US" sz="1400" dirty="0">
                <a:ea typeface="ＭＳ Ｐゴシック" pitchFamily="34" charset="-128"/>
              </a:rPr>
              <a:t>Are there study groups or people who can offer help if I need it?</a:t>
            </a:r>
          </a:p>
          <a:p>
            <a:pPr marL="285750" indent="-285750">
              <a:buClr>
                <a:srgbClr val="6FB867"/>
              </a:buClr>
              <a:buFont typeface="Arial" panose="020B0604020202020204" pitchFamily="34" charset="0"/>
              <a:buChar char="•"/>
              <a:defRPr/>
            </a:pPr>
            <a:r>
              <a:rPr lang="en-US" sz="1400" dirty="0">
                <a:ea typeface="ＭＳ Ｐゴシック" pitchFamily="34" charset="-128"/>
              </a:rPr>
              <a:t>What can I do next to help me prepare for AP? </a:t>
            </a:r>
          </a:p>
        </p:txBody>
      </p:sp>
      <p:sp>
        <p:nvSpPr>
          <p:cNvPr id="47106" name="Title 7"/>
          <p:cNvSpPr>
            <a:spLocks noGrp="1"/>
          </p:cNvSpPr>
          <p:nvPr>
            <p:ph type="title"/>
          </p:nvPr>
        </p:nvSpPr>
        <p:spPr>
          <a:xfrm>
            <a:off x="0" y="457200"/>
            <a:ext cx="9220200" cy="685800"/>
          </a:xfrm>
        </p:spPr>
        <p:txBody>
          <a:bodyPr/>
          <a:lstStyle/>
          <a:p>
            <a:pPr>
              <a:defRPr/>
            </a:pPr>
            <a:r>
              <a:rPr lang="en-US" sz="2800" dirty="0"/>
              <a:t>AP</a:t>
            </a:r>
            <a:r>
              <a:rPr lang="en-US" sz="2800" baseline="30000" dirty="0">
                <a:ea typeface="ＭＳ Ｐゴシック" pitchFamily="34" charset="-128"/>
              </a:rPr>
              <a:t>®</a:t>
            </a:r>
            <a:r>
              <a:rPr lang="en-US" sz="2800" dirty="0"/>
              <a:t>: Start the Conversation</a:t>
            </a:r>
            <a:endParaRPr sz="2800" dirty="0">
              <a:ea typeface="ＭＳ Ｐゴシック" charset="0"/>
            </a:endParaRPr>
          </a:p>
        </p:txBody>
      </p:sp>
      <p:sp>
        <p:nvSpPr>
          <p:cNvPr id="5017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8"/>
          <p:cNvSpPr>
            <a:spLocks noGrp="1"/>
          </p:cNvSpPr>
          <p:nvPr>
            <p:ph sz="quarter" idx="4294967295"/>
          </p:nvPr>
        </p:nvSpPr>
        <p:spPr bwMode="auto">
          <a:xfrm>
            <a:off x="1066800" y="1447800"/>
            <a:ext cx="70866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dirty="0">
                <a:ea typeface="ＭＳ Ｐゴシック" pitchFamily="34" charset="-128"/>
              </a:rPr>
              <a:t>AP information: </a:t>
            </a:r>
            <a:r>
              <a:rPr lang="en-US" dirty="0">
                <a:hlinkClick r:id="rId3"/>
              </a:rPr>
              <a:t>apstudent.collegeboard.org</a:t>
            </a:r>
            <a:endParaRPr dirty="0">
              <a:ea typeface="ＭＳ Ｐゴシック" pitchFamily="34" charset="-128"/>
            </a:endParaRPr>
          </a:p>
          <a:p>
            <a:pPr marL="285750" indent="-285750">
              <a:spcAft>
                <a:spcPts val="1800"/>
              </a:spcAft>
              <a:buClr>
                <a:srgbClr val="6FB867"/>
              </a:buClr>
              <a:buFont typeface="Arial" panose="020B0604020202020204" pitchFamily="34" charset="0"/>
              <a:buChar char="•"/>
              <a:defRPr/>
            </a:pPr>
            <a:r>
              <a:rPr dirty="0">
                <a:ea typeface="ＭＳ Ｐゴシック" pitchFamily="34" charset="-128"/>
              </a:rPr>
              <a:t>College and Career Planning: </a:t>
            </a:r>
            <a:r>
              <a:rPr u="sng" dirty="0">
                <a:solidFill>
                  <a:srgbClr val="4083CF"/>
                </a:solidFill>
                <a:ea typeface="ＭＳ Ｐゴシック" pitchFamily="34" charset="-128"/>
                <a:hlinkClick r:id="rId4" action="ppaction://hlinkfile"/>
              </a:rPr>
              <a:t>bigfuture.org</a:t>
            </a:r>
            <a:endParaRPr dirty="0">
              <a:ea typeface="ＭＳ Ｐゴシック" pitchFamily="34" charset="-128"/>
            </a:endParaRPr>
          </a:p>
          <a:p>
            <a:pPr marL="285750" indent="-285750">
              <a:spcAft>
                <a:spcPts val="1800"/>
              </a:spcAft>
              <a:buClr>
                <a:srgbClr val="6FB867"/>
              </a:buClr>
              <a:buFont typeface="Arial" panose="020B0604020202020204" pitchFamily="34" charset="0"/>
              <a:buChar char="•"/>
              <a:defRPr/>
            </a:pPr>
            <a:r>
              <a:rPr dirty="0">
                <a:ea typeface="ＭＳ Ｐゴシック" pitchFamily="34" charset="-128"/>
              </a:rPr>
              <a:t>Personalized feedback, practice and college planning based on your PSAT/NMSQT</a:t>
            </a:r>
            <a:r>
              <a:rPr lang="en-US" baseline="30000" dirty="0">
                <a:ea typeface="ＭＳ Ｐゴシック" pitchFamily="34" charset="-128"/>
              </a:rPr>
              <a:t>®</a:t>
            </a:r>
            <a:r>
              <a:rPr dirty="0">
                <a:ea typeface="ＭＳ Ｐゴシック" pitchFamily="34" charset="-128"/>
              </a:rPr>
              <a:t> results: My College </a:t>
            </a:r>
            <a:r>
              <a:rPr dirty="0" err="1">
                <a:ea typeface="ＭＳ Ｐゴシック" pitchFamily="34" charset="-128"/>
              </a:rPr>
              <a:t>QuickStart</a:t>
            </a:r>
            <a:r>
              <a:rPr lang="en-US" dirty="0">
                <a:ea typeface="ＭＳ Ｐゴシック" pitchFamily="34" charset="-128"/>
              </a:rPr>
              <a:t>™ </a:t>
            </a:r>
            <a:r>
              <a:rPr lang="en-US" dirty="0">
                <a:ea typeface="ＭＳ Ｐゴシック" pitchFamily="34" charset="-128"/>
                <a:hlinkClick r:id="rId5"/>
              </a:rPr>
              <a:t>www.</a:t>
            </a:r>
            <a:r>
              <a:rPr lang="en-US" dirty="0">
                <a:hlinkClick r:id="rId5"/>
              </a:rPr>
              <a:t>collegeboard.org/quickstart</a:t>
            </a:r>
            <a:endParaRPr dirty="0">
              <a:ea typeface="ＭＳ Ｐゴシック" pitchFamily="34" charset="-128"/>
            </a:endParaRPr>
          </a:p>
          <a:p>
            <a:pPr marL="285750" indent="-285750">
              <a:spcAft>
                <a:spcPts val="1800"/>
              </a:spcAft>
              <a:buClr>
                <a:srgbClr val="6FB867"/>
              </a:buClr>
              <a:buFont typeface="Arial" panose="020B0604020202020204" pitchFamily="34" charset="0"/>
              <a:buChar char="•"/>
              <a:defRPr/>
            </a:pPr>
            <a:r>
              <a:rPr dirty="0">
                <a:ea typeface="ＭＳ Ｐゴシック" pitchFamily="34" charset="-128"/>
              </a:rPr>
              <a:t>AP credit policy information from colleges and universities: </a:t>
            </a:r>
            <a:r>
              <a:rPr dirty="0">
                <a:solidFill>
                  <a:srgbClr val="4083CF"/>
                </a:solidFill>
                <a:ea typeface="ＭＳ Ｐゴシック" pitchFamily="34" charset="-128"/>
                <a:hlinkClick r:id="rId6"/>
              </a:rPr>
              <a:t>www.collegeboard.org/apcreditpolicy</a:t>
            </a:r>
            <a:endParaRPr dirty="0">
              <a:solidFill>
                <a:srgbClr val="4083CF"/>
              </a:solidFill>
              <a:ea typeface="ＭＳ Ｐゴシック" pitchFamily="34" charset="-128"/>
            </a:endParaRPr>
          </a:p>
        </p:txBody>
      </p:sp>
      <p:sp>
        <p:nvSpPr>
          <p:cNvPr id="49154" name="Title 7"/>
          <p:cNvSpPr>
            <a:spLocks noGrp="1"/>
          </p:cNvSpPr>
          <p:nvPr>
            <p:ph type="title"/>
          </p:nvPr>
        </p:nvSpPr>
        <p:spPr>
          <a:xfrm>
            <a:off x="0" y="457200"/>
            <a:ext cx="9220200" cy="685800"/>
          </a:xfrm>
        </p:spPr>
        <p:txBody>
          <a:bodyPr/>
          <a:lstStyle/>
          <a:p>
            <a:pPr>
              <a:defRPr/>
            </a:pPr>
            <a:r>
              <a:rPr lang="en-US" sz="2800" dirty="0">
                <a:ea typeface="ＭＳ Ｐゴシック" pitchFamily="34" charset="-128"/>
              </a:rPr>
              <a:t>AP</a:t>
            </a:r>
            <a:r>
              <a:rPr lang="en-US" sz="2800" baseline="30000" dirty="0">
                <a:ea typeface="ＭＳ Ｐゴシック" pitchFamily="34" charset="-128"/>
              </a:rPr>
              <a:t>®</a:t>
            </a:r>
            <a:r>
              <a:rPr lang="en-US" sz="2800" dirty="0">
                <a:ea typeface="ＭＳ Ｐゴシック" pitchFamily="34" charset="-128"/>
              </a:rPr>
              <a:t>: Resources Worth Exploring for Students and Families </a:t>
            </a:r>
            <a:endParaRPr sz="2800" dirty="0">
              <a:ea typeface="ＭＳ Ｐゴシック" pitchFamily="34" charset="-128"/>
            </a:endParaRPr>
          </a:p>
        </p:txBody>
      </p:sp>
      <p:sp>
        <p:nvSpPr>
          <p:cNvPr id="5222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image_title_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7" name="Title 4"/>
          <p:cNvSpPr>
            <a:spLocks noGrp="1"/>
          </p:cNvSpPr>
          <p:nvPr>
            <p:ph type="title"/>
          </p:nvPr>
        </p:nvSpPr>
        <p:spPr/>
        <p:txBody>
          <a:bodyPr anchor="ctr"/>
          <a:lstStyle/>
          <a:p>
            <a:pPr>
              <a:defRPr/>
            </a:pPr>
            <a:r>
              <a:rPr sz="3600" dirty="0">
                <a:ea typeface="ＭＳ Ｐゴシック" pitchFamily="34" charset="-128"/>
              </a:rPr>
              <a:t>Questions and Answers</a:t>
            </a:r>
            <a:endParaRPr sz="2400" b="0" dirty="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pic>
        <p:nvPicPr>
          <p:cNvPr id="8194" name="Picture 3" descr="image_6.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8"/>
          <p:cNvSpPr>
            <a:spLocks noGrp="1"/>
          </p:cNvSpPr>
          <p:nvPr>
            <p:ph sz="quarter" idx="4294967295"/>
          </p:nvPr>
        </p:nvSpPr>
        <p:spPr bwMode="auto">
          <a:xfrm>
            <a:off x="1066800" y="1371600"/>
            <a:ext cx="7086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90000"/>
              </a:lnSpc>
            </a:pPr>
            <a:r>
              <a:rPr dirty="0">
                <a:latin typeface="Calibri" pitchFamily="34" charset="0"/>
                <a:ea typeface="ＭＳ Ｐゴシック" charset="0"/>
                <a:cs typeface="ＭＳ Ｐゴシック" charset="0"/>
              </a:rPr>
              <a:t>George Ranch is committed to every student’s success.</a:t>
            </a:r>
          </a:p>
          <a:p>
            <a:pPr marL="0" indent="0">
              <a:lnSpc>
                <a:spcPct val="90000"/>
              </a:lnSpc>
              <a:defRPr/>
            </a:pPr>
            <a:endParaRPr lang="en-US" dirty="0">
              <a:latin typeface="Calibri" pitchFamily="34" charset="0"/>
              <a:ea typeface="ＭＳ Ｐゴシック" pitchFamily="34" charset="-128"/>
            </a:endParaRPr>
          </a:p>
          <a:p>
            <a:pPr marL="0" indent="0">
              <a:lnSpc>
                <a:spcPct val="90000"/>
              </a:lnSpc>
              <a:defRPr/>
            </a:pPr>
            <a:r>
              <a:rPr lang="en-US" dirty="0">
                <a:latin typeface="Calibri" pitchFamily="34" charset="0"/>
                <a:ea typeface="ＭＳ Ｐゴシック" pitchFamily="34" charset="-128"/>
              </a:rPr>
              <a:t>We believe access to rigorous course work such as Advanced Placement® (AP®) plays an important role in that success.</a:t>
            </a:r>
          </a:p>
        </p:txBody>
      </p:sp>
      <p:sp>
        <p:nvSpPr>
          <p:cNvPr id="8196" name="Title 7"/>
          <p:cNvSpPr>
            <a:spLocks noGrp="1"/>
          </p:cNvSpPr>
          <p:nvPr>
            <p:ph type="title"/>
          </p:nvPr>
        </p:nvSpPr>
        <p:spPr>
          <a:xfrm>
            <a:off x="0" y="457200"/>
            <a:ext cx="9220200" cy="685800"/>
          </a:xfrm>
        </p:spPr>
        <p:txBody>
          <a:bodyPr/>
          <a:lstStyle/>
          <a:p>
            <a:r>
              <a:rPr sz="3600" dirty="0">
                <a:latin typeface="Calibri" charset="0"/>
                <a:ea typeface="ＭＳ Ｐゴシック" charset="0"/>
              </a:rPr>
              <a:t>Welcome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Content Placeholder 8"/>
          <p:cNvSpPr>
            <a:spLocks noGrp="1"/>
          </p:cNvSpPr>
          <p:nvPr>
            <p:ph sz="quarter" idx="4294967295"/>
          </p:nvPr>
        </p:nvSpPr>
        <p:spPr bwMode="auto">
          <a:xfrm>
            <a:off x="1066800" y="1447800"/>
            <a:ext cx="70866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dirty="0">
                <a:latin typeface="Calibri" pitchFamily="34" charset="0"/>
                <a:ea typeface="ＭＳ Ｐゴシック" pitchFamily="34" charset="-128"/>
              </a:rPr>
              <a:t>What are Advanced Placement</a:t>
            </a:r>
            <a:r>
              <a:rPr lang="en-US" dirty="0">
                <a:solidFill>
                  <a:srgbClr val="375669"/>
                </a:solidFill>
                <a:latin typeface="Calibri" pitchFamily="34" charset="0"/>
                <a:ea typeface="ＭＳ Ｐゴシック" pitchFamily="34" charset="-128"/>
              </a:rPr>
              <a:t>®</a:t>
            </a:r>
            <a:r>
              <a:rPr lang="en-US" dirty="0">
                <a:latin typeface="Calibri" pitchFamily="34" charset="0"/>
                <a:ea typeface="ＭＳ Ｐゴシック" pitchFamily="34" charset="-128"/>
              </a:rPr>
              <a:t> Courses?</a:t>
            </a:r>
          </a:p>
          <a:p>
            <a:pPr marL="285750" indent="-285750">
              <a:spcAft>
                <a:spcPts val="1800"/>
              </a:spcAft>
              <a:buClr>
                <a:srgbClr val="6FB867"/>
              </a:buClr>
              <a:buFont typeface="Arial" panose="020B0604020202020204" pitchFamily="34" charset="0"/>
              <a:buChar char="•"/>
              <a:defRPr/>
            </a:pPr>
            <a:r>
              <a:rPr lang="en-US" dirty="0">
                <a:latin typeface="Calibri" pitchFamily="34" charset="0"/>
                <a:ea typeface="ＭＳ Ｐゴシック" pitchFamily="34" charset="-128"/>
              </a:rPr>
              <a:t>The Benefits</a:t>
            </a:r>
          </a:p>
          <a:p>
            <a:pPr marL="285750" indent="-285750">
              <a:spcAft>
                <a:spcPts val="1800"/>
              </a:spcAft>
              <a:buClr>
                <a:srgbClr val="6FB867"/>
              </a:buClr>
              <a:buFont typeface="Arial" panose="020B0604020202020204" pitchFamily="34" charset="0"/>
              <a:buChar char="•"/>
              <a:defRPr/>
            </a:pPr>
            <a:r>
              <a:rPr dirty="0">
                <a:latin typeface="Calibri" pitchFamily="34" charset="0"/>
                <a:ea typeface="ＭＳ Ｐゴシック" pitchFamily="34" charset="-128"/>
              </a:rPr>
              <a:t>AP</a:t>
            </a:r>
            <a:r>
              <a:rPr lang="en-US" dirty="0">
                <a:solidFill>
                  <a:srgbClr val="375669"/>
                </a:solidFill>
                <a:latin typeface="Calibri" pitchFamily="34" charset="0"/>
                <a:ea typeface="ＭＳ Ｐゴシック" pitchFamily="34" charset="-128"/>
              </a:rPr>
              <a:t>®</a:t>
            </a:r>
            <a:r>
              <a:rPr dirty="0">
                <a:latin typeface="Calibri" pitchFamily="34" charset="0"/>
                <a:ea typeface="ＭＳ Ｐゴシック" pitchFamily="34" charset="-128"/>
              </a:rPr>
              <a:t> Exams</a:t>
            </a:r>
          </a:p>
          <a:p>
            <a:pPr marL="285750" indent="-285750">
              <a:spcAft>
                <a:spcPts val="1800"/>
              </a:spcAft>
              <a:buClr>
                <a:srgbClr val="6FB867"/>
              </a:buClr>
              <a:buFont typeface="Arial" panose="020B0604020202020204" pitchFamily="34" charset="0"/>
              <a:buChar char="•"/>
              <a:defRPr/>
            </a:pPr>
            <a:r>
              <a:rPr dirty="0">
                <a:latin typeface="Calibri" pitchFamily="34" charset="0"/>
                <a:ea typeface="ＭＳ Ｐゴシック" pitchFamily="34" charset="-128"/>
              </a:rPr>
              <a:t>What Is It Like to Take AP? </a:t>
            </a:r>
          </a:p>
          <a:p>
            <a:pPr marL="285750" indent="-285750">
              <a:spcAft>
                <a:spcPts val="1800"/>
              </a:spcAft>
              <a:buClr>
                <a:srgbClr val="6FB867"/>
              </a:buClr>
              <a:buFont typeface="Arial" panose="020B0604020202020204" pitchFamily="34" charset="0"/>
              <a:buChar char="•"/>
              <a:defRPr/>
            </a:pPr>
            <a:r>
              <a:rPr dirty="0">
                <a:latin typeface="Calibri" pitchFamily="34" charset="0"/>
                <a:ea typeface="ＭＳ Ｐゴシック" pitchFamily="34" charset="-128"/>
              </a:rPr>
              <a:t>Next Steps: Help Your Child Make the Best Choices</a:t>
            </a:r>
          </a:p>
          <a:p>
            <a:pPr marL="285750" indent="-285750">
              <a:spcAft>
                <a:spcPts val="1800"/>
              </a:spcAft>
              <a:buClr>
                <a:srgbClr val="6FB867"/>
              </a:buClr>
              <a:buFont typeface="Arial" panose="020B0604020202020204" pitchFamily="34" charset="0"/>
              <a:buChar char="•"/>
              <a:defRPr/>
            </a:pPr>
            <a:r>
              <a:rPr dirty="0">
                <a:latin typeface="Calibri" pitchFamily="34" charset="0"/>
                <a:ea typeface="ＭＳ Ｐゴシック" pitchFamily="34" charset="-128"/>
              </a:rPr>
              <a:t>Q &amp; A</a:t>
            </a:r>
          </a:p>
        </p:txBody>
      </p:sp>
      <p:sp>
        <p:nvSpPr>
          <p:cNvPr id="10242" name="Title 7"/>
          <p:cNvSpPr>
            <a:spLocks noGrp="1"/>
          </p:cNvSpPr>
          <p:nvPr>
            <p:ph type="title"/>
          </p:nvPr>
        </p:nvSpPr>
        <p:spPr>
          <a:xfrm>
            <a:off x="0" y="457200"/>
            <a:ext cx="9220200" cy="685800"/>
          </a:xfrm>
        </p:spPr>
        <p:txBody>
          <a:bodyPr/>
          <a:lstStyle/>
          <a:p>
            <a:r>
              <a:rPr sz="3600" dirty="0">
                <a:ea typeface="ＭＳ Ｐゴシック" charset="0"/>
              </a:rPr>
              <a:t>What We</a:t>
            </a:r>
            <a:r>
              <a:rPr lang="en-US" sz="3600" dirty="0">
                <a:ea typeface="ＭＳ Ｐゴシック" charset="0"/>
              </a:rPr>
              <a:t> wi</a:t>
            </a:r>
            <a:r>
              <a:rPr altLang="ja-JP" sz="3600" dirty="0">
                <a:ea typeface="ＭＳ Ｐゴシック" charset="0"/>
              </a:rPr>
              <a:t>ll Cover</a:t>
            </a:r>
            <a:endParaRPr sz="3600" dirty="0">
              <a:ea typeface="ＭＳ Ｐゴシック" charset="0"/>
            </a:endParaRPr>
          </a:p>
        </p:txBody>
      </p:sp>
      <p:sp>
        <p:nvSpPr>
          <p:cNvPr id="1024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sz="3600" dirty="0">
                <a:solidFill>
                  <a:schemeClr val="bg1"/>
                </a:solidFill>
                <a:ea typeface="ＭＳ Ｐゴシック" pitchFamily="34" charset="-128"/>
              </a:rPr>
              <a:t>What Are Advanced Placement</a:t>
            </a:r>
            <a:r>
              <a:rPr lang="en-US" sz="3600" baseline="30000" dirty="0">
                <a:solidFill>
                  <a:schemeClr val="bg1"/>
                </a:solidFill>
              </a:rPr>
              <a:t>®</a:t>
            </a:r>
            <a:r>
              <a:rPr lang="en-US" sz="3600" dirty="0">
                <a:solidFill>
                  <a:schemeClr val="bg1"/>
                </a:solidFill>
              </a:rPr>
              <a:t> </a:t>
            </a:r>
            <a:r>
              <a:rPr sz="3600" dirty="0">
                <a:solidFill>
                  <a:schemeClr val="bg1"/>
                </a:solidFill>
                <a:ea typeface="ＭＳ Ｐゴシック" pitchFamily="34" charset="-128"/>
              </a:rPr>
              <a:t>Courses?</a:t>
            </a:r>
            <a:endParaRPr sz="2400" b="0" dirty="0">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8"/>
          <p:cNvSpPr>
            <a:spLocks noGrp="1"/>
          </p:cNvSpPr>
          <p:nvPr>
            <p:ph sz="quarter" idx="4294967295"/>
          </p:nvPr>
        </p:nvSpPr>
        <p:spPr bwMode="auto">
          <a:xfrm>
            <a:off x="1066800" y="1447800"/>
            <a:ext cx="70866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dirty="0">
                <a:ea typeface="ＭＳ Ｐゴシック" pitchFamily="34" charset="-128"/>
              </a:rPr>
              <a:t>AP</a:t>
            </a:r>
            <a:r>
              <a:rPr lang="en-US" dirty="0">
                <a:solidFill>
                  <a:srgbClr val="375669"/>
                </a:solidFill>
                <a:ea typeface="ＭＳ Ｐゴシック" pitchFamily="34" charset="-128"/>
              </a:rPr>
              <a:t>®</a:t>
            </a:r>
            <a:r>
              <a:rPr lang="en-US" dirty="0">
                <a:ea typeface="ＭＳ Ｐゴシック" pitchFamily="34" charset="-128"/>
              </a:rPr>
              <a:t> courses are college-level courses offered in high school</a:t>
            </a:r>
          </a:p>
          <a:p>
            <a:pPr marL="285750" indent="-285750">
              <a:spcAft>
                <a:spcPts val="1800"/>
              </a:spcAft>
              <a:buClr>
                <a:srgbClr val="6FB867"/>
              </a:buClr>
              <a:buFont typeface="Arial" panose="020B0604020202020204" pitchFamily="34" charset="0"/>
              <a:buChar char="•"/>
              <a:defRPr/>
            </a:pPr>
            <a:r>
              <a:rPr dirty="0">
                <a:ea typeface="ＭＳ Ｐゴシック" pitchFamily="34" charset="-128"/>
              </a:rPr>
              <a:t>Courses reflect what is taught in top introductory college courses</a:t>
            </a:r>
          </a:p>
          <a:p>
            <a:pPr marL="285750" indent="-285750">
              <a:spcAft>
                <a:spcPts val="1800"/>
              </a:spcAft>
              <a:buClr>
                <a:srgbClr val="6FB867"/>
              </a:buClr>
              <a:buFont typeface="Arial" panose="020B0604020202020204" pitchFamily="34" charset="0"/>
              <a:buChar char="•"/>
              <a:defRPr/>
            </a:pPr>
            <a:r>
              <a:rPr dirty="0">
                <a:ea typeface="ＭＳ Ｐゴシック" pitchFamily="34" charset="-128"/>
              </a:rPr>
              <a:t>Students take </a:t>
            </a:r>
            <a:r>
              <a:rPr b="1" dirty="0">
                <a:ea typeface="ＭＳ Ｐゴシック" pitchFamily="34" charset="-128"/>
              </a:rPr>
              <a:t>AP Exams</a:t>
            </a:r>
            <a:r>
              <a:rPr dirty="0">
                <a:ea typeface="ＭＳ Ｐゴシック" pitchFamily="34" charset="-128"/>
              </a:rPr>
              <a:t> at the end of the course, measuring their mastery of college-level work</a:t>
            </a:r>
          </a:p>
          <a:p>
            <a:pPr marL="285750" indent="-285750">
              <a:spcAft>
                <a:spcPts val="1800"/>
              </a:spcAft>
              <a:buClr>
                <a:srgbClr val="6FB867"/>
              </a:buClr>
              <a:buFont typeface="Arial" panose="020B0604020202020204" pitchFamily="34" charset="0"/>
              <a:buChar char="•"/>
              <a:defRPr/>
            </a:pPr>
            <a:r>
              <a:rPr dirty="0">
                <a:ea typeface="ＭＳ Ｐゴシック" pitchFamily="34" charset="-128"/>
              </a:rPr>
              <a:t>A score of 3 or higher on an AP Exam can typically earn students college credit and/or placement into advanced courses in college </a:t>
            </a:r>
          </a:p>
        </p:txBody>
      </p:sp>
      <p:sp>
        <p:nvSpPr>
          <p:cNvPr id="14338" name="Title 7"/>
          <p:cNvSpPr>
            <a:spLocks noGrp="1"/>
          </p:cNvSpPr>
          <p:nvPr>
            <p:ph type="title"/>
          </p:nvPr>
        </p:nvSpPr>
        <p:spPr>
          <a:xfrm>
            <a:off x="0" y="457200"/>
            <a:ext cx="9220200" cy="685800"/>
          </a:xfrm>
        </p:spPr>
        <p:txBody>
          <a:bodyPr/>
          <a:lstStyle/>
          <a:p>
            <a:pPr>
              <a:defRPr/>
            </a:pPr>
            <a:r>
              <a:rPr dirty="0">
                <a:ea typeface="ＭＳ Ｐゴシック" pitchFamily="34" charset="-128"/>
              </a:rPr>
              <a:t>Advanced Placement</a:t>
            </a:r>
            <a:r>
              <a:rPr lang="en-US" b="0" baseline="30000" dirty="0">
                <a:ea typeface="ＭＳ Ｐゴシック" pitchFamily="34" charset="-128"/>
              </a:rPr>
              <a:t> ®</a:t>
            </a:r>
            <a:r>
              <a:rPr lang="en-US" dirty="0">
                <a:ea typeface="ＭＳ Ｐゴシック" pitchFamily="34" charset="-128"/>
              </a:rPr>
              <a:t>: </a:t>
            </a:r>
            <a:r>
              <a:rPr dirty="0">
                <a:ea typeface="ＭＳ Ｐゴシック" pitchFamily="34" charset="-128"/>
              </a:rPr>
              <a:t>The Basics</a:t>
            </a:r>
          </a:p>
        </p:txBody>
      </p:sp>
      <p:sp>
        <p:nvSpPr>
          <p:cNvPr id="1433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8"/>
          <p:cNvSpPr>
            <a:spLocks noGrp="1"/>
          </p:cNvSpPr>
          <p:nvPr>
            <p:ph sz="quarter" idx="4294967295"/>
          </p:nvPr>
        </p:nvSpPr>
        <p:spPr bwMode="auto">
          <a:xfrm>
            <a:off x="381000" y="1447800"/>
            <a:ext cx="84582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spcAft>
                <a:spcPts val="1200"/>
              </a:spcAft>
              <a:buClr>
                <a:srgbClr val="6FB867"/>
              </a:buClr>
              <a:buFont typeface="Arial" panose="020B0604020202020204" pitchFamily="34" charset="0"/>
              <a:buChar char="•"/>
              <a:defRPr/>
            </a:pPr>
            <a:r>
              <a:rPr lang="en-US" sz="1600" b="1" dirty="0">
                <a:latin typeface="Calibri" pitchFamily="34" charset="0"/>
                <a:ea typeface="ＭＳ Ｐゴシック" pitchFamily="34" charset="-128"/>
              </a:rPr>
              <a:t>AP Capstone: </a:t>
            </a:r>
            <a:r>
              <a:rPr lang="en-US" sz="1600" dirty="0">
                <a:latin typeface="Calibri" pitchFamily="34" charset="0"/>
                <a:ea typeface="ＭＳ Ｐゴシック" pitchFamily="34" charset="-128"/>
              </a:rPr>
              <a:t>AP Seminar AP Research</a:t>
            </a:r>
          </a:p>
          <a:p>
            <a:pPr marL="285750" indent="-285750">
              <a:spcAft>
                <a:spcPts val="1200"/>
              </a:spcAft>
              <a:buClr>
                <a:srgbClr val="6FB867"/>
              </a:buClr>
              <a:buFont typeface="Arial" panose="020B0604020202020204" pitchFamily="34" charset="0"/>
              <a:buChar char="•"/>
              <a:defRPr/>
            </a:pPr>
            <a:r>
              <a:rPr lang="en-US" sz="1600" b="1" dirty="0">
                <a:latin typeface="Calibri" pitchFamily="34" charset="0"/>
                <a:ea typeface="ＭＳ Ｐゴシック" pitchFamily="34" charset="-128"/>
              </a:rPr>
              <a:t>Arts:</a:t>
            </a:r>
            <a:r>
              <a:rPr lang="en-US" sz="1600" dirty="0">
                <a:latin typeface="Calibri" pitchFamily="34" charset="0"/>
                <a:ea typeface="ＭＳ Ｐゴシック" pitchFamily="34" charset="-128"/>
              </a:rPr>
              <a:t> Art History, Music Theory, Studio Art: Drawing Portfolio, Studio Art: 2-D Design Portfolio, Studio Art: 3-D Design Portfolio</a:t>
            </a:r>
          </a:p>
          <a:p>
            <a:pPr marL="285750" indent="-285750">
              <a:spcAft>
                <a:spcPts val="1200"/>
              </a:spcAft>
              <a:buClr>
                <a:srgbClr val="6FB867"/>
              </a:buClr>
              <a:buFont typeface="Arial" panose="020B0604020202020204" pitchFamily="34" charset="0"/>
              <a:buChar char="•"/>
              <a:defRPr/>
            </a:pPr>
            <a:r>
              <a:rPr lang="en-US" sz="1600" b="1" dirty="0">
                <a:latin typeface="Calibri" pitchFamily="34" charset="0"/>
                <a:ea typeface="ＭＳ Ｐゴシック" pitchFamily="34" charset="-128"/>
              </a:rPr>
              <a:t>English: </a:t>
            </a:r>
            <a:r>
              <a:rPr lang="en-US" sz="1600" dirty="0">
                <a:latin typeface="Calibri" pitchFamily="34" charset="0"/>
                <a:ea typeface="ＭＳ Ｐゴシック" pitchFamily="34" charset="-128"/>
              </a:rPr>
              <a:t>English Language and Composition, English Literature and Composition</a:t>
            </a:r>
          </a:p>
          <a:p>
            <a:pPr marL="285750" indent="-285750">
              <a:spcAft>
                <a:spcPts val="1200"/>
              </a:spcAft>
              <a:buClr>
                <a:srgbClr val="6FB867"/>
              </a:buClr>
              <a:buFont typeface="Arial" panose="020B0604020202020204" pitchFamily="34" charset="0"/>
              <a:buChar char="•"/>
              <a:defRPr/>
            </a:pPr>
            <a:r>
              <a:rPr lang="en-US" sz="1600" b="1" dirty="0">
                <a:latin typeface="Calibri" pitchFamily="34" charset="0"/>
                <a:ea typeface="ＭＳ Ｐゴシック" pitchFamily="34" charset="-128"/>
              </a:rPr>
              <a:t>History and Social Sciences: </a:t>
            </a:r>
            <a:r>
              <a:rPr lang="en-US" sz="1600" dirty="0">
                <a:latin typeface="Calibri" pitchFamily="34" charset="0"/>
                <a:ea typeface="ＭＳ Ｐゴシック" pitchFamily="34" charset="-128"/>
              </a:rPr>
              <a:t>European History, Human Geography, Macroeconomics, Psychology, United States Government and Politics, United States History, World History</a:t>
            </a:r>
          </a:p>
          <a:p>
            <a:pPr marL="285750" indent="-285750">
              <a:spcAft>
                <a:spcPts val="1200"/>
              </a:spcAft>
              <a:buClr>
                <a:srgbClr val="6FB867"/>
              </a:buClr>
              <a:buFont typeface="Arial" panose="020B0604020202020204" pitchFamily="34" charset="0"/>
              <a:buChar char="•"/>
              <a:defRPr/>
            </a:pPr>
            <a:r>
              <a:rPr lang="en-US" sz="1600" b="1" dirty="0">
                <a:latin typeface="Calibri" pitchFamily="34" charset="0"/>
                <a:ea typeface="ＭＳ Ｐゴシック" pitchFamily="34" charset="-128"/>
              </a:rPr>
              <a:t>Mathematics and Computer Science: </a:t>
            </a:r>
            <a:r>
              <a:rPr lang="en-US" sz="1600" dirty="0">
                <a:latin typeface="Calibri" pitchFamily="34" charset="0"/>
                <a:ea typeface="ＭＳ Ｐゴシック" pitchFamily="34" charset="-128"/>
              </a:rPr>
              <a:t>Calculus AB, Calculus BC, Computer Science A, Computer Science Principles, Statistics</a:t>
            </a:r>
          </a:p>
          <a:p>
            <a:pPr marL="285750" indent="-285750">
              <a:spcAft>
                <a:spcPts val="1200"/>
              </a:spcAft>
              <a:buClr>
                <a:srgbClr val="6FB867"/>
              </a:buClr>
              <a:buFont typeface="Arial" panose="020B0604020202020204" pitchFamily="34" charset="0"/>
              <a:buChar char="•"/>
              <a:defRPr/>
            </a:pPr>
            <a:r>
              <a:rPr lang="en-US" sz="1600" b="1" dirty="0">
                <a:latin typeface="Calibri" pitchFamily="34" charset="0"/>
                <a:ea typeface="ＭＳ Ｐゴシック" pitchFamily="34" charset="-128"/>
              </a:rPr>
              <a:t>Sciences: </a:t>
            </a:r>
            <a:r>
              <a:rPr lang="en-US" sz="1600" dirty="0">
                <a:latin typeface="Calibri" pitchFamily="34" charset="0"/>
                <a:ea typeface="ＭＳ Ｐゴシック" pitchFamily="34" charset="-128"/>
              </a:rPr>
              <a:t>Biology, Chemistry, Environmental Science, Physics 1: Algebra-based, Physics 2: Algebra-based, Physics C: Mechanics</a:t>
            </a:r>
          </a:p>
          <a:p>
            <a:pPr marL="285750" indent="-285750">
              <a:spcAft>
                <a:spcPts val="1200"/>
              </a:spcAft>
              <a:buClr>
                <a:srgbClr val="6FB867"/>
              </a:buClr>
              <a:buFont typeface="Arial" panose="020B0604020202020204" pitchFamily="34" charset="0"/>
              <a:buChar char="•"/>
              <a:defRPr/>
            </a:pPr>
            <a:r>
              <a:rPr lang="en-US" sz="1600" b="1" dirty="0">
                <a:latin typeface="Calibri" pitchFamily="34" charset="0"/>
                <a:ea typeface="ＭＳ Ｐゴシック" pitchFamily="34" charset="-128"/>
              </a:rPr>
              <a:t>World languages: </a:t>
            </a:r>
            <a:r>
              <a:rPr lang="en-US" sz="1600" dirty="0">
                <a:latin typeface="Calibri" pitchFamily="34" charset="0"/>
                <a:ea typeface="ＭＳ Ｐゴシック" pitchFamily="34" charset="-128"/>
              </a:rPr>
              <a:t>Chinese Language and Culture, French Language and Culture, Spanish Language and Culture, Spanish Literature and Culture</a:t>
            </a:r>
          </a:p>
        </p:txBody>
      </p:sp>
      <p:sp>
        <p:nvSpPr>
          <p:cNvPr id="16386" name="Title 7"/>
          <p:cNvSpPr>
            <a:spLocks noGrp="1"/>
          </p:cNvSpPr>
          <p:nvPr>
            <p:ph type="title"/>
          </p:nvPr>
        </p:nvSpPr>
        <p:spPr>
          <a:xfrm>
            <a:off x="0" y="457200"/>
            <a:ext cx="9220200" cy="685800"/>
          </a:xfrm>
        </p:spPr>
        <p:txBody>
          <a:bodyPr/>
          <a:lstStyle/>
          <a:p>
            <a:pPr>
              <a:defRPr/>
            </a:pPr>
            <a:r>
              <a:rPr lang="en-US" dirty="0">
                <a:ea typeface="ＭＳ Ｐゴシック" pitchFamily="34" charset="-128"/>
              </a:rPr>
              <a:t>Our AP</a:t>
            </a:r>
            <a:r>
              <a:rPr lang="en-US" baseline="30000" dirty="0">
                <a:ea typeface="ＭＳ Ｐゴシック" pitchFamily="34" charset="-128"/>
              </a:rPr>
              <a:t>®</a:t>
            </a:r>
            <a:r>
              <a:rPr lang="en-US" dirty="0">
                <a:ea typeface="ＭＳ Ｐゴシック" pitchFamily="34" charset="-128"/>
              </a:rPr>
              <a:t> Courses</a:t>
            </a:r>
            <a:endParaRPr dirty="0">
              <a:ea typeface="ＭＳ Ｐゴシック" pitchFamily="34" charset="-128"/>
            </a:endParaRPr>
          </a:p>
        </p:txBody>
      </p:sp>
      <p:sp>
        <p:nvSpPr>
          <p:cNvPr id="1638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image_title_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sz="3600" dirty="0">
                <a:solidFill>
                  <a:schemeClr val="bg1"/>
                </a:solidFill>
                <a:ea typeface="ＭＳ Ｐゴシック" pitchFamily="34" charset="-128"/>
              </a:rPr>
              <a:t>AP</a:t>
            </a:r>
            <a:r>
              <a:rPr lang="en-US" sz="3600" dirty="0">
                <a:solidFill>
                  <a:schemeClr val="bg1"/>
                </a:solidFill>
                <a:ea typeface="ＭＳ Ｐゴシック" pitchFamily="34" charset="-128"/>
              </a:rPr>
              <a:t>®</a:t>
            </a:r>
            <a:r>
              <a:rPr sz="3600" dirty="0">
                <a:solidFill>
                  <a:schemeClr val="bg1"/>
                </a:solidFill>
                <a:ea typeface="ＭＳ Ｐゴシック" pitchFamily="34" charset="-128"/>
              </a:rPr>
              <a:t>: The Benefits</a:t>
            </a:r>
            <a:endParaRPr sz="2400" b="0" dirty="0">
              <a:ea typeface="ＭＳ Ｐゴシック"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image_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2" name="Content Placeholder 8"/>
          <p:cNvSpPr>
            <a:spLocks noGrp="1"/>
          </p:cNvSpPr>
          <p:nvPr>
            <p:ph sz="quarter" idx="4294967295"/>
          </p:nvPr>
        </p:nvSpPr>
        <p:spPr bwMode="auto">
          <a:xfrm>
            <a:off x="762000" y="1447800"/>
            <a:ext cx="77724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dirty="0">
                <a:latin typeface="Calibri" pitchFamily="34" charset="0"/>
                <a:ea typeface="ＭＳ Ｐゴシック" pitchFamily="34" charset="-128"/>
              </a:rPr>
              <a:t>Students learn rigorous college-level content and skills</a:t>
            </a:r>
          </a:p>
          <a:p>
            <a:pPr marL="285750" indent="-285750">
              <a:spcAft>
                <a:spcPts val="1800"/>
              </a:spcAft>
              <a:buClr>
                <a:srgbClr val="6FB867"/>
              </a:buClr>
              <a:buFont typeface="Arial" panose="020B0604020202020204" pitchFamily="34" charset="0"/>
              <a:buChar char="•"/>
              <a:defRPr/>
            </a:pPr>
            <a:r>
              <a:rPr lang="en-US" dirty="0">
                <a:latin typeface="Calibri" pitchFamily="34" charset="0"/>
                <a:ea typeface="ＭＳ Ｐゴシック" pitchFamily="34" charset="-128"/>
              </a:rPr>
              <a:t>Taking AP is valued in the college admission process</a:t>
            </a:r>
          </a:p>
          <a:p>
            <a:pPr marL="285750" indent="-285750">
              <a:spcAft>
                <a:spcPts val="1800"/>
              </a:spcAft>
              <a:buClr>
                <a:srgbClr val="6FB867"/>
              </a:buClr>
              <a:buFont typeface="Arial" panose="020B0604020202020204" pitchFamily="34" charset="0"/>
              <a:buChar char="•"/>
              <a:defRPr/>
            </a:pPr>
            <a:r>
              <a:rPr lang="en-US" dirty="0">
                <a:latin typeface="Calibri" pitchFamily="34" charset="0"/>
                <a:ea typeface="ＭＳ Ｐゴシック" pitchFamily="34" charset="-128"/>
              </a:rPr>
              <a:t>AP courses are interesting and rewarding academic experiences</a:t>
            </a:r>
          </a:p>
          <a:p>
            <a:pPr marL="285750" indent="-285750">
              <a:spcAft>
                <a:spcPts val="1800"/>
              </a:spcAft>
              <a:buClr>
                <a:srgbClr val="6FB867"/>
              </a:buClr>
              <a:buFont typeface="Arial" panose="020B0604020202020204" pitchFamily="34" charset="0"/>
              <a:buChar char="•"/>
              <a:defRPr/>
            </a:pPr>
            <a:r>
              <a:rPr lang="en-US" dirty="0">
                <a:latin typeface="Calibri" pitchFamily="34" charset="0"/>
                <a:ea typeface="ＭＳ Ｐゴシック" pitchFamily="34" charset="-128"/>
              </a:rPr>
              <a:t>Opportunity to earn valuable credit and placement in college</a:t>
            </a:r>
          </a:p>
        </p:txBody>
      </p:sp>
      <p:sp>
        <p:nvSpPr>
          <p:cNvPr id="3" name="Title 7"/>
          <p:cNvSpPr>
            <a:spLocks noGrp="1"/>
          </p:cNvSpPr>
          <p:nvPr>
            <p:ph type="title"/>
          </p:nvPr>
        </p:nvSpPr>
        <p:spPr>
          <a:xfrm>
            <a:off x="0" y="457200"/>
            <a:ext cx="9220200" cy="685800"/>
          </a:xfrm>
        </p:spPr>
        <p:txBody>
          <a:bodyPr/>
          <a:lstStyle/>
          <a:p>
            <a:pPr>
              <a:defRPr/>
            </a:pPr>
            <a:r>
              <a:rPr dirty="0">
                <a:ea typeface="ＭＳ Ｐゴシック" pitchFamily="34" charset="-128"/>
              </a:rPr>
              <a:t> AP</a:t>
            </a:r>
            <a:r>
              <a:rPr lang="en-US" baseline="30000" dirty="0">
                <a:ea typeface="ＭＳ Ｐゴシック" pitchFamily="34" charset="-128"/>
              </a:rPr>
              <a:t>®</a:t>
            </a:r>
            <a:r>
              <a:rPr lang="en-US" dirty="0">
                <a:ea typeface="ＭＳ Ｐゴシック" pitchFamily="34" charset="-128"/>
              </a:rPr>
              <a:t>: </a:t>
            </a:r>
            <a:r>
              <a:rPr dirty="0">
                <a:ea typeface="ＭＳ Ｐゴシック" pitchFamily="34" charset="-128"/>
              </a:rPr>
              <a:t>The Benefits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8"/>
          <p:cNvSpPr>
            <a:spLocks noGrp="1"/>
          </p:cNvSpPr>
          <p:nvPr>
            <p:ph sz="quarter" idx="4294967295"/>
          </p:nvPr>
        </p:nvSpPr>
        <p:spPr bwMode="auto">
          <a:xfrm>
            <a:off x="1066800" y="1447800"/>
            <a:ext cx="7086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spcAft>
                <a:spcPts val="1800"/>
              </a:spcAft>
              <a:buClr>
                <a:srgbClr val="6FB867"/>
              </a:buClr>
              <a:buFont typeface="Arial" panose="020B0604020202020204" pitchFamily="34" charset="0"/>
              <a:buChar char="•"/>
              <a:defRPr/>
            </a:pPr>
            <a:r>
              <a:rPr lang="en-US" dirty="0">
                <a:ea typeface="ＭＳ Ｐゴシック" pitchFamily="34" charset="-128"/>
              </a:rPr>
              <a:t>85% of selective colleges and universities report that a student</a:t>
            </a:r>
            <a:r>
              <a:rPr lang="en-US" altLang="ja-JP" dirty="0">
                <a:ea typeface="ＭＳ Ｐゴシック" pitchFamily="34" charset="-128"/>
              </a:rPr>
              <a:t>’s AP experience favorably impacts admission decisions*</a:t>
            </a:r>
          </a:p>
          <a:p>
            <a:pPr marL="285750" indent="-285750">
              <a:spcAft>
                <a:spcPts val="1800"/>
              </a:spcAft>
              <a:buClr>
                <a:srgbClr val="6FB867"/>
              </a:buClr>
              <a:buFont typeface="Arial" panose="020B0604020202020204" pitchFamily="34" charset="0"/>
              <a:buChar char="•"/>
              <a:defRPr/>
            </a:pPr>
            <a:r>
              <a:rPr lang="en-US" dirty="0">
                <a:ea typeface="ＭＳ Ｐゴシック" pitchFamily="34" charset="-128"/>
              </a:rPr>
              <a:t>Colleges rank grades in college-preparatory courses and strength of curriculum as the two top factors in the admission decision</a:t>
            </a:r>
          </a:p>
          <a:p>
            <a:pPr marL="285750" indent="-285750">
              <a:spcAft>
                <a:spcPts val="1800"/>
              </a:spcAft>
              <a:buClr>
                <a:srgbClr val="6FB867"/>
              </a:buClr>
              <a:buFont typeface="Arial" panose="020B0604020202020204" pitchFamily="34" charset="0"/>
              <a:buChar char="•"/>
              <a:defRPr/>
            </a:pPr>
            <a:r>
              <a:rPr lang="en-US" dirty="0">
                <a:ea typeface="ＭＳ Ｐゴシック" pitchFamily="34" charset="-128"/>
              </a:rPr>
              <a:t>AP courses tell college admission officials that students are challenging themselves and preparing for the rigors they'</a:t>
            </a:r>
            <a:r>
              <a:rPr lang="en-US" altLang="ja-JP" dirty="0">
                <a:ea typeface="ＭＳ Ｐゴシック" pitchFamily="34" charset="-128"/>
              </a:rPr>
              <a:t>ll encounter in their college careers</a:t>
            </a:r>
          </a:p>
          <a:p>
            <a:pPr marL="171450" indent="-171450" algn="r">
              <a:spcAft>
                <a:spcPts val="1800"/>
              </a:spcAft>
              <a:buClr>
                <a:srgbClr val="6FB867"/>
              </a:buClr>
              <a:buFont typeface="Arial" panose="020B0604020202020204" pitchFamily="34" charset="0"/>
              <a:buChar char="•"/>
            </a:pPr>
            <a:r>
              <a:rPr lang="en-US" sz="1000" i="1" dirty="0">
                <a:latin typeface="Calibri" charset="0"/>
                <a:ea typeface="ＭＳ Ｐゴシック" charset="0"/>
                <a:cs typeface="ＭＳ Ｐゴシック" charset="0"/>
              </a:rPr>
              <a:t>*Unpublished institutional research, Crux Research Inc., March 2007</a:t>
            </a:r>
          </a:p>
        </p:txBody>
      </p:sp>
      <p:sp>
        <p:nvSpPr>
          <p:cNvPr id="23554" name="Title 7"/>
          <p:cNvSpPr>
            <a:spLocks noGrp="1"/>
          </p:cNvSpPr>
          <p:nvPr>
            <p:ph type="title"/>
          </p:nvPr>
        </p:nvSpPr>
        <p:spPr>
          <a:xfrm>
            <a:off x="0" y="457200"/>
            <a:ext cx="9220200" cy="685800"/>
          </a:xfrm>
        </p:spPr>
        <p:txBody>
          <a:bodyPr/>
          <a:lstStyle/>
          <a:p>
            <a:pPr>
              <a:defRPr/>
            </a:pPr>
            <a:r>
              <a:rPr dirty="0">
                <a:ea typeface="ＭＳ Ｐゴシック" pitchFamily="34" charset="-128"/>
              </a:rPr>
              <a:t>AP</a:t>
            </a:r>
            <a:r>
              <a:rPr lang="en-US" baseline="30000" dirty="0">
                <a:ea typeface="ＭＳ Ｐゴシック" pitchFamily="34" charset="-128"/>
              </a:rPr>
              <a:t>®</a:t>
            </a:r>
            <a:r>
              <a:rPr dirty="0">
                <a:ea typeface="ＭＳ Ｐゴシック" pitchFamily="34" charset="-128"/>
              </a:rPr>
              <a:t> from the College Admissions Perspective</a:t>
            </a:r>
          </a:p>
        </p:txBody>
      </p:sp>
      <p:sp>
        <p:nvSpPr>
          <p:cNvPr id="2355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4083CF"/>
      </a:hlink>
      <a:folHlink>
        <a:srgbClr val="FEC60B"/>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8688</TotalTime>
  <Words>1383</Words>
  <Application>Microsoft Office PowerPoint</Application>
  <PresentationFormat>On-screen Show (4:3)</PresentationFormat>
  <Paragraphs>118</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Calibri (Headings)</vt:lpstr>
      <vt:lpstr>Serifa Std 55 Roman</vt:lpstr>
      <vt:lpstr>Wingdings</vt:lpstr>
      <vt:lpstr>Office Theme</vt:lpstr>
      <vt:lpstr>An Introduction to the  Advanced Placement Program®</vt:lpstr>
      <vt:lpstr>Welcome</vt:lpstr>
      <vt:lpstr>What We will Cover</vt:lpstr>
      <vt:lpstr>What Are Advanced Placement® Courses?</vt:lpstr>
      <vt:lpstr>Advanced Placement ®: The Basics</vt:lpstr>
      <vt:lpstr>Our AP® Courses</vt:lpstr>
      <vt:lpstr>AP®: The Benefits</vt:lpstr>
      <vt:lpstr> AP®: The Benefits</vt:lpstr>
      <vt:lpstr>AP® from the College Admissions Perspective</vt:lpstr>
      <vt:lpstr>AP®: A More Engaging Learning Experience</vt:lpstr>
      <vt:lpstr>AP® Exams</vt:lpstr>
      <vt:lpstr>AP® Exams</vt:lpstr>
      <vt:lpstr>Credit and Placement Opportunities</vt:lpstr>
      <vt:lpstr>What is it like to take AP®?</vt:lpstr>
      <vt:lpstr>AP® Myths &amp; Realities </vt:lpstr>
      <vt:lpstr>Next Steps: Help Your Child Make the Best Choices</vt:lpstr>
      <vt:lpstr>AP®: Start the Conversation</vt:lpstr>
      <vt:lpstr>AP®: Resources Worth Exploring for Students and Families </vt:lpstr>
      <vt:lpstr>Questions and Answers</vt:lpstr>
    </vt:vector>
  </TitlesOfParts>
  <Company>Hawthorne Visual Communications,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knortey</dc:creator>
  <cp:lastModifiedBy>Ashley M. Hunt</cp:lastModifiedBy>
  <cp:revision>794</cp:revision>
  <cp:lastPrinted>2024-10-01T20:00:04Z</cp:lastPrinted>
  <dcterms:created xsi:type="dcterms:W3CDTF">2013-01-11T21:38:43Z</dcterms:created>
  <dcterms:modified xsi:type="dcterms:W3CDTF">2024-10-02T14:58:39Z</dcterms:modified>
</cp:coreProperties>
</file>