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27"/>
  </p:notesMasterIdLst>
  <p:sldIdLst>
    <p:sldId id="256" r:id="rId5"/>
    <p:sldId id="259" r:id="rId6"/>
    <p:sldId id="257" r:id="rId7"/>
    <p:sldId id="273" r:id="rId8"/>
    <p:sldId id="276" r:id="rId9"/>
    <p:sldId id="302" r:id="rId10"/>
    <p:sldId id="279" r:id="rId11"/>
    <p:sldId id="262" r:id="rId12"/>
    <p:sldId id="304" r:id="rId13"/>
    <p:sldId id="310" r:id="rId14"/>
    <p:sldId id="258" r:id="rId15"/>
    <p:sldId id="309" r:id="rId16"/>
    <p:sldId id="307" r:id="rId17"/>
    <p:sldId id="308" r:id="rId18"/>
    <p:sldId id="305" r:id="rId19"/>
    <p:sldId id="274" r:id="rId20"/>
    <p:sldId id="272" r:id="rId21"/>
    <p:sldId id="260" r:id="rId22"/>
    <p:sldId id="277" r:id="rId23"/>
    <p:sldId id="266" r:id="rId24"/>
    <p:sldId id="261"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702C039-E326-4FBE-85AD-597CFDB71C60}">
          <p14:sldIdLst>
            <p14:sldId id="256"/>
            <p14:sldId id="259"/>
            <p14:sldId id="257"/>
            <p14:sldId id="273"/>
          </p14:sldIdLst>
        </p14:section>
        <p14:section name="Course Selection" id="{0B3325F4-EF25-4B4F-81E5-2806C026A578}">
          <p14:sldIdLst>
            <p14:sldId id="276"/>
            <p14:sldId id="302"/>
            <p14:sldId id="279"/>
            <p14:sldId id="262"/>
            <p14:sldId id="304"/>
            <p14:sldId id="310"/>
          </p14:sldIdLst>
        </p14:section>
        <p14:section name="Endorsements and Programs of Study" id="{E49304A2-C174-4165-B5FC-24D6A1F85971}">
          <p14:sldIdLst>
            <p14:sldId id="258"/>
            <p14:sldId id="309"/>
            <p14:sldId id="307"/>
            <p14:sldId id="308"/>
            <p14:sldId id="305"/>
          </p14:sldIdLst>
        </p14:section>
        <p14:section name="Advanced Academics" id="{95A811CA-A69D-42B6-91EF-FB1403C2606C}">
          <p14:sldIdLst>
            <p14:sldId id="274"/>
            <p14:sldId id="272"/>
            <p14:sldId id="260"/>
          </p14:sldIdLst>
        </p14:section>
        <p14:section name="College and Career Planning" id="{DA82A4C5-575F-4625-8AC4-ADDE0FA73D27}">
          <p14:sldIdLst>
            <p14:sldId id="277"/>
            <p14:sldId id="266"/>
            <p14:sldId id="261"/>
          </p14:sldIdLst>
        </p14:section>
        <p14:section name="Blank/Additional Slides" id="{9FB1A06E-6DB3-4599-AF70-C6C81C6CF6B6}">
          <p14:sldIdLst>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989B0-A423-EE72-7910-C33C49ECE8E0}" v="2" dt="2024-10-01T22:39:00.937"/>
    <p1510:client id="{53C98115-9ADF-4066-5577-C8C87FD9D4F0}" v="319" dt="2024-09-30T18:49:18.498"/>
    <p1510:client id="{91F041B2-A68D-0B1D-C01D-FA5D3673302D}" v="21" dt="2024-09-30T18:13:50.807"/>
    <p1510:client id="{A68FAEE3-1CA5-BD0F-0195-1DB97CF51A75}" v="16" dt="2024-09-30T19:07:29.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261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7B806-7D1F-422F-9707-051FA77C3C1E}"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D82FF-94C8-4445-9C47-B5FC2DB36616}" type="slidenum">
              <a:rPr lang="en-US" smtClean="0"/>
              <a:t>‹#›</a:t>
            </a:fld>
            <a:endParaRPr lang="en-US"/>
          </a:p>
        </p:txBody>
      </p:sp>
    </p:spTree>
    <p:extLst>
      <p:ext uri="{BB962C8B-B14F-4D97-AF65-F5344CB8AC3E}">
        <p14:creationId xmlns:p14="http://schemas.microsoft.com/office/powerpoint/2010/main" val="415637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6D82FF-94C8-4445-9C47-B5FC2DB36616}" type="slidenum">
              <a:rPr lang="en-US" smtClean="0"/>
              <a:t>1</a:t>
            </a:fld>
            <a:endParaRPr lang="en-US"/>
          </a:p>
        </p:txBody>
      </p:sp>
    </p:spTree>
    <p:extLst>
      <p:ext uri="{BB962C8B-B14F-4D97-AF65-F5344CB8AC3E}">
        <p14:creationId xmlns:p14="http://schemas.microsoft.com/office/powerpoint/2010/main" val="226391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Admin info and pics</a:t>
            </a:r>
          </a:p>
        </p:txBody>
      </p:sp>
      <p:sp>
        <p:nvSpPr>
          <p:cNvPr id="4" name="Slide Number Placeholder 3"/>
          <p:cNvSpPr>
            <a:spLocks noGrp="1"/>
          </p:cNvSpPr>
          <p:nvPr>
            <p:ph type="sldNum" sz="quarter" idx="5"/>
          </p:nvPr>
        </p:nvSpPr>
        <p:spPr/>
        <p:txBody>
          <a:bodyPr/>
          <a:lstStyle/>
          <a:p>
            <a:fld id="{866D82FF-94C8-4445-9C47-B5FC2DB36616}" type="slidenum">
              <a:rPr lang="en-US" smtClean="0"/>
              <a:t>2</a:t>
            </a:fld>
            <a:endParaRPr lang="en-US"/>
          </a:p>
        </p:txBody>
      </p:sp>
    </p:spTree>
    <p:extLst>
      <p:ext uri="{BB962C8B-B14F-4D97-AF65-F5344CB8AC3E}">
        <p14:creationId xmlns:p14="http://schemas.microsoft.com/office/powerpoint/2010/main" val="213761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 Counselor and CCF Names, Alphas, pics., additional roles, etc. </a:t>
            </a:r>
          </a:p>
          <a:p>
            <a:r>
              <a:rPr lang="en-US"/>
              <a:t> </a:t>
            </a:r>
          </a:p>
        </p:txBody>
      </p:sp>
      <p:sp>
        <p:nvSpPr>
          <p:cNvPr id="4" name="Slide Number Placeholder 3"/>
          <p:cNvSpPr>
            <a:spLocks noGrp="1"/>
          </p:cNvSpPr>
          <p:nvPr>
            <p:ph type="sldNum" sz="quarter" idx="5"/>
          </p:nvPr>
        </p:nvSpPr>
        <p:spPr/>
        <p:txBody>
          <a:bodyPr/>
          <a:lstStyle/>
          <a:p>
            <a:fld id="{866D82FF-94C8-4445-9C47-B5FC2DB36616}" type="slidenum">
              <a:rPr lang="en-US" smtClean="0"/>
              <a:t>3</a:t>
            </a:fld>
            <a:endParaRPr lang="en-US"/>
          </a:p>
        </p:txBody>
      </p:sp>
    </p:spTree>
    <p:extLst>
      <p:ext uri="{BB962C8B-B14F-4D97-AF65-F5344CB8AC3E}">
        <p14:creationId xmlns:p14="http://schemas.microsoft.com/office/powerpoint/2010/main" val="265475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rooms and any additional sessions/topics as desired [by campus]</a:t>
            </a:r>
          </a:p>
        </p:txBody>
      </p:sp>
      <p:sp>
        <p:nvSpPr>
          <p:cNvPr id="4" name="Slide Number Placeholder 3"/>
          <p:cNvSpPr>
            <a:spLocks noGrp="1"/>
          </p:cNvSpPr>
          <p:nvPr>
            <p:ph type="sldNum" sz="quarter" idx="5"/>
          </p:nvPr>
        </p:nvSpPr>
        <p:spPr/>
        <p:txBody>
          <a:bodyPr/>
          <a:lstStyle/>
          <a:p>
            <a:fld id="{866D82FF-94C8-4445-9C47-B5FC2DB36616}" type="slidenum">
              <a:rPr lang="en-US" smtClean="0"/>
              <a:t>4</a:t>
            </a:fld>
            <a:endParaRPr lang="en-US"/>
          </a:p>
        </p:txBody>
      </p:sp>
    </p:spTree>
    <p:extLst>
      <p:ext uri="{BB962C8B-B14F-4D97-AF65-F5344CB8AC3E}">
        <p14:creationId xmlns:p14="http://schemas.microsoft.com/office/powerpoint/2010/main" val="419847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Dual Credit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Industry-Based Certifications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CTSOs (i.e., DECA, FFA, HOSA, SkillsUSA, TAFE, TSA)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National Technical Honor Society</a:t>
            </a:r>
          </a:p>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D82FF-94C8-4445-9C47-B5FC2DB36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34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D82FF-94C8-4445-9C47-B5FC2DB36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74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 Workshop Room Numbers</a:t>
            </a:r>
          </a:p>
        </p:txBody>
      </p:sp>
      <p:sp>
        <p:nvSpPr>
          <p:cNvPr id="4" name="Slide Number Placeholder 3"/>
          <p:cNvSpPr>
            <a:spLocks noGrp="1"/>
          </p:cNvSpPr>
          <p:nvPr>
            <p:ph type="sldNum" sz="quarter" idx="5"/>
          </p:nvPr>
        </p:nvSpPr>
        <p:spPr/>
        <p:txBody>
          <a:bodyPr/>
          <a:lstStyle/>
          <a:p>
            <a:fld id="{866D82FF-94C8-4445-9C47-B5FC2DB36616}" type="slidenum">
              <a:rPr lang="en-US" smtClean="0"/>
              <a:t>18</a:t>
            </a:fld>
            <a:endParaRPr lang="en-US"/>
          </a:p>
        </p:txBody>
      </p:sp>
    </p:spTree>
    <p:extLst>
      <p:ext uri="{BB962C8B-B14F-4D97-AF65-F5344CB8AC3E}">
        <p14:creationId xmlns:p14="http://schemas.microsoft.com/office/powerpoint/2010/main" val="1985492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8695-C743-CDBF-D09F-321E19D738D7}"/>
              </a:ext>
            </a:extLst>
          </p:cNvPr>
          <p:cNvSpPr>
            <a:spLocks noGrp="1"/>
          </p:cNvSpPr>
          <p:nvPr>
            <p:ph type="ctrTitle"/>
          </p:nvPr>
        </p:nvSpPr>
        <p:spPr>
          <a:xfrm>
            <a:off x="1524000" y="1297854"/>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BC91CBF-FB44-0609-B3B8-A44DF6F2346D}"/>
              </a:ext>
            </a:extLst>
          </p:cNvPr>
          <p:cNvSpPr>
            <a:spLocks noGrp="1"/>
          </p:cNvSpPr>
          <p:nvPr>
            <p:ph type="subTitle" idx="1"/>
          </p:nvPr>
        </p:nvSpPr>
        <p:spPr>
          <a:xfrm>
            <a:off x="1524000" y="4105275"/>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F8A5E1-60BC-9E88-650E-14820BBD6BD1}"/>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5" name="Footer Placeholder 4">
            <a:extLst>
              <a:ext uri="{FF2B5EF4-FFF2-40B4-BE49-F238E27FC236}">
                <a16:creationId xmlns:a16="http://schemas.microsoft.com/office/drawing/2014/main" id="{C0964F33-98AB-E263-4867-67A8A351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B4259-B8F4-CA2E-5104-9AB3C3E53F73}"/>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185322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BD30-1845-7F57-6236-486DF6FCF85B}"/>
              </a:ext>
            </a:extLst>
          </p:cNvPr>
          <p:cNvSpPr>
            <a:spLocks noGrp="1"/>
          </p:cNvSpPr>
          <p:nvPr>
            <p:ph type="title"/>
          </p:nvPr>
        </p:nvSpPr>
        <p:spPr>
          <a:xfrm>
            <a:off x="839788" y="2155463"/>
            <a:ext cx="359366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DD97192-EC35-57B4-2BEC-837D58677DC7}"/>
              </a:ext>
            </a:extLst>
          </p:cNvPr>
          <p:cNvSpPr>
            <a:spLocks noGrp="1"/>
          </p:cNvSpPr>
          <p:nvPr>
            <p:ph idx="1"/>
          </p:nvPr>
        </p:nvSpPr>
        <p:spPr>
          <a:xfrm>
            <a:off x="5144655" y="581891"/>
            <a:ext cx="6548581" cy="55325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A70A3-64FC-2B4A-C884-87AE289E27E9}"/>
              </a:ext>
            </a:extLst>
          </p:cNvPr>
          <p:cNvSpPr>
            <a:spLocks noGrp="1"/>
          </p:cNvSpPr>
          <p:nvPr>
            <p:ph type="body" sz="half" idx="2"/>
          </p:nvPr>
        </p:nvSpPr>
        <p:spPr>
          <a:xfrm>
            <a:off x="839788" y="3999344"/>
            <a:ext cx="3593667" cy="1869643"/>
          </a:xfrm>
        </p:spPr>
        <p:txBody>
          <a:bodyP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AE2EC-BADF-53D9-F211-077EEFB73762}"/>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6" name="Footer Placeholder 5">
            <a:extLst>
              <a:ext uri="{FF2B5EF4-FFF2-40B4-BE49-F238E27FC236}">
                <a16:creationId xmlns:a16="http://schemas.microsoft.com/office/drawing/2014/main" id="{CB93633A-D09F-A07F-8C3E-0EEC3F93B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86866-9047-3212-8974-4ECB3E04E36D}"/>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156009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BD30-1845-7F57-6236-486DF6FCF85B}"/>
              </a:ext>
            </a:extLst>
          </p:cNvPr>
          <p:cNvSpPr>
            <a:spLocks noGrp="1"/>
          </p:cNvSpPr>
          <p:nvPr>
            <p:ph type="title"/>
          </p:nvPr>
        </p:nvSpPr>
        <p:spPr>
          <a:xfrm>
            <a:off x="838200" y="1508917"/>
            <a:ext cx="359366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DD97192-EC35-57B4-2BEC-837D58677DC7}"/>
              </a:ext>
            </a:extLst>
          </p:cNvPr>
          <p:cNvSpPr>
            <a:spLocks noGrp="1"/>
          </p:cNvSpPr>
          <p:nvPr>
            <p:ph idx="1"/>
          </p:nvPr>
        </p:nvSpPr>
        <p:spPr>
          <a:xfrm>
            <a:off x="5144655" y="581891"/>
            <a:ext cx="6548581" cy="55325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A70A3-64FC-2B4A-C884-87AE289E27E9}"/>
              </a:ext>
            </a:extLst>
          </p:cNvPr>
          <p:cNvSpPr>
            <a:spLocks noGrp="1"/>
          </p:cNvSpPr>
          <p:nvPr>
            <p:ph type="body" sz="half" idx="2"/>
          </p:nvPr>
        </p:nvSpPr>
        <p:spPr>
          <a:xfrm>
            <a:off x="838200" y="3352798"/>
            <a:ext cx="3593667" cy="1869643"/>
          </a:xfrm>
        </p:spPr>
        <p:txBody>
          <a:bodyP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AE2EC-BADF-53D9-F211-077EEFB73762}"/>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6" name="Footer Placeholder 5">
            <a:extLst>
              <a:ext uri="{FF2B5EF4-FFF2-40B4-BE49-F238E27FC236}">
                <a16:creationId xmlns:a16="http://schemas.microsoft.com/office/drawing/2014/main" id="{CB93633A-D09F-A07F-8C3E-0EEC3F93B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86866-9047-3212-8974-4ECB3E04E36D}"/>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1760166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D964-B4B6-FA16-06B9-286B0AF624BD}"/>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10D962E-B954-9048-5356-240E35D6CAA5}"/>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4" name="Footer Placeholder 3">
            <a:extLst>
              <a:ext uri="{FF2B5EF4-FFF2-40B4-BE49-F238E27FC236}">
                <a16:creationId xmlns:a16="http://schemas.microsoft.com/office/drawing/2014/main" id="{54491B82-EEA9-3151-B6DC-B377D958FD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C32D88-D2E0-2CB3-6D15-575F660BAD73}"/>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17295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6C30-0342-0A04-59F9-24A8B143E42C}"/>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C75C0C-14F3-6FC8-4F4A-CECFC6A8A340}"/>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4" name="Footer Placeholder 3">
            <a:extLst>
              <a:ext uri="{FF2B5EF4-FFF2-40B4-BE49-F238E27FC236}">
                <a16:creationId xmlns:a16="http://schemas.microsoft.com/office/drawing/2014/main" id="{67E6A9D2-284E-9D93-6C15-11E745434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EE3BDE-97AA-366E-7BF6-1A29B4D9C2DC}"/>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20770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B396-A904-5D2C-EA7E-13293A4EE0C1}"/>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BF1520BC-3EE8-93A6-BFA7-548B3F26C701}"/>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4" name="Footer Placeholder 3">
            <a:extLst>
              <a:ext uri="{FF2B5EF4-FFF2-40B4-BE49-F238E27FC236}">
                <a16:creationId xmlns:a16="http://schemas.microsoft.com/office/drawing/2014/main" id="{735E6A82-9271-0B56-FAAC-124B41C5EC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5828DC-004C-0877-15A9-AC0A3B8DCE05}"/>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19094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B6B3-DB2C-D933-3958-F81713FE68B3}"/>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2085A0B-60FE-FB99-57AA-BF3B94C92CEC}"/>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4" name="Footer Placeholder 3">
            <a:extLst>
              <a:ext uri="{FF2B5EF4-FFF2-40B4-BE49-F238E27FC236}">
                <a16:creationId xmlns:a16="http://schemas.microsoft.com/office/drawing/2014/main" id="{994175AB-C1FB-CB73-8E47-C917E6160E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12C9AC-2CC8-DF82-5730-C20B599A32FB}"/>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3743493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BC61-5952-11BD-8D8C-EFF75EB61257}"/>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C8FD754-7684-C9FC-2397-5113DAC88F3C}"/>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4" name="Footer Placeholder 3">
            <a:extLst>
              <a:ext uri="{FF2B5EF4-FFF2-40B4-BE49-F238E27FC236}">
                <a16:creationId xmlns:a16="http://schemas.microsoft.com/office/drawing/2014/main" id="{6A35A85E-F331-8075-4E80-68BF76369C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A47043-DC25-A879-10F2-71CF217E4B8E}"/>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147101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B131-3BFA-8916-B971-77C60F767080}"/>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619E7C4-7DB2-B239-2FAA-6458AC6A680F}"/>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4" name="Footer Placeholder 3">
            <a:extLst>
              <a:ext uri="{FF2B5EF4-FFF2-40B4-BE49-F238E27FC236}">
                <a16:creationId xmlns:a16="http://schemas.microsoft.com/office/drawing/2014/main" id="{D4DAA38F-CE96-21A6-CF96-16549E93BC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9D4875-14C4-4837-7C05-D58BC491FADD}"/>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195570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A89A-47F7-9E0E-3AAD-6CA7CF34DAB4}"/>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B0E4244-B676-04FC-1E1A-FCE6219DC7BA}"/>
              </a:ext>
            </a:extLst>
          </p:cNvPr>
          <p:cNvSpPr>
            <a:spLocks noGrp="1"/>
          </p:cNvSpPr>
          <p:nvPr>
            <p:ph idx="1"/>
          </p:nvPr>
        </p:nvSpPr>
        <p:spPr>
          <a:xfrm>
            <a:off x="902855" y="154853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F294B-D996-DB3B-D5BF-0CEA03E36DC8}"/>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5" name="Footer Placeholder 4">
            <a:extLst>
              <a:ext uri="{FF2B5EF4-FFF2-40B4-BE49-F238E27FC236}">
                <a16:creationId xmlns:a16="http://schemas.microsoft.com/office/drawing/2014/main" id="{3313D995-18E4-33C8-7267-18FCDFDCB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34CE5-62DE-281E-A794-DEFB9AAE2AC3}"/>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86333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A3D7-565B-2B5A-5535-CF456308E535}"/>
              </a:ext>
            </a:extLst>
          </p:cNvPr>
          <p:cNvSpPr>
            <a:spLocks noGrp="1"/>
          </p:cNvSpPr>
          <p:nvPr>
            <p:ph type="title"/>
          </p:nvPr>
        </p:nvSpPr>
        <p:spPr>
          <a:xfrm>
            <a:off x="838200" y="813522"/>
            <a:ext cx="10515600" cy="2852737"/>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B09DD3B2-7080-1028-B289-436454373A24}"/>
              </a:ext>
            </a:extLst>
          </p:cNvPr>
          <p:cNvSpPr>
            <a:spLocks noGrp="1"/>
          </p:cNvSpPr>
          <p:nvPr>
            <p:ph type="body" idx="1"/>
          </p:nvPr>
        </p:nvSpPr>
        <p:spPr>
          <a:xfrm>
            <a:off x="838200" y="4146118"/>
            <a:ext cx="10515600" cy="1500187"/>
          </a:xfrm>
        </p:spPr>
        <p:txBody>
          <a:bodyPr/>
          <a:lstStyle>
            <a:lvl1pPr marL="0" indent="0" algn="ctr">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238B66-BFD7-626A-2B23-056B227589DC}"/>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5" name="Footer Placeholder 4">
            <a:extLst>
              <a:ext uri="{FF2B5EF4-FFF2-40B4-BE49-F238E27FC236}">
                <a16:creationId xmlns:a16="http://schemas.microsoft.com/office/drawing/2014/main" id="{57091BF8-0018-CF1B-92ED-B65309136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0278B-9A19-E781-079D-5FD5D4281850}"/>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21062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EE46-8C31-D9E5-44FE-7425553A8C49}"/>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88153A-4C37-3259-F704-6EC491A05668}"/>
              </a:ext>
            </a:extLst>
          </p:cNvPr>
          <p:cNvSpPr>
            <a:spLocks noGrp="1"/>
          </p:cNvSpPr>
          <p:nvPr>
            <p:ph sz="half" idx="1"/>
          </p:nvPr>
        </p:nvSpPr>
        <p:spPr>
          <a:xfrm>
            <a:off x="762000" y="1462087"/>
            <a:ext cx="5181600" cy="4707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6E9049-F0D2-177C-E074-3506125C509B}"/>
              </a:ext>
            </a:extLst>
          </p:cNvPr>
          <p:cNvSpPr>
            <a:spLocks noGrp="1"/>
          </p:cNvSpPr>
          <p:nvPr>
            <p:ph sz="half" idx="2"/>
          </p:nvPr>
        </p:nvSpPr>
        <p:spPr>
          <a:xfrm>
            <a:off x="6096000" y="1462087"/>
            <a:ext cx="5181600" cy="4707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5EF764-FAC9-5C51-68B9-0AF5887FA2CF}"/>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6" name="Footer Placeholder 5">
            <a:extLst>
              <a:ext uri="{FF2B5EF4-FFF2-40B4-BE49-F238E27FC236}">
                <a16:creationId xmlns:a16="http://schemas.microsoft.com/office/drawing/2014/main" id="{58F3B580-BACD-3835-9B2A-E67B251D7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5A3A5-7C2F-3B6D-4BF4-8322EFC4407F}"/>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14742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7F51-54D9-3308-076F-8D54EEBB1127}"/>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0EBC7F9-76E7-BFB8-B14F-AA0EBE240728}"/>
              </a:ext>
            </a:extLst>
          </p:cNvPr>
          <p:cNvSpPr>
            <a:spLocks noGrp="1"/>
          </p:cNvSpPr>
          <p:nvPr>
            <p:ph type="body" idx="1"/>
          </p:nvPr>
        </p:nvSpPr>
        <p:spPr>
          <a:xfrm>
            <a:off x="838200" y="1237817"/>
            <a:ext cx="5157787" cy="939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519F87-8809-54F0-B921-DB0C3C4C3015}"/>
              </a:ext>
            </a:extLst>
          </p:cNvPr>
          <p:cNvSpPr>
            <a:spLocks noGrp="1"/>
          </p:cNvSpPr>
          <p:nvPr>
            <p:ph sz="half" idx="2"/>
          </p:nvPr>
        </p:nvSpPr>
        <p:spPr>
          <a:xfrm>
            <a:off x="838200" y="2061729"/>
            <a:ext cx="5157787" cy="420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412DE-E5A1-6193-24B9-436D5567E335}"/>
              </a:ext>
            </a:extLst>
          </p:cNvPr>
          <p:cNvSpPr>
            <a:spLocks noGrp="1"/>
          </p:cNvSpPr>
          <p:nvPr>
            <p:ph type="body" sz="quarter" idx="3"/>
          </p:nvPr>
        </p:nvSpPr>
        <p:spPr>
          <a:xfrm>
            <a:off x="6170612" y="1237817"/>
            <a:ext cx="5183188" cy="939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A6AC3-A5A6-9D2E-4217-EB996FD3602F}"/>
              </a:ext>
            </a:extLst>
          </p:cNvPr>
          <p:cNvSpPr>
            <a:spLocks noGrp="1"/>
          </p:cNvSpPr>
          <p:nvPr>
            <p:ph sz="quarter" idx="4"/>
          </p:nvPr>
        </p:nvSpPr>
        <p:spPr>
          <a:xfrm>
            <a:off x="6170612" y="2061729"/>
            <a:ext cx="5183188" cy="420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DFF3A4-4BB7-91B2-B8D2-F151DE00A7E0}"/>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8" name="Footer Placeholder 7">
            <a:extLst>
              <a:ext uri="{FF2B5EF4-FFF2-40B4-BE49-F238E27FC236}">
                <a16:creationId xmlns:a16="http://schemas.microsoft.com/office/drawing/2014/main" id="{A0A711AF-BB34-496B-0D4F-5395CC6B69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C7A67E-2F15-1D64-A641-037EA5060C8E}"/>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8310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8242-8318-548E-A74A-CC7ABEACEADB}"/>
              </a:ext>
            </a:extLst>
          </p:cNvPr>
          <p:cNvSpPr>
            <a:spLocks noGrp="1"/>
          </p:cNvSpPr>
          <p:nvPr>
            <p:ph type="title"/>
          </p:nvPr>
        </p:nvSpPr>
        <p:spPr>
          <a:xfrm>
            <a:off x="1281546" y="136525"/>
            <a:ext cx="10515600" cy="13255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92EC31C-1C4D-7DA7-935A-0E8683FD7D9E}"/>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4" name="Footer Placeholder 3">
            <a:extLst>
              <a:ext uri="{FF2B5EF4-FFF2-40B4-BE49-F238E27FC236}">
                <a16:creationId xmlns:a16="http://schemas.microsoft.com/office/drawing/2014/main" id="{2837AF6D-9E44-4102-E7B5-309F5BFA8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69129-D628-ADFA-ED22-BFA5A0B5D999}"/>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72444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18A37-5DE8-CA73-527B-1930B29D475E}"/>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3" name="Footer Placeholder 2">
            <a:extLst>
              <a:ext uri="{FF2B5EF4-FFF2-40B4-BE49-F238E27FC236}">
                <a16:creationId xmlns:a16="http://schemas.microsoft.com/office/drawing/2014/main" id="{854002FF-B0EF-1621-BF51-B752955DC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308B02-D507-EC1C-946C-083314CA28C6}"/>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80389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BD30-1845-7F57-6236-486DF6FCF85B}"/>
              </a:ext>
            </a:extLst>
          </p:cNvPr>
          <p:cNvSpPr>
            <a:spLocks noGrp="1"/>
          </p:cNvSpPr>
          <p:nvPr>
            <p:ph type="title"/>
          </p:nvPr>
        </p:nvSpPr>
        <p:spPr>
          <a:xfrm>
            <a:off x="839788" y="2155463"/>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DD97192-EC35-57B4-2BEC-837D58677DC7}"/>
              </a:ext>
            </a:extLst>
          </p:cNvPr>
          <p:cNvSpPr>
            <a:spLocks noGrp="1"/>
          </p:cNvSpPr>
          <p:nvPr>
            <p:ph idx="1"/>
          </p:nvPr>
        </p:nvSpPr>
        <p:spPr>
          <a:xfrm>
            <a:off x="6197600" y="581891"/>
            <a:ext cx="5495636" cy="55325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A70A3-64FC-2B4A-C884-87AE289E27E9}"/>
              </a:ext>
            </a:extLst>
          </p:cNvPr>
          <p:cNvSpPr>
            <a:spLocks noGrp="1"/>
          </p:cNvSpPr>
          <p:nvPr>
            <p:ph type="body" sz="half" idx="2"/>
          </p:nvPr>
        </p:nvSpPr>
        <p:spPr>
          <a:xfrm>
            <a:off x="839788" y="3999344"/>
            <a:ext cx="3932237" cy="1869643"/>
          </a:xfrm>
        </p:spPr>
        <p:txBody>
          <a:bodyP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AE2EC-BADF-53D9-F211-077EEFB73762}"/>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6" name="Footer Placeholder 5">
            <a:extLst>
              <a:ext uri="{FF2B5EF4-FFF2-40B4-BE49-F238E27FC236}">
                <a16:creationId xmlns:a16="http://schemas.microsoft.com/office/drawing/2014/main" id="{CB93633A-D09F-A07F-8C3E-0EEC3F93B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86866-9047-3212-8974-4ECB3E04E36D}"/>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1746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23DD-0E8B-A7EE-3206-72F5D1E45757}"/>
              </a:ext>
            </a:extLst>
          </p:cNvPr>
          <p:cNvSpPr>
            <a:spLocks noGrp="1"/>
          </p:cNvSpPr>
          <p:nvPr>
            <p:ph type="title"/>
          </p:nvPr>
        </p:nvSpPr>
        <p:spPr>
          <a:xfrm>
            <a:off x="839788" y="457200"/>
            <a:ext cx="3932237" cy="20955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F7171CD-F71D-E660-818E-D10346E61057}"/>
              </a:ext>
            </a:extLst>
          </p:cNvPr>
          <p:cNvSpPr>
            <a:spLocks noGrp="1"/>
          </p:cNvSpPr>
          <p:nvPr>
            <p:ph type="pic" idx="1"/>
          </p:nvPr>
        </p:nvSpPr>
        <p:spPr>
          <a:xfrm>
            <a:off x="6299200" y="987425"/>
            <a:ext cx="50561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8F4C8D-6B7F-2DF0-5AA2-1CB269BF55F8}"/>
              </a:ext>
            </a:extLst>
          </p:cNvPr>
          <p:cNvSpPr>
            <a:spLocks noGrp="1"/>
          </p:cNvSpPr>
          <p:nvPr>
            <p:ph type="body" sz="half" idx="2"/>
          </p:nvPr>
        </p:nvSpPr>
        <p:spPr>
          <a:xfrm>
            <a:off x="839788" y="2552700"/>
            <a:ext cx="3932237" cy="3316288"/>
          </a:xfrm>
        </p:spPr>
        <p:txBody>
          <a:bodyP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DB897-5372-EA59-76A7-1780009DBEE0}"/>
              </a:ext>
            </a:extLst>
          </p:cNvPr>
          <p:cNvSpPr>
            <a:spLocks noGrp="1"/>
          </p:cNvSpPr>
          <p:nvPr>
            <p:ph type="dt" sz="half" idx="10"/>
          </p:nvPr>
        </p:nvSpPr>
        <p:spPr/>
        <p:txBody>
          <a:bodyPr/>
          <a:lstStyle/>
          <a:p>
            <a:fld id="{2A173BE0-5B0D-4B36-BA67-F408F939919B}" type="datetimeFigureOut">
              <a:rPr lang="en-US" smtClean="0"/>
              <a:t>10/2/2024</a:t>
            </a:fld>
            <a:endParaRPr lang="en-US"/>
          </a:p>
        </p:txBody>
      </p:sp>
      <p:sp>
        <p:nvSpPr>
          <p:cNvPr id="6" name="Footer Placeholder 5">
            <a:extLst>
              <a:ext uri="{FF2B5EF4-FFF2-40B4-BE49-F238E27FC236}">
                <a16:creationId xmlns:a16="http://schemas.microsoft.com/office/drawing/2014/main" id="{9F7E15E9-1948-DA21-1318-E5B8B7D057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0B116-6EB1-D61C-9D85-D737C2C4248C}"/>
              </a:ext>
            </a:extLst>
          </p:cNvPr>
          <p:cNvSpPr>
            <a:spLocks noGrp="1"/>
          </p:cNvSpPr>
          <p:nvPr>
            <p:ph type="sldNum" sz="quarter" idx="12"/>
          </p:nvPr>
        </p:nvSpPr>
        <p:spPr/>
        <p:txBody>
          <a:bodyPr/>
          <a:lstStyle/>
          <a:p>
            <a:fld id="{6361DDF0-5A9E-4FDE-9E99-68D652AFC43D}" type="slidenum">
              <a:rPr lang="en-US" smtClean="0"/>
              <a:t>‹#›</a:t>
            </a:fld>
            <a:endParaRPr lang="en-US"/>
          </a:p>
        </p:txBody>
      </p:sp>
    </p:spTree>
    <p:extLst>
      <p:ext uri="{BB962C8B-B14F-4D97-AF65-F5344CB8AC3E}">
        <p14:creationId xmlns:p14="http://schemas.microsoft.com/office/powerpoint/2010/main" val="215631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0FBE6-265B-2ABC-580B-5F1F40E49C49}"/>
              </a:ext>
            </a:extLst>
          </p:cNvPr>
          <p:cNvSpPr>
            <a:spLocks noGrp="1"/>
          </p:cNvSpPr>
          <p:nvPr>
            <p:ph type="title"/>
          </p:nvPr>
        </p:nvSpPr>
        <p:spPr>
          <a:xfrm>
            <a:off x="1281546" y="1365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283282-5895-8F9A-EAD8-935AA2C6D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44937-3736-12B6-61F6-615FAC2AB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73BE0-5B0D-4B36-BA67-F408F939919B}" type="datetimeFigureOut">
              <a:rPr lang="en-US" smtClean="0"/>
              <a:t>10/2/2024</a:t>
            </a:fld>
            <a:endParaRPr lang="en-US"/>
          </a:p>
        </p:txBody>
      </p:sp>
      <p:sp>
        <p:nvSpPr>
          <p:cNvPr id="5" name="Footer Placeholder 4">
            <a:extLst>
              <a:ext uri="{FF2B5EF4-FFF2-40B4-BE49-F238E27FC236}">
                <a16:creationId xmlns:a16="http://schemas.microsoft.com/office/drawing/2014/main" id="{7A76E79B-8A74-CC2A-BB62-1D258E95F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6CF1E1-3807-C597-67D0-20A7AAAE4AC2}"/>
              </a:ext>
            </a:extLst>
          </p:cNvPr>
          <p:cNvSpPr>
            <a:spLocks noGrp="1"/>
          </p:cNvSpPr>
          <p:nvPr>
            <p:ph type="sldNum" sz="quarter" idx="4"/>
          </p:nvPr>
        </p:nvSpPr>
        <p:spPr>
          <a:xfrm>
            <a:off x="905394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3352699"/>
      </p:ext>
    </p:extLst>
  </p:cSld>
  <p:clrMap bg1="lt1" tx1="dk1" bg2="lt2" tx2="dk2" accent1="accent1" accent2="accent2" accent3="accent3" accent4="accent4" accent5="accent5" accent6="accent6" hlink="hlink" folHlink="folHlink"/>
  <p:sldLayoutIdLst>
    <p:sldLayoutId id="2147483702" r:id="rId1"/>
    <p:sldLayoutId id="2147483707" r:id="rId2"/>
    <p:sldLayoutId id="2147483711" r:id="rId3"/>
    <p:sldLayoutId id="2147483713" r:id="rId4"/>
    <p:sldLayoutId id="2147483712" r:id="rId5"/>
    <p:sldLayoutId id="2147483714" r:id="rId6"/>
    <p:sldLayoutId id="2147483655" r:id="rId7"/>
    <p:sldLayoutId id="2147483716" r:id="rId8"/>
    <p:sldLayoutId id="2147483715" r:id="rId9"/>
    <p:sldLayoutId id="2147483709" r:id="rId10"/>
    <p:sldLayoutId id="2147483710" r:id="rId11"/>
    <p:sldLayoutId id="2147483717" r:id="rId12"/>
    <p:sldLayoutId id="2147483703" r:id="rId13"/>
    <p:sldLayoutId id="2147483704" r:id="rId14"/>
    <p:sldLayoutId id="2147483705" r:id="rId15"/>
    <p:sldLayoutId id="2147483706" r:id="rId16"/>
    <p:sldLayoutId id="2147483708" r:id="rId1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lcisd.org/docs/default-source/students-parents-documents/house-bill-5/downloads/25-26-course-catalog.pdf?sfvrsn=453af6e0_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video" Target="https://www.youtube.com/embed/noyxl9d-zLI?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E063-32BF-588D-EDA3-51A29D5DF873}"/>
              </a:ext>
            </a:extLst>
          </p:cNvPr>
          <p:cNvSpPr>
            <a:spLocks noGrp="1"/>
          </p:cNvSpPr>
          <p:nvPr>
            <p:ph type="ctrTitle"/>
          </p:nvPr>
        </p:nvSpPr>
        <p:spPr/>
        <p:txBody>
          <a:bodyPr/>
          <a:lstStyle/>
          <a:p>
            <a:r>
              <a:rPr lang="en-US"/>
              <a:t>Course Selection Night</a:t>
            </a:r>
          </a:p>
        </p:txBody>
      </p:sp>
      <p:sp>
        <p:nvSpPr>
          <p:cNvPr id="3" name="Subtitle 2">
            <a:extLst>
              <a:ext uri="{FF2B5EF4-FFF2-40B4-BE49-F238E27FC236}">
                <a16:creationId xmlns:a16="http://schemas.microsoft.com/office/drawing/2014/main" id="{2C6E28D9-860C-1E3A-1086-2E0745BDBBB2}"/>
              </a:ext>
            </a:extLst>
          </p:cNvPr>
          <p:cNvSpPr>
            <a:spLocks noGrp="1"/>
          </p:cNvSpPr>
          <p:nvPr>
            <p:ph type="subTitle" idx="1"/>
          </p:nvPr>
        </p:nvSpPr>
        <p:spPr/>
        <p:txBody>
          <a:bodyPr vert="horz" lIns="91440" tIns="45720" rIns="91440" bIns="45720" rtlCol="0" anchor="t">
            <a:normAutofit/>
          </a:bodyPr>
          <a:lstStyle/>
          <a:p>
            <a:r>
              <a:rPr lang="en-US"/>
              <a:t>Welcome to the 2025-2026 Course Selection Night</a:t>
            </a:r>
          </a:p>
        </p:txBody>
      </p:sp>
      <p:pic>
        <p:nvPicPr>
          <p:cNvPr id="4" name="Picture 3" descr="Logo&#10;&#10;Description automatically generated">
            <a:extLst>
              <a:ext uri="{FF2B5EF4-FFF2-40B4-BE49-F238E27FC236}">
                <a16:creationId xmlns:a16="http://schemas.microsoft.com/office/drawing/2014/main" id="{72437018-6E05-96B6-6104-F48F2851C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935" y="136525"/>
            <a:ext cx="1905000" cy="1905000"/>
          </a:xfrm>
          <a:prstGeom prst="rect">
            <a:avLst/>
          </a:prstGeom>
        </p:spPr>
      </p:pic>
    </p:spTree>
    <p:extLst>
      <p:ext uri="{BB962C8B-B14F-4D97-AF65-F5344CB8AC3E}">
        <p14:creationId xmlns:p14="http://schemas.microsoft.com/office/powerpoint/2010/main" val="128415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7EFE-C604-A8FB-3902-2FDBF20628D6}"/>
              </a:ext>
            </a:extLst>
          </p:cNvPr>
          <p:cNvSpPr>
            <a:spLocks noGrp="1"/>
          </p:cNvSpPr>
          <p:nvPr>
            <p:ph type="title"/>
          </p:nvPr>
        </p:nvSpPr>
        <p:spPr/>
        <p:txBody>
          <a:bodyPr/>
          <a:lstStyle/>
          <a:p>
            <a:r>
              <a:rPr lang="en-US">
                <a:cs typeface="Calibri Light"/>
              </a:rPr>
              <a:t>Course Catalog </a:t>
            </a:r>
            <a:endParaRPr lang="en-US"/>
          </a:p>
        </p:txBody>
      </p:sp>
      <p:sp>
        <p:nvSpPr>
          <p:cNvPr id="3" name="Content Placeholder 2">
            <a:extLst>
              <a:ext uri="{FF2B5EF4-FFF2-40B4-BE49-F238E27FC236}">
                <a16:creationId xmlns:a16="http://schemas.microsoft.com/office/drawing/2014/main" id="{7857D40A-F20A-BBE1-ECC9-3AB25AA66854}"/>
              </a:ext>
            </a:extLst>
          </p:cNvPr>
          <p:cNvSpPr>
            <a:spLocks noGrp="1"/>
          </p:cNvSpPr>
          <p:nvPr>
            <p:ph idx="1"/>
          </p:nvPr>
        </p:nvSpPr>
        <p:spPr/>
        <p:txBody>
          <a:bodyPr vert="horz" lIns="91440" tIns="45720" rIns="91440" bIns="45720" rtlCol="0" anchor="t">
            <a:normAutofit/>
          </a:bodyPr>
          <a:lstStyle/>
          <a:p>
            <a:r>
              <a:rPr lang="en-US">
                <a:cs typeface="Calibri"/>
              </a:rPr>
              <a:t>The 2025-26 Course Catalog can be found on the lcisd.org website by clicking Students and Parents, then House Bill 5, and then 2025-2026 Course Catalog.</a:t>
            </a:r>
          </a:p>
          <a:p>
            <a:r>
              <a:rPr lang="en-US">
                <a:ea typeface="+mn-lt"/>
                <a:cs typeface="+mn-lt"/>
                <a:hlinkClick r:id="rId2"/>
              </a:rPr>
              <a:t>https://www.lcisd.org/docs/default-source/students-parents-documents/house-bill-5/downloads/25-26-course-catalog.pdf?sfvrsn=453af6e0_3</a:t>
            </a:r>
            <a:endParaRPr lang="en-US">
              <a:ea typeface="+mn-lt"/>
              <a:cs typeface="+mn-lt"/>
            </a:endParaRPr>
          </a:p>
          <a:p>
            <a:endParaRPr lang="en-US">
              <a:cs typeface="Calibri"/>
            </a:endParaRPr>
          </a:p>
        </p:txBody>
      </p:sp>
      <p:pic>
        <p:nvPicPr>
          <p:cNvPr id="4" name="Picture 3" descr="A qr code on a white background&#10;&#10;Description automatically generated">
            <a:extLst>
              <a:ext uri="{FF2B5EF4-FFF2-40B4-BE49-F238E27FC236}">
                <a16:creationId xmlns:a16="http://schemas.microsoft.com/office/drawing/2014/main" id="{4D097450-3383-9B15-D340-95A409FEC185}"/>
              </a:ext>
            </a:extLst>
          </p:cNvPr>
          <p:cNvPicPr>
            <a:picLocks noChangeAspect="1"/>
          </p:cNvPicPr>
          <p:nvPr/>
        </p:nvPicPr>
        <p:blipFill>
          <a:blip r:embed="rId3"/>
          <a:stretch>
            <a:fillRect/>
          </a:stretch>
        </p:blipFill>
        <p:spPr>
          <a:xfrm>
            <a:off x="6538551" y="3650065"/>
            <a:ext cx="2934543" cy="3010984"/>
          </a:xfrm>
          <a:prstGeom prst="rect">
            <a:avLst/>
          </a:prstGeom>
        </p:spPr>
      </p:pic>
      <p:sp>
        <p:nvSpPr>
          <p:cNvPr id="6" name="TextBox 5">
            <a:extLst>
              <a:ext uri="{FF2B5EF4-FFF2-40B4-BE49-F238E27FC236}">
                <a16:creationId xmlns:a16="http://schemas.microsoft.com/office/drawing/2014/main" id="{BCAD3167-031F-7228-42EB-884F9C9A8F1B}"/>
              </a:ext>
            </a:extLst>
          </p:cNvPr>
          <p:cNvSpPr txBox="1"/>
          <p:nvPr/>
        </p:nvSpPr>
        <p:spPr>
          <a:xfrm>
            <a:off x="770324" y="4225948"/>
            <a:ext cx="4853835" cy="33404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800" dirty="0">
                <a:ea typeface="Calibri"/>
                <a:cs typeface="Calibri"/>
              </a:rPr>
              <a:t>This important document has graduation requirements, GPA information, and all courses with descriptions and prerequisites</a:t>
            </a:r>
          </a:p>
          <a:p>
            <a:pPr>
              <a:lnSpc>
                <a:spcPct val="90000"/>
              </a:lnSpc>
              <a:spcBef>
                <a:spcPts val="1000"/>
              </a:spcBef>
            </a:pPr>
            <a:endParaRPr lang="en-US" sz="2800">
              <a:ea typeface="Calibri"/>
              <a:cs typeface="Calibri"/>
            </a:endParaRPr>
          </a:p>
          <a:p>
            <a:pPr marL="285750" indent="-285750">
              <a:lnSpc>
                <a:spcPct val="90000"/>
              </a:lnSpc>
              <a:spcBef>
                <a:spcPts val="1000"/>
              </a:spcBef>
              <a:buFont typeface="Arial"/>
              <a:buChar char="•"/>
            </a:pPr>
            <a:endParaRPr lang="en-US" sz="2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128498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98E8-CAA9-D9E8-1670-762344710351}"/>
              </a:ext>
            </a:extLst>
          </p:cNvPr>
          <p:cNvSpPr>
            <a:spLocks noGrp="1"/>
          </p:cNvSpPr>
          <p:nvPr>
            <p:ph type="title"/>
          </p:nvPr>
        </p:nvSpPr>
        <p:spPr/>
        <p:txBody>
          <a:bodyPr/>
          <a:lstStyle/>
          <a:p>
            <a:r>
              <a:rPr lang="en-US" b="1"/>
              <a:t>Endorsements and Programs of Study-CTE</a:t>
            </a:r>
          </a:p>
        </p:txBody>
      </p:sp>
      <p:sp>
        <p:nvSpPr>
          <p:cNvPr id="3" name="Text Placeholder 2">
            <a:extLst>
              <a:ext uri="{FF2B5EF4-FFF2-40B4-BE49-F238E27FC236}">
                <a16:creationId xmlns:a16="http://schemas.microsoft.com/office/drawing/2014/main" id="{74AFBE59-85DB-31C0-809D-5F39A993D5EA}"/>
              </a:ext>
            </a:extLst>
          </p:cNvPr>
          <p:cNvSpPr>
            <a:spLocks noGrp="1"/>
          </p:cNvSpPr>
          <p:nvPr>
            <p:ph type="body" idx="1"/>
          </p:nvPr>
        </p:nvSpPr>
        <p:spPr>
          <a:xfrm>
            <a:off x="1491103" y="3917518"/>
            <a:ext cx="9214996" cy="1195387"/>
          </a:xfrm>
        </p:spPr>
        <p:txBody>
          <a:bodyPr vert="horz" lIns="91440" tIns="45720" rIns="91440" bIns="45720" rtlCol="0" anchor="t">
            <a:noAutofit/>
          </a:bodyPr>
          <a:lstStyle/>
          <a:p>
            <a:r>
              <a:rPr lang="en-US" sz="3200" b="1"/>
              <a:t>Overview: </a:t>
            </a:r>
          </a:p>
          <a:p>
            <a:r>
              <a:rPr lang="en-US" sz="2800"/>
              <a:t>For Additional Information Please Attend Workshop Session on CTE Pathways in the Auditorium</a:t>
            </a:r>
            <a:endParaRPr lang="en-US" sz="2800">
              <a:cs typeface="Calibri"/>
            </a:endParaRPr>
          </a:p>
        </p:txBody>
      </p:sp>
      <p:pic>
        <p:nvPicPr>
          <p:cNvPr id="5" name="Picture 4" descr="Logo&#10;&#10;Description automatically generated">
            <a:extLst>
              <a:ext uri="{FF2B5EF4-FFF2-40B4-BE49-F238E27FC236}">
                <a16:creationId xmlns:a16="http://schemas.microsoft.com/office/drawing/2014/main" id="{DD978D7D-109F-47A9-F188-FCFCBFA9F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611" y="136525"/>
            <a:ext cx="1524324" cy="1524324"/>
          </a:xfrm>
          <a:prstGeom prst="rect">
            <a:avLst/>
          </a:prstGeom>
        </p:spPr>
      </p:pic>
    </p:spTree>
    <p:extLst>
      <p:ext uri="{BB962C8B-B14F-4D97-AF65-F5344CB8AC3E}">
        <p14:creationId xmlns:p14="http://schemas.microsoft.com/office/powerpoint/2010/main" val="20759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object 41"/>
          <p:cNvPicPr/>
          <p:nvPr/>
        </p:nvPicPr>
        <p:blipFill>
          <a:blip r:embed="rId2" cstate="print"/>
          <a:stretch>
            <a:fillRect/>
          </a:stretch>
        </p:blipFill>
        <p:spPr>
          <a:xfrm>
            <a:off x="2264728" y="2133659"/>
            <a:ext cx="134111" cy="192023"/>
          </a:xfrm>
          <a:prstGeom prst="rect">
            <a:avLst/>
          </a:prstGeom>
        </p:spPr>
      </p:pic>
      <p:sp>
        <p:nvSpPr>
          <p:cNvPr id="2" name="object 2"/>
          <p:cNvSpPr txBox="1">
            <a:spLocks noGrp="1"/>
          </p:cNvSpPr>
          <p:nvPr>
            <p:ph type="title"/>
          </p:nvPr>
        </p:nvSpPr>
        <p:spPr>
          <a:xfrm>
            <a:off x="4952095" y="220801"/>
            <a:ext cx="1955164" cy="1119537"/>
          </a:xfrm>
          <a:prstGeom prst="rect">
            <a:avLst/>
          </a:prstGeom>
        </p:spPr>
        <p:txBody>
          <a:bodyPr vert="horz" wrap="square" lIns="0" tIns="11430" rIns="0" bIns="0" rtlCol="0" anchor="ctr">
            <a:spAutoFit/>
          </a:bodyPr>
          <a:lstStyle/>
          <a:p>
            <a:pPr marL="1270" algn="ctr">
              <a:lnSpc>
                <a:spcPct val="100000"/>
              </a:lnSpc>
              <a:spcBef>
                <a:spcPts val="90"/>
              </a:spcBef>
            </a:pPr>
            <a:r>
              <a:rPr sz="1800" b="1" spc="-15"/>
              <a:t>LCISD</a:t>
            </a:r>
          </a:p>
          <a:p>
            <a:pPr marL="12700" marR="5080" algn="ctr">
              <a:lnSpc>
                <a:spcPct val="100000"/>
              </a:lnSpc>
            </a:pPr>
            <a:r>
              <a:rPr sz="1800" b="1" spc="-15"/>
              <a:t>Programs</a:t>
            </a:r>
            <a:r>
              <a:rPr sz="1800" b="1" spc="-30"/>
              <a:t> </a:t>
            </a:r>
            <a:r>
              <a:rPr sz="1800" b="1"/>
              <a:t>of</a:t>
            </a:r>
            <a:r>
              <a:rPr sz="1800" b="1" spc="-30"/>
              <a:t> </a:t>
            </a:r>
            <a:r>
              <a:rPr sz="1800" b="1" spc="-5"/>
              <a:t>Study </a:t>
            </a:r>
            <a:r>
              <a:rPr sz="1800" b="1" spc="-434"/>
              <a:t> </a:t>
            </a:r>
            <a:r>
              <a:rPr sz="1800" b="1" spc="-15"/>
              <a:t>By </a:t>
            </a:r>
            <a:r>
              <a:rPr sz="1800" b="1" spc="-5"/>
              <a:t>Endorsement </a:t>
            </a:r>
            <a:r>
              <a:rPr sz="1800" b="1"/>
              <a:t> </a:t>
            </a:r>
            <a:r>
              <a:rPr lang="en-US" sz="1800" b="1" spc="-10"/>
              <a:t>2025-2026</a:t>
            </a:r>
            <a:endParaRPr sz="1800" b="1" spc="-10"/>
          </a:p>
        </p:txBody>
      </p:sp>
      <p:sp>
        <p:nvSpPr>
          <p:cNvPr id="4" name="object 4"/>
          <p:cNvSpPr txBox="1"/>
          <p:nvPr/>
        </p:nvSpPr>
        <p:spPr>
          <a:xfrm>
            <a:off x="7630667" y="1714500"/>
            <a:ext cx="1347470" cy="302006"/>
          </a:xfrm>
          <a:prstGeom prst="rect">
            <a:avLst/>
          </a:prstGeom>
          <a:solidFill>
            <a:srgbClr val="D6E3BC"/>
          </a:solidFill>
          <a:ln w="27432">
            <a:solidFill>
              <a:srgbClr val="000000"/>
            </a:solidFill>
          </a:ln>
        </p:spPr>
        <p:txBody>
          <a:bodyPr vert="horz" wrap="square" lIns="0" tIns="116205" rIns="0" bIns="0" rtlCol="0">
            <a:spAutoFit/>
          </a:bodyPr>
          <a:lstStyle/>
          <a:p>
            <a:pPr algn="ctr">
              <a:spcBef>
                <a:spcPts val="915"/>
              </a:spcBef>
            </a:pPr>
            <a:r>
              <a:rPr sz="1200" spc="-5">
                <a:latin typeface="Calibri"/>
                <a:cs typeface="Calibri"/>
              </a:rPr>
              <a:t>STEM</a:t>
            </a:r>
            <a:endParaRPr sz="1200">
              <a:latin typeface="Calibri"/>
              <a:cs typeface="Calibri"/>
            </a:endParaRPr>
          </a:p>
        </p:txBody>
      </p:sp>
      <p:pic>
        <p:nvPicPr>
          <p:cNvPr id="5" name="object 5"/>
          <p:cNvPicPr/>
          <p:nvPr/>
        </p:nvPicPr>
        <p:blipFill>
          <a:blip r:embed="rId3" cstate="print"/>
          <a:stretch>
            <a:fillRect/>
          </a:stretch>
        </p:blipFill>
        <p:spPr>
          <a:xfrm>
            <a:off x="1889759" y="371856"/>
            <a:ext cx="990600" cy="673608"/>
          </a:xfrm>
          <a:prstGeom prst="rect">
            <a:avLst/>
          </a:prstGeom>
        </p:spPr>
      </p:pic>
      <p:grpSp>
        <p:nvGrpSpPr>
          <p:cNvPr id="6" name="object 6"/>
          <p:cNvGrpSpPr/>
          <p:nvPr/>
        </p:nvGrpSpPr>
        <p:grpSpPr>
          <a:xfrm>
            <a:off x="8665197" y="358964"/>
            <a:ext cx="1811020" cy="613410"/>
            <a:chOff x="7141197" y="358964"/>
            <a:chExt cx="1811020" cy="613410"/>
          </a:xfrm>
        </p:grpSpPr>
        <p:pic>
          <p:nvPicPr>
            <p:cNvPr id="7" name="object 7"/>
            <p:cNvPicPr/>
            <p:nvPr/>
          </p:nvPicPr>
          <p:blipFill>
            <a:blip r:embed="rId4" cstate="print"/>
            <a:stretch>
              <a:fillRect/>
            </a:stretch>
          </p:blipFill>
          <p:spPr>
            <a:xfrm>
              <a:off x="7141197" y="358964"/>
              <a:ext cx="831528" cy="597208"/>
            </a:xfrm>
            <a:prstGeom prst="rect">
              <a:avLst/>
            </a:prstGeom>
          </p:spPr>
        </p:pic>
        <p:pic>
          <p:nvPicPr>
            <p:cNvPr id="8" name="object 8"/>
            <p:cNvPicPr/>
            <p:nvPr/>
          </p:nvPicPr>
          <p:blipFill>
            <a:blip r:embed="rId5" cstate="print"/>
            <a:stretch>
              <a:fillRect/>
            </a:stretch>
          </p:blipFill>
          <p:spPr>
            <a:xfrm>
              <a:off x="8010144" y="371855"/>
              <a:ext cx="941831" cy="600456"/>
            </a:xfrm>
            <a:prstGeom prst="rect">
              <a:avLst/>
            </a:prstGeom>
          </p:spPr>
        </p:pic>
      </p:grpSp>
      <p:sp>
        <p:nvSpPr>
          <p:cNvPr id="9" name="object 9"/>
          <p:cNvSpPr txBox="1"/>
          <p:nvPr/>
        </p:nvSpPr>
        <p:spPr>
          <a:xfrm>
            <a:off x="7717406" y="432969"/>
            <a:ext cx="777240" cy="516890"/>
          </a:xfrm>
          <a:prstGeom prst="rect">
            <a:avLst/>
          </a:prstGeom>
        </p:spPr>
        <p:txBody>
          <a:bodyPr vert="horz" wrap="square" lIns="0" tIns="9525" rIns="0" bIns="0" rtlCol="0">
            <a:spAutoFit/>
          </a:bodyPr>
          <a:lstStyle/>
          <a:p>
            <a:pPr marL="12700" marR="5080" indent="87630">
              <a:lnSpc>
                <a:spcPct val="101299"/>
              </a:lnSpc>
              <a:spcBef>
                <a:spcPts val="75"/>
              </a:spcBef>
            </a:pPr>
            <a:r>
              <a:rPr sz="1600" b="1" spc="-40">
                <a:solidFill>
                  <a:srgbClr val="C00000"/>
                </a:solidFill>
                <a:latin typeface="Calibri"/>
                <a:cs typeface="Calibri"/>
              </a:rPr>
              <a:t>PUBLIC </a:t>
            </a:r>
            <a:r>
              <a:rPr sz="1600" b="1" spc="-35">
                <a:solidFill>
                  <a:srgbClr val="C00000"/>
                </a:solidFill>
                <a:latin typeface="Calibri"/>
                <a:cs typeface="Calibri"/>
              </a:rPr>
              <a:t> SE</a:t>
            </a:r>
            <a:r>
              <a:rPr sz="1600" b="1" spc="-50">
                <a:solidFill>
                  <a:srgbClr val="C00000"/>
                </a:solidFill>
                <a:latin typeface="Calibri"/>
                <a:cs typeface="Calibri"/>
              </a:rPr>
              <a:t>R</a:t>
            </a:r>
            <a:r>
              <a:rPr sz="1600" b="1" spc="-40">
                <a:solidFill>
                  <a:srgbClr val="C00000"/>
                </a:solidFill>
                <a:latin typeface="Calibri"/>
                <a:cs typeface="Calibri"/>
              </a:rPr>
              <a:t>VIC</a:t>
            </a:r>
            <a:r>
              <a:rPr sz="1600" b="1" spc="-45">
                <a:solidFill>
                  <a:srgbClr val="C00000"/>
                </a:solidFill>
                <a:latin typeface="Calibri"/>
                <a:cs typeface="Calibri"/>
              </a:rPr>
              <a:t>E</a:t>
            </a:r>
            <a:r>
              <a:rPr sz="1600" b="1" spc="-35">
                <a:solidFill>
                  <a:srgbClr val="C00000"/>
                </a:solidFill>
                <a:latin typeface="Calibri"/>
                <a:cs typeface="Calibri"/>
              </a:rPr>
              <a:t>S</a:t>
            </a:r>
            <a:endParaRPr sz="1600">
              <a:latin typeface="Calibri"/>
              <a:cs typeface="Calibri"/>
            </a:endParaRPr>
          </a:p>
        </p:txBody>
      </p:sp>
      <p:pic>
        <p:nvPicPr>
          <p:cNvPr id="10" name="object 10"/>
          <p:cNvPicPr/>
          <p:nvPr/>
        </p:nvPicPr>
        <p:blipFill>
          <a:blip r:embed="rId6" cstate="print"/>
          <a:stretch>
            <a:fillRect/>
          </a:stretch>
        </p:blipFill>
        <p:spPr>
          <a:xfrm>
            <a:off x="3008893" y="344424"/>
            <a:ext cx="904738" cy="819912"/>
          </a:xfrm>
          <a:prstGeom prst="rect">
            <a:avLst/>
          </a:prstGeom>
        </p:spPr>
      </p:pic>
      <p:sp>
        <p:nvSpPr>
          <p:cNvPr id="11" name="object 11"/>
          <p:cNvSpPr txBox="1"/>
          <p:nvPr/>
        </p:nvSpPr>
        <p:spPr>
          <a:xfrm>
            <a:off x="3878859" y="416813"/>
            <a:ext cx="115416" cy="727710"/>
          </a:xfrm>
          <a:prstGeom prst="rect">
            <a:avLst/>
          </a:prstGeom>
        </p:spPr>
        <p:txBody>
          <a:bodyPr vert="vert" wrap="square" lIns="0" tIns="0" rIns="0" bIns="0" rtlCol="0">
            <a:spAutoFit/>
          </a:bodyPr>
          <a:lstStyle/>
          <a:p>
            <a:pPr marL="12700">
              <a:lnSpc>
                <a:spcPts val="855"/>
              </a:lnSpc>
            </a:pPr>
            <a:r>
              <a:rPr sz="800" b="1" spc="-10">
                <a:latin typeface="Calibri"/>
                <a:cs typeface="Calibri"/>
              </a:rPr>
              <a:t>Multidisciplinary</a:t>
            </a:r>
            <a:endParaRPr sz="800">
              <a:latin typeface="Calibri"/>
              <a:cs typeface="Calibri"/>
            </a:endParaRPr>
          </a:p>
        </p:txBody>
      </p:sp>
      <p:sp>
        <p:nvSpPr>
          <p:cNvPr id="12" name="object 12"/>
          <p:cNvSpPr txBox="1"/>
          <p:nvPr/>
        </p:nvSpPr>
        <p:spPr>
          <a:xfrm>
            <a:off x="9069324" y="1714500"/>
            <a:ext cx="1344295" cy="302006"/>
          </a:xfrm>
          <a:prstGeom prst="rect">
            <a:avLst/>
          </a:prstGeom>
          <a:solidFill>
            <a:srgbClr val="E6DFEB"/>
          </a:solidFill>
          <a:ln w="27432">
            <a:solidFill>
              <a:srgbClr val="000000"/>
            </a:solidFill>
          </a:ln>
        </p:spPr>
        <p:txBody>
          <a:bodyPr vert="horz" wrap="square" lIns="0" tIns="116205" rIns="0" bIns="0" rtlCol="0">
            <a:spAutoFit/>
          </a:bodyPr>
          <a:lstStyle/>
          <a:p>
            <a:pPr marL="163830">
              <a:spcBef>
                <a:spcPts val="915"/>
              </a:spcBef>
            </a:pPr>
            <a:r>
              <a:rPr sz="1200" spc="-10">
                <a:latin typeface="Calibri"/>
                <a:cs typeface="Calibri"/>
              </a:rPr>
              <a:t>Multidisciplinary</a:t>
            </a:r>
            <a:endParaRPr sz="1200">
              <a:latin typeface="Calibri"/>
              <a:cs typeface="Calibri"/>
            </a:endParaRPr>
          </a:p>
        </p:txBody>
      </p:sp>
      <p:sp>
        <p:nvSpPr>
          <p:cNvPr id="13" name="object 13"/>
          <p:cNvSpPr txBox="1"/>
          <p:nvPr/>
        </p:nvSpPr>
        <p:spPr>
          <a:xfrm>
            <a:off x="6149341" y="1714501"/>
            <a:ext cx="1344295" cy="298159"/>
          </a:xfrm>
          <a:prstGeom prst="rect">
            <a:avLst/>
          </a:prstGeom>
          <a:solidFill>
            <a:srgbClr val="F1DCDB"/>
          </a:solidFill>
          <a:ln w="27431">
            <a:solidFill>
              <a:srgbClr val="000000"/>
            </a:solidFill>
          </a:ln>
        </p:spPr>
        <p:txBody>
          <a:bodyPr vert="horz" wrap="square" lIns="0" tIns="112395" rIns="0" bIns="0" rtlCol="0">
            <a:spAutoFit/>
          </a:bodyPr>
          <a:lstStyle/>
          <a:p>
            <a:pPr marL="248285">
              <a:spcBef>
                <a:spcPts val="885"/>
              </a:spcBef>
            </a:pPr>
            <a:r>
              <a:rPr sz="1200" spc="-10">
                <a:latin typeface="Calibri"/>
                <a:cs typeface="Calibri"/>
              </a:rPr>
              <a:t>Public</a:t>
            </a:r>
            <a:r>
              <a:rPr sz="1200">
                <a:latin typeface="Calibri"/>
                <a:cs typeface="Calibri"/>
              </a:rPr>
              <a:t> </a:t>
            </a:r>
            <a:r>
              <a:rPr sz="1200" spc="-5">
                <a:latin typeface="Calibri"/>
                <a:cs typeface="Calibri"/>
              </a:rPr>
              <a:t>Service</a:t>
            </a:r>
            <a:endParaRPr sz="1200">
              <a:latin typeface="Calibri"/>
              <a:cs typeface="Calibri"/>
            </a:endParaRPr>
          </a:p>
        </p:txBody>
      </p:sp>
      <p:sp>
        <p:nvSpPr>
          <p:cNvPr id="14" name="object 14"/>
          <p:cNvSpPr txBox="1"/>
          <p:nvPr/>
        </p:nvSpPr>
        <p:spPr>
          <a:xfrm>
            <a:off x="3971416" y="1721109"/>
            <a:ext cx="1344295" cy="394980"/>
          </a:xfrm>
          <a:prstGeom prst="rect">
            <a:avLst/>
          </a:prstGeom>
          <a:solidFill>
            <a:srgbClr val="C5D9F0"/>
          </a:solidFill>
          <a:ln w="27431">
            <a:solidFill>
              <a:srgbClr val="000000"/>
            </a:solidFill>
          </a:ln>
        </p:spPr>
        <p:txBody>
          <a:bodyPr vert="horz" wrap="square" lIns="0" tIns="25400" rIns="0" bIns="0" rtlCol="0">
            <a:spAutoFit/>
          </a:bodyPr>
          <a:lstStyle/>
          <a:p>
            <a:pPr algn="ctr">
              <a:spcBef>
                <a:spcPts val="200"/>
              </a:spcBef>
            </a:pPr>
            <a:r>
              <a:rPr sz="1200" spc="-5">
                <a:latin typeface="Calibri"/>
                <a:cs typeface="Calibri"/>
              </a:rPr>
              <a:t>Business</a:t>
            </a:r>
            <a:r>
              <a:rPr sz="1200" spc="-35">
                <a:latin typeface="Calibri"/>
                <a:cs typeface="Calibri"/>
              </a:rPr>
              <a:t> </a:t>
            </a:r>
            <a:r>
              <a:rPr sz="1200">
                <a:latin typeface="Calibri"/>
                <a:cs typeface="Calibri"/>
              </a:rPr>
              <a:t>&amp;</a:t>
            </a:r>
          </a:p>
          <a:p>
            <a:pPr algn="ctr">
              <a:lnSpc>
                <a:spcPct val="100000"/>
              </a:lnSpc>
            </a:pPr>
            <a:r>
              <a:rPr sz="1200" spc="-10">
                <a:latin typeface="Calibri"/>
                <a:cs typeface="Calibri"/>
              </a:rPr>
              <a:t>Industry</a:t>
            </a:r>
            <a:endParaRPr sz="1200">
              <a:latin typeface="Calibri"/>
              <a:cs typeface="Calibri"/>
            </a:endParaRPr>
          </a:p>
        </p:txBody>
      </p:sp>
      <p:sp>
        <p:nvSpPr>
          <p:cNvPr id="15" name="object 15"/>
          <p:cNvSpPr txBox="1"/>
          <p:nvPr/>
        </p:nvSpPr>
        <p:spPr>
          <a:xfrm>
            <a:off x="1680971" y="1714501"/>
            <a:ext cx="1344295" cy="301365"/>
          </a:xfrm>
          <a:prstGeom prst="rect">
            <a:avLst/>
          </a:prstGeom>
          <a:solidFill>
            <a:srgbClr val="FFFF66"/>
          </a:solidFill>
          <a:ln w="27431">
            <a:solidFill>
              <a:srgbClr val="000000"/>
            </a:solidFill>
          </a:ln>
        </p:spPr>
        <p:txBody>
          <a:bodyPr vert="horz" wrap="square" lIns="0" tIns="115570" rIns="0" bIns="0" rtlCol="0">
            <a:spAutoFit/>
          </a:bodyPr>
          <a:lstStyle/>
          <a:p>
            <a:pPr marL="106045">
              <a:spcBef>
                <a:spcPts val="910"/>
              </a:spcBef>
            </a:pPr>
            <a:r>
              <a:rPr sz="1200" spc="-5">
                <a:latin typeface="Calibri"/>
                <a:cs typeface="Calibri"/>
              </a:rPr>
              <a:t>Arts</a:t>
            </a:r>
            <a:r>
              <a:rPr sz="1200" spc="-15">
                <a:latin typeface="Calibri"/>
                <a:cs typeface="Calibri"/>
              </a:rPr>
              <a:t> </a:t>
            </a:r>
            <a:r>
              <a:rPr sz="1200">
                <a:latin typeface="Calibri"/>
                <a:cs typeface="Calibri"/>
              </a:rPr>
              <a:t>&amp;</a:t>
            </a:r>
            <a:r>
              <a:rPr sz="1200" spc="-5">
                <a:latin typeface="Calibri"/>
                <a:cs typeface="Calibri"/>
              </a:rPr>
              <a:t> Humanities</a:t>
            </a:r>
            <a:endParaRPr sz="1200">
              <a:latin typeface="Calibri"/>
              <a:cs typeface="Calibri"/>
            </a:endParaRPr>
          </a:p>
        </p:txBody>
      </p:sp>
      <p:sp>
        <p:nvSpPr>
          <p:cNvPr id="16" name="object 16"/>
          <p:cNvSpPr txBox="1"/>
          <p:nvPr/>
        </p:nvSpPr>
        <p:spPr>
          <a:xfrm>
            <a:off x="3144011" y="2363723"/>
            <a:ext cx="1460500" cy="848950"/>
          </a:xfrm>
          <a:prstGeom prst="rect">
            <a:avLst/>
          </a:prstGeom>
          <a:solidFill>
            <a:srgbClr val="C5D9F0"/>
          </a:solidFill>
          <a:ln w="27432">
            <a:solidFill>
              <a:srgbClr val="000000"/>
            </a:solidFill>
          </a:ln>
        </p:spPr>
        <p:txBody>
          <a:bodyPr vert="horz" wrap="square" lIns="0" tIns="17780" rIns="0" bIns="0" rtlCol="0">
            <a:spAutoFit/>
          </a:bodyPr>
          <a:lstStyle/>
          <a:p>
            <a:pPr marL="272415" marR="271780" algn="ctr">
              <a:spcBef>
                <a:spcPts val="140"/>
              </a:spcBef>
            </a:pPr>
            <a:r>
              <a:rPr sz="900" spc="5">
                <a:latin typeface="Calibri"/>
                <a:cs typeface="Calibri"/>
              </a:rPr>
              <a:t>Ag</a:t>
            </a:r>
            <a:r>
              <a:rPr sz="900" spc="-5">
                <a:latin typeface="Calibri"/>
                <a:cs typeface="Calibri"/>
              </a:rPr>
              <a:t>r</a:t>
            </a:r>
            <a:r>
              <a:rPr sz="900" spc="5">
                <a:latin typeface="Calibri"/>
                <a:cs typeface="Calibri"/>
              </a:rPr>
              <a:t>i</a:t>
            </a:r>
            <a:r>
              <a:rPr sz="900">
                <a:latin typeface="Calibri"/>
                <a:cs typeface="Calibri"/>
              </a:rPr>
              <a:t>cul</a:t>
            </a:r>
            <a:r>
              <a:rPr sz="900" spc="5">
                <a:latin typeface="Calibri"/>
                <a:cs typeface="Calibri"/>
              </a:rPr>
              <a:t>t</a:t>
            </a:r>
            <a:r>
              <a:rPr sz="900">
                <a:latin typeface="Calibri"/>
                <a:cs typeface="Calibri"/>
              </a:rPr>
              <a:t>u</a:t>
            </a:r>
            <a:r>
              <a:rPr sz="900" spc="-10">
                <a:latin typeface="Calibri"/>
                <a:cs typeface="Calibri"/>
              </a:rPr>
              <a:t>r</a:t>
            </a:r>
            <a:r>
              <a:rPr sz="900">
                <a:latin typeface="Calibri"/>
                <a:cs typeface="Calibri"/>
              </a:rPr>
              <a:t>e,</a:t>
            </a:r>
            <a:r>
              <a:rPr sz="900" spc="-50">
                <a:latin typeface="Calibri"/>
                <a:cs typeface="Calibri"/>
              </a:rPr>
              <a:t> </a:t>
            </a:r>
            <a:r>
              <a:rPr sz="900" spc="-10">
                <a:latin typeface="Calibri"/>
                <a:cs typeface="Calibri"/>
              </a:rPr>
              <a:t>F</a:t>
            </a:r>
            <a:r>
              <a:rPr sz="900">
                <a:latin typeface="Calibri"/>
                <a:cs typeface="Calibri"/>
              </a:rPr>
              <a:t>oo</a:t>
            </a:r>
            <a:r>
              <a:rPr sz="900" spc="5">
                <a:latin typeface="Calibri"/>
                <a:cs typeface="Calibri"/>
              </a:rPr>
              <a:t>d</a:t>
            </a:r>
            <a:r>
              <a:rPr sz="900" spc="-40">
                <a:latin typeface="Calibri"/>
                <a:cs typeface="Calibri"/>
              </a:rPr>
              <a:t> </a:t>
            </a:r>
            <a:r>
              <a:rPr sz="900">
                <a:latin typeface="Calibri"/>
                <a:cs typeface="Calibri"/>
              </a:rPr>
              <a:t>&amp;  </a:t>
            </a:r>
            <a:r>
              <a:rPr sz="900" spc="15">
                <a:latin typeface="Calibri"/>
                <a:cs typeface="Calibri"/>
              </a:rPr>
              <a:t>N</a:t>
            </a:r>
            <a:r>
              <a:rPr sz="900">
                <a:latin typeface="Calibri"/>
                <a:cs typeface="Calibri"/>
              </a:rPr>
              <a:t>a</a:t>
            </a:r>
            <a:r>
              <a:rPr sz="900" spc="5">
                <a:latin typeface="Calibri"/>
                <a:cs typeface="Calibri"/>
              </a:rPr>
              <a:t>t</a:t>
            </a:r>
            <a:r>
              <a:rPr sz="900">
                <a:latin typeface="Calibri"/>
                <a:cs typeface="Calibri"/>
              </a:rPr>
              <a:t>u</a:t>
            </a:r>
            <a:r>
              <a:rPr sz="900" spc="-10">
                <a:latin typeface="Calibri"/>
                <a:cs typeface="Calibri"/>
              </a:rPr>
              <a:t>r</a:t>
            </a:r>
            <a:r>
              <a:rPr sz="900">
                <a:latin typeface="Calibri"/>
                <a:cs typeface="Calibri"/>
              </a:rPr>
              <a:t>al</a:t>
            </a:r>
            <a:r>
              <a:rPr sz="900" spc="-55">
                <a:latin typeface="Calibri"/>
                <a:cs typeface="Calibri"/>
              </a:rPr>
              <a:t> </a:t>
            </a:r>
            <a:r>
              <a:rPr sz="900" spc="10">
                <a:latin typeface="Calibri"/>
                <a:cs typeface="Calibri"/>
              </a:rPr>
              <a:t>R</a:t>
            </a:r>
            <a:r>
              <a:rPr sz="900" spc="5">
                <a:latin typeface="Calibri"/>
                <a:cs typeface="Calibri"/>
              </a:rPr>
              <a:t>es</a:t>
            </a:r>
            <a:r>
              <a:rPr sz="900">
                <a:latin typeface="Calibri"/>
                <a:cs typeface="Calibri"/>
              </a:rPr>
              <a:t>ou</a:t>
            </a:r>
            <a:r>
              <a:rPr sz="900" spc="-10">
                <a:latin typeface="Calibri"/>
                <a:cs typeface="Calibri"/>
              </a:rPr>
              <a:t>r</a:t>
            </a:r>
            <a:r>
              <a:rPr sz="900">
                <a:latin typeface="Calibri"/>
                <a:cs typeface="Calibri"/>
              </a:rPr>
              <a:t>ces:</a:t>
            </a:r>
          </a:p>
          <a:p>
            <a:pPr algn="ctr">
              <a:spcBef>
                <a:spcPts val="5"/>
              </a:spcBef>
            </a:pPr>
            <a:r>
              <a:rPr sz="900">
                <a:latin typeface="Calibri"/>
                <a:cs typeface="Calibri"/>
              </a:rPr>
              <a:t>Animal</a:t>
            </a:r>
            <a:r>
              <a:rPr sz="900" spc="-35">
                <a:latin typeface="Calibri"/>
                <a:cs typeface="Calibri"/>
              </a:rPr>
              <a:t> </a:t>
            </a:r>
            <a:r>
              <a:rPr sz="900">
                <a:latin typeface="Calibri"/>
                <a:cs typeface="Calibri"/>
              </a:rPr>
              <a:t>Science</a:t>
            </a:r>
          </a:p>
          <a:p>
            <a:pPr marR="1270" algn="ctr"/>
            <a:r>
              <a:rPr sz="900" b="1" spc="-10">
                <a:latin typeface="Calibri"/>
                <a:cs typeface="Calibri"/>
              </a:rPr>
              <a:t>or</a:t>
            </a:r>
            <a:endParaRPr sz="900">
              <a:latin typeface="Calibri"/>
              <a:cs typeface="Calibri"/>
            </a:endParaRPr>
          </a:p>
          <a:p>
            <a:pPr algn="ctr">
              <a:lnSpc>
                <a:spcPct val="100000"/>
              </a:lnSpc>
            </a:pPr>
            <a:r>
              <a:rPr lang="en-US" sz="900" spc="5">
                <a:latin typeface="Calibri"/>
                <a:cs typeface="Calibri"/>
              </a:rPr>
              <a:t>A</a:t>
            </a:r>
            <a:r>
              <a:rPr sz="900" spc="5">
                <a:latin typeface="Calibri"/>
                <a:cs typeface="Calibri"/>
              </a:rPr>
              <a:t>g</a:t>
            </a:r>
            <a:r>
              <a:rPr sz="900" spc="-5">
                <a:latin typeface="Calibri"/>
                <a:cs typeface="Calibri"/>
              </a:rPr>
              <a:t>r</a:t>
            </a:r>
            <a:r>
              <a:rPr sz="900" spc="5">
                <a:latin typeface="Calibri"/>
                <a:cs typeface="Calibri"/>
              </a:rPr>
              <a:t>i</a:t>
            </a:r>
            <a:r>
              <a:rPr sz="900">
                <a:latin typeface="Calibri"/>
                <a:cs typeface="Calibri"/>
              </a:rPr>
              <a:t>cul</a:t>
            </a:r>
            <a:r>
              <a:rPr sz="900" spc="5">
                <a:latin typeface="Calibri"/>
                <a:cs typeface="Calibri"/>
              </a:rPr>
              <a:t>t</a:t>
            </a:r>
            <a:r>
              <a:rPr sz="900">
                <a:latin typeface="Calibri"/>
                <a:cs typeface="Calibri"/>
              </a:rPr>
              <a:t>u</a:t>
            </a:r>
            <a:r>
              <a:rPr sz="900" spc="-10">
                <a:latin typeface="Calibri"/>
                <a:cs typeface="Calibri"/>
              </a:rPr>
              <a:t>r</a:t>
            </a:r>
            <a:r>
              <a:rPr sz="900">
                <a:latin typeface="Calibri"/>
                <a:cs typeface="Calibri"/>
              </a:rPr>
              <a:t>al</a:t>
            </a:r>
            <a:r>
              <a:rPr lang="en-US" sz="900">
                <a:latin typeface="Calibri"/>
                <a:cs typeface="Calibri"/>
              </a:rPr>
              <a:t> Technology &amp; Mechanical Systems</a:t>
            </a:r>
            <a:endParaRPr sz="900">
              <a:latin typeface="Calibri"/>
              <a:cs typeface="Calibri"/>
            </a:endParaRPr>
          </a:p>
        </p:txBody>
      </p:sp>
      <p:sp>
        <p:nvSpPr>
          <p:cNvPr id="17" name="object 17"/>
          <p:cNvSpPr txBox="1"/>
          <p:nvPr/>
        </p:nvSpPr>
        <p:spPr>
          <a:xfrm>
            <a:off x="3134653" y="4761646"/>
            <a:ext cx="1472565" cy="892552"/>
          </a:xfrm>
          <a:prstGeom prst="rect">
            <a:avLst/>
          </a:prstGeom>
          <a:solidFill>
            <a:srgbClr val="C5D9F0"/>
          </a:solidFill>
          <a:ln w="27432">
            <a:solidFill>
              <a:srgbClr val="000000"/>
            </a:solidFill>
          </a:ln>
        </p:spPr>
        <p:txBody>
          <a:bodyPr vert="horz" wrap="square" lIns="0" tIns="60960" rIns="0" bIns="0" rtlCol="0">
            <a:spAutoFit/>
          </a:bodyPr>
          <a:lstStyle/>
          <a:p>
            <a:pPr marL="300990" marR="300990" algn="ctr">
              <a:spcBef>
                <a:spcPts val="480"/>
              </a:spcBef>
            </a:pPr>
            <a:r>
              <a:rPr sz="900" spc="5">
                <a:latin typeface="Calibri"/>
                <a:cs typeface="Calibri"/>
              </a:rPr>
              <a:t>A</a:t>
            </a:r>
            <a:r>
              <a:rPr sz="900" spc="-10">
                <a:latin typeface="Calibri"/>
                <a:cs typeface="Calibri"/>
              </a:rPr>
              <a:t>r</a:t>
            </a:r>
            <a:r>
              <a:rPr sz="900" spc="5">
                <a:latin typeface="Calibri"/>
                <a:cs typeface="Calibri"/>
              </a:rPr>
              <a:t>t</a:t>
            </a:r>
            <a:r>
              <a:rPr sz="900">
                <a:latin typeface="Calibri"/>
                <a:cs typeface="Calibri"/>
              </a:rPr>
              <a:t>s,</a:t>
            </a:r>
            <a:r>
              <a:rPr sz="900" spc="-25">
                <a:latin typeface="Calibri"/>
                <a:cs typeface="Calibri"/>
              </a:rPr>
              <a:t> </a:t>
            </a:r>
            <a:r>
              <a:rPr sz="900" spc="5">
                <a:latin typeface="Calibri"/>
                <a:cs typeface="Calibri"/>
              </a:rPr>
              <a:t>Audi</a:t>
            </a:r>
            <a:r>
              <a:rPr sz="900">
                <a:latin typeface="Calibri"/>
                <a:cs typeface="Calibri"/>
              </a:rPr>
              <a:t>o/</a:t>
            </a:r>
            <a:r>
              <a:rPr sz="900" spc="-30">
                <a:latin typeface="Calibri"/>
                <a:cs typeface="Calibri"/>
              </a:rPr>
              <a:t> </a:t>
            </a:r>
            <a:r>
              <a:rPr sz="900" spc="5">
                <a:latin typeface="Calibri"/>
                <a:cs typeface="Calibri"/>
              </a:rPr>
              <a:t>Vi</a:t>
            </a:r>
            <a:r>
              <a:rPr sz="900">
                <a:latin typeface="Calibri"/>
                <a:cs typeface="Calibri"/>
              </a:rPr>
              <a:t>deo  </a:t>
            </a:r>
            <a:r>
              <a:rPr sz="900" spc="15">
                <a:latin typeface="Calibri"/>
                <a:cs typeface="Calibri"/>
              </a:rPr>
              <a:t>T</a:t>
            </a:r>
            <a:r>
              <a:rPr sz="900" spc="5">
                <a:latin typeface="Calibri"/>
                <a:cs typeface="Calibri"/>
              </a:rPr>
              <a:t>echnol</a:t>
            </a:r>
            <a:r>
              <a:rPr sz="900">
                <a:latin typeface="Calibri"/>
                <a:cs typeface="Calibri"/>
              </a:rPr>
              <a:t>og</a:t>
            </a:r>
            <a:r>
              <a:rPr sz="900" spc="5">
                <a:latin typeface="Calibri"/>
                <a:cs typeface="Calibri"/>
              </a:rPr>
              <a:t>y</a:t>
            </a:r>
            <a:r>
              <a:rPr sz="900" spc="-65">
                <a:latin typeface="Calibri"/>
                <a:cs typeface="Calibri"/>
              </a:rPr>
              <a:t> </a:t>
            </a:r>
            <a:r>
              <a:rPr sz="900">
                <a:latin typeface="Calibri"/>
                <a:cs typeface="Calibri"/>
              </a:rPr>
              <a:t>&amp;  Communications:</a:t>
            </a:r>
          </a:p>
          <a:p>
            <a:pPr algn="ctr">
              <a:spcBef>
                <a:spcPts val="5"/>
              </a:spcBef>
            </a:pPr>
            <a:r>
              <a:rPr sz="900" spc="-5">
                <a:latin typeface="Calibri"/>
                <a:cs typeface="Calibri"/>
              </a:rPr>
              <a:t>D</a:t>
            </a:r>
            <a:r>
              <a:rPr sz="900" spc="5">
                <a:latin typeface="Calibri"/>
                <a:cs typeface="Calibri"/>
              </a:rPr>
              <a:t>esign</a:t>
            </a:r>
            <a:r>
              <a:rPr sz="900" spc="-35">
                <a:latin typeface="Calibri"/>
                <a:cs typeface="Calibri"/>
              </a:rPr>
              <a:t> </a:t>
            </a:r>
            <a:r>
              <a:rPr sz="900" spc="5">
                <a:latin typeface="Calibri"/>
                <a:cs typeface="Calibri"/>
              </a:rPr>
              <a:t>&amp;</a:t>
            </a:r>
            <a:r>
              <a:rPr sz="900" spc="-10">
                <a:latin typeface="Calibri"/>
                <a:cs typeface="Calibri"/>
              </a:rPr>
              <a:t> </a:t>
            </a:r>
            <a:r>
              <a:rPr sz="900" spc="-5">
                <a:latin typeface="Calibri"/>
                <a:cs typeface="Calibri"/>
              </a:rPr>
              <a:t>M</a:t>
            </a:r>
            <a:r>
              <a:rPr sz="900">
                <a:latin typeface="Calibri"/>
                <a:cs typeface="Calibri"/>
              </a:rPr>
              <a:t>u</a:t>
            </a:r>
            <a:r>
              <a:rPr sz="900" spc="5">
                <a:latin typeface="Calibri"/>
                <a:cs typeface="Calibri"/>
              </a:rPr>
              <a:t>lti</a:t>
            </a:r>
            <a:r>
              <a:rPr sz="900" spc="-5">
                <a:latin typeface="Calibri"/>
                <a:cs typeface="Calibri"/>
              </a:rPr>
              <a:t>m</a:t>
            </a:r>
            <a:r>
              <a:rPr sz="900" spc="5">
                <a:latin typeface="Calibri"/>
                <a:cs typeface="Calibri"/>
              </a:rPr>
              <a:t>edia</a:t>
            </a:r>
            <a:r>
              <a:rPr sz="900" spc="-45">
                <a:latin typeface="Calibri"/>
                <a:cs typeface="Calibri"/>
              </a:rPr>
              <a:t> </a:t>
            </a:r>
            <a:r>
              <a:rPr sz="900" spc="5">
                <a:latin typeface="Calibri"/>
                <a:cs typeface="Calibri"/>
              </a:rPr>
              <a:t>A</a:t>
            </a:r>
            <a:r>
              <a:rPr sz="900" spc="-10">
                <a:latin typeface="Calibri"/>
                <a:cs typeface="Calibri"/>
              </a:rPr>
              <a:t>r</a:t>
            </a:r>
            <a:r>
              <a:rPr sz="900" spc="5">
                <a:latin typeface="Calibri"/>
                <a:cs typeface="Calibri"/>
              </a:rPr>
              <a:t>t</a:t>
            </a:r>
            <a:r>
              <a:rPr sz="900">
                <a:latin typeface="Calibri"/>
                <a:cs typeface="Calibri"/>
              </a:rPr>
              <a:t>s</a:t>
            </a:r>
            <a:endParaRPr lang="en-US" sz="900">
              <a:latin typeface="Calibri"/>
              <a:cs typeface="Calibri"/>
            </a:endParaRPr>
          </a:p>
          <a:p>
            <a:pPr algn="ctr">
              <a:spcBef>
                <a:spcPts val="5"/>
              </a:spcBef>
            </a:pPr>
            <a:r>
              <a:rPr lang="en-US" sz="900" b="1">
                <a:latin typeface="Calibri"/>
                <a:cs typeface="Calibri"/>
              </a:rPr>
              <a:t>or</a:t>
            </a:r>
            <a:endParaRPr sz="900" b="1">
              <a:latin typeface="Calibri"/>
              <a:cs typeface="Calibri"/>
            </a:endParaRPr>
          </a:p>
          <a:p>
            <a:pPr algn="ctr">
              <a:lnSpc>
                <a:spcPct val="100000"/>
              </a:lnSpc>
            </a:pPr>
            <a:r>
              <a:rPr sz="900">
                <a:latin typeface="Calibri"/>
                <a:cs typeface="Calibri"/>
              </a:rPr>
              <a:t>Digital</a:t>
            </a:r>
            <a:r>
              <a:rPr sz="900" spc="-50">
                <a:latin typeface="Calibri"/>
                <a:cs typeface="Calibri"/>
              </a:rPr>
              <a:t> </a:t>
            </a:r>
            <a:r>
              <a:rPr sz="900">
                <a:latin typeface="Calibri"/>
                <a:cs typeface="Calibri"/>
              </a:rPr>
              <a:t>Communications</a:t>
            </a:r>
          </a:p>
        </p:txBody>
      </p:sp>
      <p:sp>
        <p:nvSpPr>
          <p:cNvPr id="18" name="object 18"/>
          <p:cNvSpPr txBox="1"/>
          <p:nvPr/>
        </p:nvSpPr>
        <p:spPr>
          <a:xfrm>
            <a:off x="4683656" y="2363724"/>
            <a:ext cx="1374753" cy="729687"/>
          </a:xfrm>
          <a:prstGeom prst="rect">
            <a:avLst/>
          </a:prstGeom>
          <a:solidFill>
            <a:srgbClr val="C5D9F0"/>
          </a:solidFill>
          <a:ln w="27432">
            <a:solidFill>
              <a:srgbClr val="000000"/>
            </a:solidFill>
          </a:ln>
        </p:spPr>
        <p:txBody>
          <a:bodyPr vert="horz" wrap="square" lIns="0" tIns="36830" rIns="0" bIns="0" rtlCol="0">
            <a:spAutoFit/>
          </a:bodyPr>
          <a:lstStyle/>
          <a:p>
            <a:pPr marL="209550" marR="210185" algn="ctr">
              <a:spcBef>
                <a:spcPts val="290"/>
              </a:spcBef>
            </a:pPr>
            <a:r>
              <a:rPr sz="900" spc="10">
                <a:latin typeface="Calibri"/>
                <a:cs typeface="Calibri"/>
              </a:rPr>
              <a:t>B</a:t>
            </a:r>
            <a:r>
              <a:rPr sz="900">
                <a:latin typeface="Calibri"/>
                <a:cs typeface="Calibri"/>
              </a:rPr>
              <a:t>us</a:t>
            </a:r>
            <a:r>
              <a:rPr sz="900" spc="5">
                <a:latin typeface="Calibri"/>
                <a:cs typeface="Calibri"/>
              </a:rPr>
              <a:t>i</a:t>
            </a:r>
            <a:r>
              <a:rPr sz="900">
                <a:latin typeface="Calibri"/>
                <a:cs typeface="Calibri"/>
              </a:rPr>
              <a:t>ness,</a:t>
            </a:r>
            <a:r>
              <a:rPr sz="900" spc="-75">
                <a:latin typeface="Calibri"/>
                <a:cs typeface="Calibri"/>
              </a:rPr>
              <a:t> </a:t>
            </a:r>
            <a:r>
              <a:rPr sz="900" spc="-5">
                <a:latin typeface="Calibri"/>
                <a:cs typeface="Calibri"/>
              </a:rPr>
              <a:t>M</a:t>
            </a:r>
            <a:r>
              <a:rPr sz="900">
                <a:latin typeface="Calibri"/>
                <a:cs typeface="Calibri"/>
              </a:rPr>
              <a:t>a</a:t>
            </a:r>
            <a:r>
              <a:rPr sz="900" spc="-10">
                <a:latin typeface="Calibri"/>
                <a:cs typeface="Calibri"/>
              </a:rPr>
              <a:t>rk</a:t>
            </a:r>
            <a:r>
              <a:rPr sz="900" spc="5">
                <a:latin typeface="Calibri"/>
                <a:cs typeface="Calibri"/>
              </a:rPr>
              <a:t>eti</a:t>
            </a:r>
            <a:r>
              <a:rPr sz="900">
                <a:latin typeface="Calibri"/>
                <a:cs typeface="Calibri"/>
              </a:rPr>
              <a:t>n</a:t>
            </a:r>
            <a:r>
              <a:rPr sz="900" spc="5">
                <a:latin typeface="Calibri"/>
                <a:cs typeface="Calibri"/>
              </a:rPr>
              <a:t>g</a:t>
            </a:r>
            <a:r>
              <a:rPr sz="900" spc="-35">
                <a:latin typeface="Calibri"/>
                <a:cs typeface="Calibri"/>
              </a:rPr>
              <a:t> </a:t>
            </a:r>
            <a:r>
              <a:rPr sz="900">
                <a:latin typeface="Calibri"/>
                <a:cs typeface="Calibri"/>
              </a:rPr>
              <a:t>&amp;  Finance:</a:t>
            </a:r>
          </a:p>
          <a:p>
            <a:pPr marR="635" algn="ctr"/>
            <a:r>
              <a:rPr sz="900" spc="10">
                <a:latin typeface="Calibri"/>
                <a:cs typeface="Calibri"/>
              </a:rPr>
              <a:t>B</a:t>
            </a:r>
            <a:r>
              <a:rPr sz="900">
                <a:latin typeface="Calibri"/>
                <a:cs typeface="Calibri"/>
              </a:rPr>
              <a:t>us</a:t>
            </a:r>
            <a:r>
              <a:rPr sz="900" spc="5">
                <a:latin typeface="Calibri"/>
                <a:cs typeface="Calibri"/>
              </a:rPr>
              <a:t>i</a:t>
            </a:r>
            <a:r>
              <a:rPr sz="900">
                <a:latin typeface="Calibri"/>
                <a:cs typeface="Calibri"/>
              </a:rPr>
              <a:t>n</a:t>
            </a:r>
            <a:r>
              <a:rPr sz="900" spc="5">
                <a:latin typeface="Calibri"/>
                <a:cs typeface="Calibri"/>
              </a:rPr>
              <a:t>ess</a:t>
            </a:r>
            <a:r>
              <a:rPr sz="900" spc="-60">
                <a:latin typeface="Calibri"/>
                <a:cs typeface="Calibri"/>
              </a:rPr>
              <a:t> </a:t>
            </a:r>
            <a:r>
              <a:rPr sz="900" spc="-5">
                <a:latin typeface="Calibri"/>
                <a:cs typeface="Calibri"/>
              </a:rPr>
              <a:t>M</a:t>
            </a:r>
            <a:r>
              <a:rPr sz="900">
                <a:latin typeface="Calibri"/>
                <a:cs typeface="Calibri"/>
              </a:rPr>
              <a:t>ana</a:t>
            </a:r>
            <a:r>
              <a:rPr sz="900" spc="5">
                <a:latin typeface="Calibri"/>
                <a:cs typeface="Calibri"/>
              </a:rPr>
              <a:t>ge</a:t>
            </a:r>
            <a:r>
              <a:rPr sz="900" spc="-5">
                <a:latin typeface="Calibri"/>
                <a:cs typeface="Calibri"/>
              </a:rPr>
              <a:t>m</a:t>
            </a:r>
            <a:r>
              <a:rPr sz="900" spc="5">
                <a:latin typeface="Calibri"/>
                <a:cs typeface="Calibri"/>
              </a:rPr>
              <a:t>ent</a:t>
            </a:r>
            <a:endParaRPr sz="900">
              <a:latin typeface="Calibri"/>
              <a:cs typeface="Calibri"/>
            </a:endParaRPr>
          </a:p>
          <a:p>
            <a:pPr algn="ctr">
              <a:lnSpc>
                <a:spcPct val="100000"/>
              </a:lnSpc>
            </a:pPr>
            <a:r>
              <a:rPr sz="900" b="1" spc="-10">
                <a:latin typeface="Calibri"/>
                <a:cs typeface="Calibri"/>
              </a:rPr>
              <a:t>or</a:t>
            </a:r>
            <a:endParaRPr sz="900">
              <a:latin typeface="Calibri"/>
              <a:cs typeface="Calibri"/>
            </a:endParaRPr>
          </a:p>
          <a:p>
            <a:pPr algn="ctr">
              <a:lnSpc>
                <a:spcPct val="100000"/>
              </a:lnSpc>
            </a:pPr>
            <a:r>
              <a:rPr sz="900" spc="-5">
                <a:latin typeface="Calibri"/>
                <a:cs typeface="Calibri"/>
              </a:rPr>
              <a:t>M</a:t>
            </a:r>
            <a:r>
              <a:rPr sz="900">
                <a:latin typeface="Calibri"/>
                <a:cs typeface="Calibri"/>
              </a:rPr>
              <a:t>a</a:t>
            </a:r>
            <a:r>
              <a:rPr sz="900" spc="-10">
                <a:latin typeface="Calibri"/>
                <a:cs typeface="Calibri"/>
              </a:rPr>
              <a:t>rk</a:t>
            </a:r>
            <a:r>
              <a:rPr sz="900" spc="5">
                <a:latin typeface="Calibri"/>
                <a:cs typeface="Calibri"/>
              </a:rPr>
              <a:t>eti</a:t>
            </a:r>
            <a:r>
              <a:rPr sz="900">
                <a:latin typeface="Calibri"/>
                <a:cs typeface="Calibri"/>
              </a:rPr>
              <a:t>n</a:t>
            </a:r>
            <a:r>
              <a:rPr sz="900" spc="5">
                <a:latin typeface="Calibri"/>
                <a:cs typeface="Calibri"/>
              </a:rPr>
              <a:t>g</a:t>
            </a:r>
            <a:r>
              <a:rPr sz="900" spc="-35">
                <a:latin typeface="Calibri"/>
                <a:cs typeface="Calibri"/>
              </a:rPr>
              <a:t> </a:t>
            </a:r>
            <a:r>
              <a:rPr sz="900" spc="5">
                <a:latin typeface="Calibri"/>
                <a:cs typeface="Calibri"/>
              </a:rPr>
              <a:t>&amp;</a:t>
            </a:r>
            <a:r>
              <a:rPr sz="900" spc="-10">
                <a:latin typeface="Calibri"/>
                <a:cs typeface="Calibri"/>
              </a:rPr>
              <a:t> S</a:t>
            </a:r>
            <a:r>
              <a:rPr sz="900">
                <a:latin typeface="Calibri"/>
                <a:cs typeface="Calibri"/>
              </a:rPr>
              <a:t>a</a:t>
            </a:r>
            <a:r>
              <a:rPr sz="900" spc="5">
                <a:latin typeface="Calibri"/>
                <a:cs typeface="Calibri"/>
              </a:rPr>
              <a:t>les</a:t>
            </a:r>
            <a:endParaRPr sz="900">
              <a:latin typeface="Calibri"/>
              <a:cs typeface="Calibri"/>
            </a:endParaRPr>
          </a:p>
        </p:txBody>
      </p:sp>
      <p:sp>
        <p:nvSpPr>
          <p:cNvPr id="19" name="object 19"/>
          <p:cNvSpPr txBox="1"/>
          <p:nvPr/>
        </p:nvSpPr>
        <p:spPr>
          <a:xfrm>
            <a:off x="4679727" y="3178189"/>
            <a:ext cx="1374775" cy="315471"/>
          </a:xfrm>
          <a:prstGeom prst="rect">
            <a:avLst/>
          </a:prstGeom>
          <a:solidFill>
            <a:srgbClr val="C5D9F0"/>
          </a:solidFill>
          <a:ln w="27431">
            <a:solidFill>
              <a:srgbClr val="000000"/>
            </a:solidFill>
          </a:ln>
        </p:spPr>
        <p:txBody>
          <a:bodyPr vert="horz" wrap="square" lIns="0" tIns="38100" rIns="0" bIns="0" rtlCol="0">
            <a:spAutoFit/>
          </a:bodyPr>
          <a:lstStyle/>
          <a:p>
            <a:pPr marL="387350" marR="160020" indent="-222885">
              <a:spcBef>
                <a:spcPts val="300"/>
              </a:spcBef>
            </a:pPr>
            <a:r>
              <a:rPr sz="900" spc="10">
                <a:latin typeface="Calibri"/>
                <a:cs typeface="Calibri"/>
              </a:rPr>
              <a:t>H</a:t>
            </a:r>
            <a:r>
              <a:rPr sz="900">
                <a:latin typeface="Calibri"/>
                <a:cs typeface="Calibri"/>
              </a:rPr>
              <a:t>osp</a:t>
            </a:r>
            <a:r>
              <a:rPr sz="900" spc="5">
                <a:latin typeface="Calibri"/>
                <a:cs typeface="Calibri"/>
              </a:rPr>
              <a:t>it</a:t>
            </a:r>
            <a:r>
              <a:rPr sz="900">
                <a:latin typeface="Calibri"/>
                <a:cs typeface="Calibri"/>
              </a:rPr>
              <a:t>a</a:t>
            </a:r>
            <a:r>
              <a:rPr sz="900" spc="5">
                <a:latin typeface="Calibri"/>
                <a:cs typeface="Calibri"/>
              </a:rPr>
              <a:t>lity</a:t>
            </a:r>
            <a:r>
              <a:rPr sz="900" spc="-90">
                <a:latin typeface="Calibri"/>
                <a:cs typeface="Calibri"/>
              </a:rPr>
              <a:t> </a:t>
            </a:r>
            <a:r>
              <a:rPr sz="900" spc="5">
                <a:latin typeface="Calibri"/>
                <a:cs typeface="Calibri"/>
              </a:rPr>
              <a:t>&amp;</a:t>
            </a:r>
            <a:r>
              <a:rPr sz="900" spc="-10">
                <a:latin typeface="Calibri"/>
                <a:cs typeface="Calibri"/>
              </a:rPr>
              <a:t> </a:t>
            </a:r>
            <a:r>
              <a:rPr sz="900" spc="15">
                <a:latin typeface="Calibri"/>
                <a:cs typeface="Calibri"/>
              </a:rPr>
              <a:t>T</a:t>
            </a:r>
            <a:r>
              <a:rPr sz="900">
                <a:latin typeface="Calibri"/>
                <a:cs typeface="Calibri"/>
              </a:rPr>
              <a:t>ou</a:t>
            </a:r>
            <a:r>
              <a:rPr sz="900" spc="-10">
                <a:latin typeface="Calibri"/>
                <a:cs typeface="Calibri"/>
              </a:rPr>
              <a:t>r</a:t>
            </a:r>
            <a:r>
              <a:rPr sz="900" spc="5">
                <a:latin typeface="Calibri"/>
                <a:cs typeface="Calibri"/>
              </a:rPr>
              <a:t>i</a:t>
            </a:r>
            <a:r>
              <a:rPr sz="900">
                <a:latin typeface="Calibri"/>
                <a:cs typeface="Calibri"/>
              </a:rPr>
              <a:t>s</a:t>
            </a:r>
            <a:r>
              <a:rPr sz="900" spc="-5">
                <a:latin typeface="Calibri"/>
                <a:cs typeface="Calibri"/>
              </a:rPr>
              <a:t>m</a:t>
            </a:r>
            <a:r>
              <a:rPr sz="900">
                <a:latin typeface="Calibri"/>
                <a:cs typeface="Calibri"/>
              </a:rPr>
              <a:t>:  Culinary</a:t>
            </a:r>
            <a:r>
              <a:rPr sz="900" spc="-55">
                <a:latin typeface="Calibri"/>
                <a:cs typeface="Calibri"/>
              </a:rPr>
              <a:t> </a:t>
            </a:r>
            <a:r>
              <a:rPr sz="900">
                <a:latin typeface="Calibri"/>
                <a:cs typeface="Calibri"/>
              </a:rPr>
              <a:t>Arts</a:t>
            </a:r>
          </a:p>
        </p:txBody>
      </p:sp>
      <p:sp>
        <p:nvSpPr>
          <p:cNvPr id="20" name="object 20"/>
          <p:cNvSpPr txBox="1"/>
          <p:nvPr/>
        </p:nvSpPr>
        <p:spPr>
          <a:xfrm>
            <a:off x="4699022" y="5794310"/>
            <a:ext cx="1388107" cy="673261"/>
          </a:xfrm>
          <a:prstGeom prst="rect">
            <a:avLst/>
          </a:prstGeom>
          <a:solidFill>
            <a:srgbClr val="C5D9F0"/>
          </a:solidFill>
          <a:ln w="27431">
            <a:solidFill>
              <a:srgbClr val="000000"/>
            </a:solidFill>
          </a:ln>
        </p:spPr>
        <p:txBody>
          <a:bodyPr vert="horz" wrap="square" lIns="0" tIns="67310" rIns="0" bIns="0" rtlCol="0">
            <a:spAutoFit/>
          </a:bodyPr>
          <a:lstStyle/>
          <a:p>
            <a:pPr marR="129539" algn="ctr"/>
            <a:r>
              <a:rPr lang="en-US" sz="900">
                <a:latin typeface="Calibri"/>
                <a:cs typeface="Calibri"/>
              </a:rPr>
              <a:t>Business &amp; Industry:</a:t>
            </a:r>
          </a:p>
          <a:p>
            <a:pPr marR="129539" algn="ctr"/>
            <a:r>
              <a:rPr lang="en-US" sz="900">
                <a:latin typeface="Calibri"/>
                <a:cs typeface="Calibri"/>
              </a:rPr>
              <a:t>Combination </a:t>
            </a:r>
          </a:p>
          <a:p>
            <a:pPr marL="137795" marR="129539" indent="-1905" algn="ctr">
              <a:spcBef>
                <a:spcPts val="200"/>
              </a:spcBef>
            </a:pPr>
            <a:r>
              <a:rPr lang="en-US" sz="900" i="1">
                <a:latin typeface="Calibri"/>
                <a:cs typeface="Calibri"/>
              </a:rPr>
              <a:t>(4 or more B&amp;I courses + 3 additional electives)</a:t>
            </a:r>
          </a:p>
        </p:txBody>
      </p:sp>
      <p:sp>
        <p:nvSpPr>
          <p:cNvPr id="21" name="object 21"/>
          <p:cNvSpPr txBox="1"/>
          <p:nvPr/>
        </p:nvSpPr>
        <p:spPr>
          <a:xfrm>
            <a:off x="6137402" y="2923837"/>
            <a:ext cx="1384300" cy="334066"/>
          </a:xfrm>
          <a:prstGeom prst="rect">
            <a:avLst/>
          </a:prstGeom>
          <a:solidFill>
            <a:srgbClr val="F1DCDB"/>
          </a:solidFill>
          <a:ln w="27431">
            <a:solidFill>
              <a:srgbClr val="000000"/>
            </a:solidFill>
          </a:ln>
        </p:spPr>
        <p:txBody>
          <a:bodyPr vert="horz" wrap="square" lIns="0" tIns="56515" rIns="0" bIns="0" rtlCol="0">
            <a:spAutoFit/>
          </a:bodyPr>
          <a:lstStyle/>
          <a:p>
            <a:pPr marL="189230" marR="180975" algn="ctr">
              <a:spcBef>
                <a:spcPts val="445"/>
              </a:spcBef>
            </a:pPr>
            <a:r>
              <a:rPr sz="900" spc="10">
                <a:latin typeface="Calibri"/>
                <a:cs typeface="Calibri"/>
              </a:rPr>
              <a:t>E</a:t>
            </a:r>
            <a:r>
              <a:rPr sz="900">
                <a:latin typeface="Calibri"/>
                <a:cs typeface="Calibri"/>
              </a:rPr>
              <a:t>duca</a:t>
            </a:r>
            <a:r>
              <a:rPr sz="900" spc="5">
                <a:latin typeface="Calibri"/>
                <a:cs typeface="Calibri"/>
              </a:rPr>
              <a:t>ti</a:t>
            </a:r>
            <a:r>
              <a:rPr sz="900">
                <a:latin typeface="Calibri"/>
                <a:cs typeface="Calibri"/>
              </a:rPr>
              <a:t>o</a:t>
            </a:r>
            <a:r>
              <a:rPr sz="900" spc="5">
                <a:latin typeface="Calibri"/>
                <a:cs typeface="Calibri"/>
              </a:rPr>
              <a:t>n</a:t>
            </a:r>
            <a:r>
              <a:rPr sz="900" spc="-85">
                <a:latin typeface="Calibri"/>
                <a:cs typeface="Calibri"/>
              </a:rPr>
              <a:t> </a:t>
            </a:r>
            <a:r>
              <a:rPr sz="900" spc="5">
                <a:latin typeface="Calibri"/>
                <a:cs typeface="Calibri"/>
              </a:rPr>
              <a:t>&amp;</a:t>
            </a:r>
            <a:r>
              <a:rPr sz="900" spc="-10">
                <a:latin typeface="Calibri"/>
                <a:cs typeface="Calibri"/>
              </a:rPr>
              <a:t> </a:t>
            </a:r>
            <a:r>
              <a:rPr sz="900" spc="15">
                <a:latin typeface="Calibri"/>
                <a:cs typeface="Calibri"/>
              </a:rPr>
              <a:t>T</a:t>
            </a:r>
            <a:r>
              <a:rPr sz="900" spc="-10">
                <a:latin typeface="Calibri"/>
                <a:cs typeface="Calibri"/>
              </a:rPr>
              <a:t>r</a:t>
            </a:r>
            <a:r>
              <a:rPr sz="900">
                <a:latin typeface="Calibri"/>
                <a:cs typeface="Calibri"/>
              </a:rPr>
              <a:t>a</a:t>
            </a:r>
            <a:r>
              <a:rPr sz="900" spc="5">
                <a:latin typeface="Calibri"/>
                <a:cs typeface="Calibri"/>
              </a:rPr>
              <a:t>i</a:t>
            </a:r>
            <a:r>
              <a:rPr sz="900">
                <a:latin typeface="Calibri"/>
                <a:cs typeface="Calibri"/>
              </a:rPr>
              <a:t>n</a:t>
            </a:r>
            <a:r>
              <a:rPr sz="900" spc="5">
                <a:latin typeface="Calibri"/>
                <a:cs typeface="Calibri"/>
              </a:rPr>
              <a:t>i</a:t>
            </a:r>
            <a:r>
              <a:rPr sz="900">
                <a:latin typeface="Calibri"/>
                <a:cs typeface="Calibri"/>
              </a:rPr>
              <a:t>ng:  </a:t>
            </a:r>
            <a:r>
              <a:rPr sz="900" spc="15">
                <a:latin typeface="Calibri"/>
                <a:cs typeface="Calibri"/>
              </a:rPr>
              <a:t>T</a:t>
            </a:r>
            <a:r>
              <a:rPr sz="900" spc="5">
                <a:latin typeface="Calibri"/>
                <a:cs typeface="Calibri"/>
              </a:rPr>
              <a:t>e</a:t>
            </a:r>
            <a:r>
              <a:rPr sz="900">
                <a:latin typeface="Calibri"/>
                <a:cs typeface="Calibri"/>
              </a:rPr>
              <a:t>achin</a:t>
            </a:r>
            <a:r>
              <a:rPr sz="900" spc="5">
                <a:latin typeface="Calibri"/>
                <a:cs typeface="Calibri"/>
              </a:rPr>
              <a:t>g</a:t>
            </a:r>
            <a:r>
              <a:rPr sz="900" spc="-60">
                <a:latin typeface="Calibri"/>
                <a:cs typeface="Calibri"/>
              </a:rPr>
              <a:t> </a:t>
            </a:r>
            <a:r>
              <a:rPr sz="900" spc="5">
                <a:latin typeface="Calibri"/>
                <a:cs typeface="Calibri"/>
              </a:rPr>
              <a:t>&amp;</a:t>
            </a:r>
            <a:r>
              <a:rPr sz="900" spc="-10">
                <a:latin typeface="Calibri"/>
                <a:cs typeface="Calibri"/>
              </a:rPr>
              <a:t> </a:t>
            </a:r>
            <a:r>
              <a:rPr sz="900" spc="15">
                <a:latin typeface="Calibri"/>
                <a:cs typeface="Calibri"/>
              </a:rPr>
              <a:t>T</a:t>
            </a:r>
            <a:r>
              <a:rPr sz="900" spc="-10">
                <a:latin typeface="Calibri"/>
                <a:cs typeface="Calibri"/>
              </a:rPr>
              <a:t>r</a:t>
            </a:r>
            <a:r>
              <a:rPr sz="900">
                <a:latin typeface="Calibri"/>
                <a:cs typeface="Calibri"/>
              </a:rPr>
              <a:t>a</a:t>
            </a:r>
            <a:r>
              <a:rPr sz="900" spc="5">
                <a:latin typeface="Calibri"/>
                <a:cs typeface="Calibri"/>
              </a:rPr>
              <a:t>i</a:t>
            </a:r>
            <a:r>
              <a:rPr sz="900">
                <a:latin typeface="Calibri"/>
                <a:cs typeface="Calibri"/>
              </a:rPr>
              <a:t>n</a:t>
            </a:r>
            <a:r>
              <a:rPr sz="900" spc="5">
                <a:latin typeface="Calibri"/>
                <a:cs typeface="Calibri"/>
              </a:rPr>
              <a:t>i</a:t>
            </a:r>
            <a:r>
              <a:rPr sz="900" spc="-5">
                <a:latin typeface="Calibri"/>
                <a:cs typeface="Calibri"/>
              </a:rPr>
              <a:t>ng</a:t>
            </a:r>
            <a:endParaRPr sz="900">
              <a:latin typeface="Calibri"/>
              <a:cs typeface="Calibri"/>
            </a:endParaRPr>
          </a:p>
        </p:txBody>
      </p:sp>
      <p:sp>
        <p:nvSpPr>
          <p:cNvPr id="22" name="object 22"/>
          <p:cNvSpPr txBox="1"/>
          <p:nvPr/>
        </p:nvSpPr>
        <p:spPr>
          <a:xfrm>
            <a:off x="1680972" y="2354580"/>
            <a:ext cx="1344295" cy="204543"/>
          </a:xfrm>
          <a:prstGeom prst="rect">
            <a:avLst/>
          </a:prstGeom>
          <a:solidFill>
            <a:srgbClr val="FFFF66"/>
          </a:solidFill>
          <a:ln w="27431">
            <a:solidFill>
              <a:srgbClr val="000000"/>
            </a:solidFill>
          </a:ln>
        </p:spPr>
        <p:txBody>
          <a:bodyPr vert="horz" wrap="square" lIns="0" tIns="65405" rIns="0" bIns="0" rtlCol="0">
            <a:spAutoFit/>
          </a:bodyPr>
          <a:lstStyle/>
          <a:p>
            <a:pPr algn="ctr">
              <a:spcBef>
                <a:spcPts val="515"/>
              </a:spcBef>
            </a:pPr>
            <a:r>
              <a:rPr sz="900" spc="5">
                <a:latin typeface="Calibri"/>
                <a:cs typeface="Calibri"/>
              </a:rPr>
              <a:t>Art</a:t>
            </a:r>
            <a:endParaRPr sz="900">
              <a:latin typeface="Calibri"/>
              <a:cs typeface="Calibri"/>
            </a:endParaRPr>
          </a:p>
        </p:txBody>
      </p:sp>
      <p:sp>
        <p:nvSpPr>
          <p:cNvPr id="23" name="object 23"/>
          <p:cNvSpPr txBox="1"/>
          <p:nvPr/>
        </p:nvSpPr>
        <p:spPr>
          <a:xfrm>
            <a:off x="1677924" y="2763011"/>
            <a:ext cx="1344295" cy="205184"/>
          </a:xfrm>
          <a:prstGeom prst="rect">
            <a:avLst/>
          </a:prstGeom>
          <a:solidFill>
            <a:srgbClr val="FFFF66"/>
          </a:solidFill>
          <a:ln w="27431">
            <a:solidFill>
              <a:srgbClr val="000000"/>
            </a:solidFill>
          </a:ln>
        </p:spPr>
        <p:txBody>
          <a:bodyPr vert="horz" wrap="square" lIns="0" tIns="66040" rIns="0" bIns="0" rtlCol="0">
            <a:spAutoFit/>
          </a:bodyPr>
          <a:lstStyle/>
          <a:p>
            <a:pPr algn="ctr">
              <a:spcBef>
                <a:spcPts val="520"/>
              </a:spcBef>
            </a:pPr>
            <a:r>
              <a:rPr sz="900">
                <a:latin typeface="Calibri"/>
                <a:cs typeface="Calibri"/>
              </a:rPr>
              <a:t>Band</a:t>
            </a:r>
          </a:p>
        </p:txBody>
      </p:sp>
      <p:sp>
        <p:nvSpPr>
          <p:cNvPr id="24" name="object 24"/>
          <p:cNvSpPr txBox="1"/>
          <p:nvPr/>
        </p:nvSpPr>
        <p:spPr>
          <a:xfrm>
            <a:off x="1671829" y="3171444"/>
            <a:ext cx="1344295" cy="205184"/>
          </a:xfrm>
          <a:prstGeom prst="rect">
            <a:avLst/>
          </a:prstGeom>
          <a:solidFill>
            <a:srgbClr val="FFFF66"/>
          </a:solidFill>
          <a:ln w="27431">
            <a:solidFill>
              <a:srgbClr val="000000"/>
            </a:solidFill>
          </a:ln>
        </p:spPr>
        <p:txBody>
          <a:bodyPr vert="horz" wrap="square" lIns="0" tIns="66040" rIns="0" bIns="0" rtlCol="0">
            <a:spAutoFit/>
          </a:bodyPr>
          <a:lstStyle/>
          <a:p>
            <a:pPr algn="ctr">
              <a:spcBef>
                <a:spcPts val="520"/>
              </a:spcBef>
            </a:pPr>
            <a:r>
              <a:rPr sz="900">
                <a:latin typeface="Calibri"/>
                <a:cs typeface="Calibri"/>
              </a:rPr>
              <a:t>Choir</a:t>
            </a:r>
          </a:p>
        </p:txBody>
      </p:sp>
      <p:sp>
        <p:nvSpPr>
          <p:cNvPr id="25" name="object 25"/>
          <p:cNvSpPr txBox="1"/>
          <p:nvPr/>
        </p:nvSpPr>
        <p:spPr>
          <a:xfrm>
            <a:off x="1680970" y="3556822"/>
            <a:ext cx="1344168" cy="205826"/>
          </a:xfrm>
          <a:prstGeom prst="rect">
            <a:avLst/>
          </a:prstGeom>
          <a:solidFill>
            <a:srgbClr val="FFFF66"/>
          </a:solidFill>
          <a:ln w="27431">
            <a:solidFill>
              <a:srgbClr val="000000"/>
            </a:solidFill>
          </a:ln>
        </p:spPr>
        <p:txBody>
          <a:bodyPr vert="horz" wrap="square" lIns="0" tIns="66675" rIns="0" bIns="0" rtlCol="0">
            <a:spAutoFit/>
          </a:bodyPr>
          <a:lstStyle/>
          <a:p>
            <a:pPr algn="ctr">
              <a:spcBef>
                <a:spcPts val="525"/>
              </a:spcBef>
            </a:pPr>
            <a:r>
              <a:rPr sz="900">
                <a:latin typeface="Calibri"/>
                <a:cs typeface="Calibri"/>
              </a:rPr>
              <a:t>Dance</a:t>
            </a:r>
            <a:endParaRPr lang="en-US" sz="900">
              <a:latin typeface="Calibri"/>
              <a:cs typeface="Calibri"/>
            </a:endParaRPr>
          </a:p>
        </p:txBody>
      </p:sp>
      <p:sp>
        <p:nvSpPr>
          <p:cNvPr id="26" name="object 26"/>
          <p:cNvSpPr txBox="1"/>
          <p:nvPr/>
        </p:nvSpPr>
        <p:spPr>
          <a:xfrm>
            <a:off x="1671828" y="4272120"/>
            <a:ext cx="1344295" cy="344966"/>
          </a:xfrm>
          <a:prstGeom prst="rect">
            <a:avLst/>
          </a:prstGeom>
          <a:solidFill>
            <a:srgbClr val="FFFF66"/>
          </a:solidFill>
          <a:ln w="27431">
            <a:solidFill>
              <a:srgbClr val="000000"/>
            </a:solidFill>
          </a:ln>
        </p:spPr>
        <p:txBody>
          <a:bodyPr vert="horz" wrap="square" lIns="0" tIns="67310" rIns="0" bIns="0" rtlCol="0">
            <a:spAutoFit/>
          </a:bodyPr>
          <a:lstStyle/>
          <a:p>
            <a:pPr marL="256540">
              <a:spcBef>
                <a:spcPts val="530"/>
              </a:spcBef>
            </a:pPr>
            <a:r>
              <a:rPr lang="en-US" sz="900">
                <a:latin typeface="Calibri"/>
                <a:cs typeface="Calibri"/>
              </a:rPr>
              <a:t>Languages other than English</a:t>
            </a:r>
            <a:endParaRPr sz="900">
              <a:latin typeface="Calibri"/>
              <a:cs typeface="Calibri"/>
            </a:endParaRPr>
          </a:p>
        </p:txBody>
      </p:sp>
      <p:sp>
        <p:nvSpPr>
          <p:cNvPr id="27" name="object 27"/>
          <p:cNvSpPr txBox="1"/>
          <p:nvPr/>
        </p:nvSpPr>
        <p:spPr>
          <a:xfrm>
            <a:off x="1671701" y="5405218"/>
            <a:ext cx="1344295" cy="207749"/>
          </a:xfrm>
          <a:prstGeom prst="rect">
            <a:avLst/>
          </a:prstGeom>
          <a:solidFill>
            <a:srgbClr val="FFFF66"/>
          </a:solidFill>
          <a:ln w="27431">
            <a:solidFill>
              <a:srgbClr val="000000"/>
            </a:solidFill>
          </a:ln>
        </p:spPr>
        <p:txBody>
          <a:bodyPr vert="horz" wrap="square" lIns="0" tIns="68580" rIns="0" bIns="0" rtlCol="0">
            <a:spAutoFit/>
          </a:bodyPr>
          <a:lstStyle/>
          <a:p>
            <a:pPr marL="353060">
              <a:spcBef>
                <a:spcPts val="540"/>
              </a:spcBef>
            </a:pPr>
            <a:r>
              <a:rPr sz="900" spc="-10">
                <a:latin typeface="Calibri"/>
                <a:cs typeface="Calibri"/>
              </a:rPr>
              <a:t>S</a:t>
            </a:r>
            <a:r>
              <a:rPr sz="900">
                <a:latin typeface="Calibri"/>
                <a:cs typeface="Calibri"/>
              </a:rPr>
              <a:t>oc</a:t>
            </a:r>
            <a:r>
              <a:rPr sz="900" spc="5">
                <a:latin typeface="Calibri"/>
                <a:cs typeface="Calibri"/>
              </a:rPr>
              <a:t>i</a:t>
            </a:r>
            <a:r>
              <a:rPr sz="900" spc="-5">
                <a:latin typeface="Calibri"/>
                <a:cs typeface="Calibri"/>
              </a:rPr>
              <a:t>a</a:t>
            </a:r>
            <a:r>
              <a:rPr sz="900">
                <a:latin typeface="Calibri"/>
                <a:cs typeface="Calibri"/>
              </a:rPr>
              <a:t>l</a:t>
            </a:r>
            <a:r>
              <a:rPr sz="900" spc="-35">
                <a:latin typeface="Calibri"/>
                <a:cs typeface="Calibri"/>
              </a:rPr>
              <a:t> </a:t>
            </a:r>
            <a:r>
              <a:rPr sz="900" spc="-10">
                <a:latin typeface="Calibri"/>
                <a:cs typeface="Calibri"/>
              </a:rPr>
              <a:t>S</a:t>
            </a:r>
            <a:r>
              <a:rPr sz="900">
                <a:latin typeface="Calibri"/>
                <a:cs typeface="Calibri"/>
              </a:rPr>
              <a:t>tud</a:t>
            </a:r>
            <a:r>
              <a:rPr sz="900" spc="5">
                <a:latin typeface="Calibri"/>
                <a:cs typeface="Calibri"/>
              </a:rPr>
              <a:t>ies</a:t>
            </a:r>
            <a:endParaRPr sz="900">
              <a:latin typeface="Calibri"/>
              <a:cs typeface="Calibri"/>
            </a:endParaRPr>
          </a:p>
        </p:txBody>
      </p:sp>
      <p:sp>
        <p:nvSpPr>
          <p:cNvPr id="28" name="object 28"/>
          <p:cNvSpPr txBox="1"/>
          <p:nvPr/>
        </p:nvSpPr>
        <p:spPr>
          <a:xfrm>
            <a:off x="1671828" y="3914792"/>
            <a:ext cx="1344168" cy="205184"/>
          </a:xfrm>
          <a:prstGeom prst="rect">
            <a:avLst/>
          </a:prstGeom>
          <a:solidFill>
            <a:srgbClr val="FFFF66"/>
          </a:solidFill>
          <a:ln w="27431">
            <a:solidFill>
              <a:srgbClr val="000000"/>
            </a:solidFill>
          </a:ln>
        </p:spPr>
        <p:txBody>
          <a:bodyPr vert="horz" wrap="square" lIns="0" tIns="66040" rIns="0" bIns="0" rtlCol="0">
            <a:spAutoFit/>
          </a:bodyPr>
          <a:lstStyle/>
          <a:p>
            <a:pPr algn="ctr">
              <a:spcBef>
                <a:spcPts val="520"/>
              </a:spcBef>
            </a:pPr>
            <a:r>
              <a:rPr sz="900" spc="5">
                <a:latin typeface="Calibri"/>
                <a:cs typeface="Calibri"/>
              </a:rPr>
              <a:t>English</a:t>
            </a:r>
            <a:endParaRPr sz="900">
              <a:latin typeface="Calibri"/>
              <a:cs typeface="Calibri"/>
            </a:endParaRPr>
          </a:p>
        </p:txBody>
      </p:sp>
      <p:sp>
        <p:nvSpPr>
          <p:cNvPr id="29" name="object 29"/>
          <p:cNvSpPr txBox="1"/>
          <p:nvPr/>
        </p:nvSpPr>
        <p:spPr>
          <a:xfrm>
            <a:off x="9063229" y="2366773"/>
            <a:ext cx="1344295" cy="766235"/>
          </a:xfrm>
          <a:prstGeom prst="rect">
            <a:avLst/>
          </a:prstGeom>
          <a:solidFill>
            <a:srgbClr val="E6DFEB"/>
          </a:solidFill>
          <a:ln w="27432">
            <a:solidFill>
              <a:srgbClr val="000000"/>
            </a:solidFill>
          </a:ln>
        </p:spPr>
        <p:txBody>
          <a:bodyPr vert="horz" wrap="square" lIns="0" tIns="73025" rIns="0" bIns="0" rtlCol="0">
            <a:spAutoFit/>
          </a:bodyPr>
          <a:lstStyle/>
          <a:p>
            <a:pPr marL="119380" marR="114935" indent="2540" algn="ctr">
              <a:spcBef>
                <a:spcPts val="575"/>
              </a:spcBef>
            </a:pPr>
            <a:r>
              <a:rPr sz="900" spc="-5">
                <a:latin typeface="Calibri"/>
                <a:cs typeface="Calibri"/>
              </a:rPr>
              <a:t>Four </a:t>
            </a:r>
            <a:r>
              <a:rPr sz="900">
                <a:latin typeface="Calibri"/>
                <a:cs typeface="Calibri"/>
              </a:rPr>
              <a:t>credits </a:t>
            </a:r>
            <a:r>
              <a:rPr sz="900" spc="5">
                <a:latin typeface="Calibri"/>
                <a:cs typeface="Calibri"/>
              </a:rPr>
              <a:t>in </a:t>
            </a:r>
            <a:r>
              <a:rPr sz="900">
                <a:latin typeface="Calibri"/>
                <a:cs typeface="Calibri"/>
              </a:rPr>
              <a:t>each of </a:t>
            </a:r>
            <a:r>
              <a:rPr sz="900" spc="5">
                <a:latin typeface="Calibri"/>
                <a:cs typeface="Calibri"/>
              </a:rPr>
              <a:t> the </a:t>
            </a:r>
            <a:r>
              <a:rPr sz="900">
                <a:latin typeface="Calibri"/>
                <a:cs typeface="Calibri"/>
              </a:rPr>
              <a:t>four foundation </a:t>
            </a:r>
            <a:r>
              <a:rPr sz="900" spc="5">
                <a:latin typeface="Calibri"/>
                <a:cs typeface="Calibri"/>
              </a:rPr>
              <a:t> </a:t>
            </a:r>
            <a:r>
              <a:rPr sz="900">
                <a:latin typeface="Calibri"/>
                <a:cs typeface="Calibri"/>
              </a:rPr>
              <a:t>subject</a:t>
            </a:r>
            <a:r>
              <a:rPr sz="900" spc="-55">
                <a:latin typeface="Calibri"/>
                <a:cs typeface="Calibri"/>
              </a:rPr>
              <a:t> </a:t>
            </a:r>
            <a:r>
              <a:rPr sz="900">
                <a:latin typeface="Calibri"/>
                <a:cs typeface="Calibri"/>
              </a:rPr>
              <a:t>a</a:t>
            </a:r>
            <a:r>
              <a:rPr sz="900" spc="-10">
                <a:latin typeface="Calibri"/>
                <a:cs typeface="Calibri"/>
              </a:rPr>
              <a:t>r</a:t>
            </a:r>
            <a:r>
              <a:rPr sz="900" spc="5">
                <a:latin typeface="Calibri"/>
                <a:cs typeface="Calibri"/>
              </a:rPr>
              <a:t>e</a:t>
            </a:r>
            <a:r>
              <a:rPr sz="900">
                <a:latin typeface="Calibri"/>
                <a:cs typeface="Calibri"/>
              </a:rPr>
              <a:t>as</a:t>
            </a:r>
            <a:r>
              <a:rPr sz="900" spc="-35">
                <a:latin typeface="Calibri"/>
                <a:cs typeface="Calibri"/>
              </a:rPr>
              <a:t> </a:t>
            </a:r>
            <a:r>
              <a:rPr sz="900" spc="5">
                <a:latin typeface="Calibri"/>
                <a:cs typeface="Calibri"/>
              </a:rPr>
              <a:t>to</a:t>
            </a:r>
            <a:r>
              <a:rPr sz="900" spc="-15">
                <a:latin typeface="Calibri"/>
                <a:cs typeface="Calibri"/>
              </a:rPr>
              <a:t> </a:t>
            </a:r>
            <a:r>
              <a:rPr sz="900" spc="5">
                <a:latin typeface="Calibri"/>
                <a:cs typeface="Calibri"/>
              </a:rPr>
              <a:t>i</a:t>
            </a:r>
            <a:r>
              <a:rPr sz="900">
                <a:latin typeface="Calibri"/>
                <a:cs typeface="Calibri"/>
              </a:rPr>
              <a:t>ncl</a:t>
            </a:r>
            <a:r>
              <a:rPr sz="900" spc="-5">
                <a:latin typeface="Calibri"/>
                <a:cs typeface="Calibri"/>
              </a:rPr>
              <a:t>ude  </a:t>
            </a:r>
            <a:r>
              <a:rPr sz="900" spc="10">
                <a:latin typeface="Calibri"/>
                <a:cs typeface="Calibri"/>
              </a:rPr>
              <a:t>E</a:t>
            </a:r>
            <a:r>
              <a:rPr sz="900">
                <a:latin typeface="Calibri"/>
                <a:cs typeface="Calibri"/>
              </a:rPr>
              <a:t>n</a:t>
            </a:r>
            <a:r>
              <a:rPr sz="900" spc="5">
                <a:latin typeface="Calibri"/>
                <a:cs typeface="Calibri"/>
              </a:rPr>
              <a:t>glish</a:t>
            </a:r>
            <a:r>
              <a:rPr sz="900" spc="-60">
                <a:latin typeface="Calibri"/>
                <a:cs typeface="Calibri"/>
              </a:rPr>
              <a:t> </a:t>
            </a:r>
            <a:r>
              <a:rPr sz="900" spc="5">
                <a:latin typeface="Calibri"/>
                <a:cs typeface="Calibri"/>
              </a:rPr>
              <a:t>IV</a:t>
            </a:r>
            <a:r>
              <a:rPr sz="900" spc="-30">
                <a:latin typeface="Calibri"/>
                <a:cs typeface="Calibri"/>
              </a:rPr>
              <a:t> </a:t>
            </a:r>
            <a:r>
              <a:rPr sz="900">
                <a:latin typeface="Calibri"/>
                <a:cs typeface="Calibri"/>
              </a:rPr>
              <a:t>, </a:t>
            </a:r>
            <a:r>
              <a:rPr sz="900" spc="-5">
                <a:latin typeface="Calibri"/>
                <a:cs typeface="Calibri"/>
              </a:rPr>
              <a:t>C</a:t>
            </a:r>
            <a:r>
              <a:rPr sz="900">
                <a:latin typeface="Calibri"/>
                <a:cs typeface="Calibri"/>
              </a:rPr>
              <a:t>h</a:t>
            </a:r>
            <a:r>
              <a:rPr sz="900" spc="5">
                <a:latin typeface="Calibri"/>
                <a:cs typeface="Calibri"/>
              </a:rPr>
              <a:t>e</a:t>
            </a:r>
            <a:r>
              <a:rPr sz="900" spc="-5">
                <a:latin typeface="Calibri"/>
                <a:cs typeface="Calibri"/>
              </a:rPr>
              <a:t>m</a:t>
            </a:r>
            <a:r>
              <a:rPr sz="900" spc="5">
                <a:latin typeface="Calibri"/>
                <a:cs typeface="Calibri"/>
              </a:rPr>
              <a:t>i</a:t>
            </a:r>
            <a:r>
              <a:rPr sz="900">
                <a:latin typeface="Calibri"/>
                <a:cs typeface="Calibri"/>
              </a:rPr>
              <a:t>s</a:t>
            </a:r>
            <a:r>
              <a:rPr sz="900" spc="5">
                <a:latin typeface="Calibri"/>
                <a:cs typeface="Calibri"/>
              </a:rPr>
              <a:t>t</a:t>
            </a:r>
            <a:r>
              <a:rPr sz="900" spc="-10">
                <a:latin typeface="Calibri"/>
                <a:cs typeface="Calibri"/>
              </a:rPr>
              <a:t>r</a:t>
            </a:r>
            <a:r>
              <a:rPr sz="900">
                <a:latin typeface="Calibri"/>
                <a:cs typeface="Calibri"/>
              </a:rPr>
              <a:t>y  and/or</a:t>
            </a:r>
            <a:r>
              <a:rPr sz="900" spc="-50">
                <a:latin typeface="Calibri"/>
                <a:cs typeface="Calibri"/>
              </a:rPr>
              <a:t> </a:t>
            </a:r>
            <a:r>
              <a:rPr sz="900">
                <a:latin typeface="Calibri"/>
                <a:cs typeface="Calibri"/>
              </a:rPr>
              <a:t>Physics</a:t>
            </a:r>
          </a:p>
        </p:txBody>
      </p:sp>
      <p:sp>
        <p:nvSpPr>
          <p:cNvPr id="30" name="object 30"/>
          <p:cNvSpPr txBox="1"/>
          <p:nvPr/>
        </p:nvSpPr>
        <p:spPr>
          <a:xfrm>
            <a:off x="7595607" y="4749801"/>
            <a:ext cx="1350645" cy="206467"/>
          </a:xfrm>
          <a:prstGeom prst="rect">
            <a:avLst/>
          </a:prstGeom>
          <a:solidFill>
            <a:srgbClr val="D6E3BC"/>
          </a:solidFill>
          <a:ln w="27432">
            <a:solidFill>
              <a:srgbClr val="000000"/>
            </a:solidFill>
          </a:ln>
        </p:spPr>
        <p:txBody>
          <a:bodyPr vert="horz" wrap="square" lIns="0" tIns="67310" rIns="0" bIns="0" rtlCol="0">
            <a:spAutoFit/>
          </a:bodyPr>
          <a:lstStyle/>
          <a:p>
            <a:pPr marL="365125">
              <a:spcBef>
                <a:spcPts val="530"/>
              </a:spcBef>
            </a:pPr>
            <a:r>
              <a:rPr sz="900">
                <a:latin typeface="Calibri"/>
                <a:cs typeface="Calibri"/>
              </a:rPr>
              <a:t>Mathematics</a:t>
            </a:r>
          </a:p>
        </p:txBody>
      </p:sp>
      <p:sp>
        <p:nvSpPr>
          <p:cNvPr id="31" name="object 31"/>
          <p:cNvSpPr txBox="1"/>
          <p:nvPr/>
        </p:nvSpPr>
        <p:spPr>
          <a:xfrm>
            <a:off x="6137402" y="3359633"/>
            <a:ext cx="1384300" cy="204543"/>
          </a:xfrm>
          <a:prstGeom prst="rect">
            <a:avLst/>
          </a:prstGeom>
          <a:solidFill>
            <a:srgbClr val="F1DCDB"/>
          </a:solidFill>
          <a:ln w="27431">
            <a:solidFill>
              <a:srgbClr val="000000"/>
            </a:solidFill>
          </a:ln>
        </p:spPr>
        <p:txBody>
          <a:bodyPr vert="horz" wrap="square" lIns="0" tIns="65405" rIns="0" bIns="0" rtlCol="0">
            <a:spAutoFit/>
          </a:bodyPr>
          <a:lstStyle/>
          <a:p>
            <a:pPr marL="635" algn="ctr">
              <a:spcBef>
                <a:spcPts val="515"/>
              </a:spcBef>
            </a:pPr>
            <a:r>
              <a:rPr sz="900" spc="5">
                <a:latin typeface="Calibri"/>
                <a:cs typeface="Calibri"/>
              </a:rPr>
              <a:t>JROTC</a:t>
            </a:r>
            <a:endParaRPr sz="900">
              <a:latin typeface="Calibri"/>
              <a:cs typeface="Calibri"/>
            </a:endParaRPr>
          </a:p>
        </p:txBody>
      </p:sp>
      <p:sp>
        <p:nvSpPr>
          <p:cNvPr id="32" name="object 32"/>
          <p:cNvSpPr txBox="1"/>
          <p:nvPr/>
        </p:nvSpPr>
        <p:spPr>
          <a:xfrm>
            <a:off x="6152778" y="3731112"/>
            <a:ext cx="1384300" cy="632223"/>
          </a:xfrm>
          <a:prstGeom prst="rect">
            <a:avLst/>
          </a:prstGeom>
          <a:solidFill>
            <a:srgbClr val="F1DCDB"/>
          </a:solidFill>
          <a:ln w="27431">
            <a:solidFill>
              <a:srgbClr val="000000"/>
            </a:solidFill>
          </a:ln>
        </p:spPr>
        <p:txBody>
          <a:bodyPr vert="horz" wrap="square" lIns="0" tIns="64769" rIns="0" bIns="0" rtlCol="0">
            <a:spAutoFit/>
          </a:bodyPr>
          <a:lstStyle/>
          <a:p>
            <a:pPr marL="260985" marR="259079" algn="ctr">
              <a:spcBef>
                <a:spcPts val="145"/>
              </a:spcBef>
            </a:pPr>
            <a:r>
              <a:rPr sz="900">
                <a:latin typeface="Calibri"/>
                <a:cs typeface="Calibri"/>
              </a:rPr>
              <a:t>Health Science</a:t>
            </a:r>
            <a:r>
              <a:rPr lang="en-US" sz="900">
                <a:latin typeface="Calibri"/>
                <a:cs typeface="Calibri"/>
              </a:rPr>
              <a:t>:</a:t>
            </a:r>
          </a:p>
          <a:p>
            <a:pPr marL="260985" marR="259079" algn="ctr">
              <a:spcBef>
                <a:spcPts val="145"/>
              </a:spcBef>
            </a:pPr>
            <a:r>
              <a:rPr lang="en-US" sz="900">
                <a:latin typeface="Calibri"/>
                <a:cs typeface="Calibri"/>
              </a:rPr>
              <a:t>Diagnostics and Therapeutic Services</a:t>
            </a:r>
          </a:p>
        </p:txBody>
      </p:sp>
      <p:sp>
        <p:nvSpPr>
          <p:cNvPr id="33" name="object 33"/>
          <p:cNvSpPr txBox="1"/>
          <p:nvPr/>
        </p:nvSpPr>
        <p:spPr>
          <a:xfrm>
            <a:off x="7598537" y="4466464"/>
            <a:ext cx="1344295" cy="202620"/>
          </a:xfrm>
          <a:prstGeom prst="rect">
            <a:avLst/>
          </a:prstGeom>
          <a:solidFill>
            <a:srgbClr val="D6E3BC"/>
          </a:solidFill>
          <a:ln w="27432">
            <a:solidFill>
              <a:srgbClr val="000000"/>
            </a:solidFill>
          </a:ln>
        </p:spPr>
        <p:txBody>
          <a:bodyPr vert="horz" wrap="square" lIns="0" tIns="63500" rIns="0" bIns="0" rtlCol="0">
            <a:spAutoFit/>
          </a:bodyPr>
          <a:lstStyle/>
          <a:p>
            <a:pPr algn="ctr">
              <a:spcBef>
                <a:spcPts val="500"/>
              </a:spcBef>
            </a:pPr>
            <a:r>
              <a:rPr sz="900">
                <a:latin typeface="Calibri"/>
                <a:cs typeface="Calibri"/>
              </a:rPr>
              <a:t>Science</a:t>
            </a:r>
          </a:p>
        </p:txBody>
      </p:sp>
      <p:sp>
        <p:nvSpPr>
          <p:cNvPr id="34" name="object 34"/>
          <p:cNvSpPr txBox="1"/>
          <p:nvPr/>
        </p:nvSpPr>
        <p:spPr>
          <a:xfrm>
            <a:off x="7616599" y="2362922"/>
            <a:ext cx="1341120" cy="172483"/>
          </a:xfrm>
          <a:prstGeom prst="rect">
            <a:avLst/>
          </a:prstGeom>
          <a:solidFill>
            <a:srgbClr val="D6E3BC"/>
          </a:solidFill>
          <a:ln w="27432">
            <a:solidFill>
              <a:srgbClr val="000000"/>
            </a:solidFill>
          </a:ln>
        </p:spPr>
        <p:txBody>
          <a:bodyPr vert="horz" wrap="square" lIns="0" tIns="33655" rIns="0" bIns="0" rtlCol="0">
            <a:spAutoFit/>
          </a:bodyPr>
          <a:lstStyle/>
          <a:p>
            <a:pPr algn="ctr">
              <a:lnSpc>
                <a:spcPct val="100000"/>
              </a:lnSpc>
            </a:pPr>
            <a:r>
              <a:rPr lang="en-US" sz="900">
                <a:latin typeface="Calibri"/>
                <a:cs typeface="Calibri"/>
              </a:rPr>
              <a:t>Engineering</a:t>
            </a:r>
          </a:p>
        </p:txBody>
      </p:sp>
      <p:sp>
        <p:nvSpPr>
          <p:cNvPr id="35" name="object 35"/>
          <p:cNvSpPr txBox="1"/>
          <p:nvPr/>
        </p:nvSpPr>
        <p:spPr>
          <a:xfrm>
            <a:off x="9066277" y="3320797"/>
            <a:ext cx="1344295" cy="1481455"/>
          </a:xfrm>
          <a:prstGeom prst="rect">
            <a:avLst/>
          </a:prstGeom>
          <a:solidFill>
            <a:srgbClr val="E6DFEB"/>
          </a:solidFill>
          <a:ln w="27432">
            <a:solidFill>
              <a:srgbClr val="000000"/>
            </a:solidFill>
          </a:ln>
        </p:spPr>
        <p:txBody>
          <a:bodyPr vert="horz" wrap="square" lIns="0" tIns="46990" rIns="0" bIns="0" rtlCol="0">
            <a:spAutoFit/>
          </a:bodyPr>
          <a:lstStyle/>
          <a:p>
            <a:pPr marL="97155" marR="90170" indent="-635" algn="ctr">
              <a:spcBef>
                <a:spcPts val="370"/>
              </a:spcBef>
            </a:pPr>
            <a:r>
              <a:rPr sz="900" spc="-5">
                <a:latin typeface="Calibri"/>
                <a:cs typeface="Calibri"/>
              </a:rPr>
              <a:t>Four </a:t>
            </a:r>
            <a:r>
              <a:rPr sz="900">
                <a:latin typeface="Calibri"/>
                <a:cs typeface="Calibri"/>
              </a:rPr>
              <a:t>Advanced courses </a:t>
            </a:r>
            <a:r>
              <a:rPr sz="900" spc="5">
                <a:latin typeface="Calibri"/>
                <a:cs typeface="Calibri"/>
              </a:rPr>
              <a:t> t</a:t>
            </a:r>
            <a:r>
              <a:rPr sz="900">
                <a:latin typeface="Calibri"/>
                <a:cs typeface="Calibri"/>
              </a:rPr>
              <a:t>hat</a:t>
            </a:r>
            <a:r>
              <a:rPr sz="900" spc="-35">
                <a:latin typeface="Calibri"/>
                <a:cs typeface="Calibri"/>
              </a:rPr>
              <a:t> </a:t>
            </a:r>
            <a:r>
              <a:rPr sz="900">
                <a:latin typeface="Calibri"/>
                <a:cs typeface="Calibri"/>
              </a:rPr>
              <a:t>p</a:t>
            </a:r>
            <a:r>
              <a:rPr sz="900" spc="-10">
                <a:latin typeface="Calibri"/>
                <a:cs typeface="Calibri"/>
              </a:rPr>
              <a:t>r</a:t>
            </a:r>
            <a:r>
              <a:rPr sz="900" spc="5">
                <a:latin typeface="Calibri"/>
                <a:cs typeface="Calibri"/>
              </a:rPr>
              <a:t>ep</a:t>
            </a:r>
            <a:r>
              <a:rPr sz="900">
                <a:latin typeface="Calibri"/>
                <a:cs typeface="Calibri"/>
              </a:rPr>
              <a:t>a</a:t>
            </a:r>
            <a:r>
              <a:rPr sz="900" spc="-10">
                <a:latin typeface="Calibri"/>
                <a:cs typeface="Calibri"/>
              </a:rPr>
              <a:t>r</a:t>
            </a:r>
            <a:r>
              <a:rPr sz="900" spc="5">
                <a:latin typeface="Calibri"/>
                <a:cs typeface="Calibri"/>
              </a:rPr>
              <a:t>e</a:t>
            </a:r>
            <a:r>
              <a:rPr sz="900" spc="-35">
                <a:latin typeface="Calibri"/>
                <a:cs typeface="Calibri"/>
              </a:rPr>
              <a:t> </a:t>
            </a:r>
            <a:r>
              <a:rPr sz="900">
                <a:latin typeface="Calibri"/>
                <a:cs typeface="Calibri"/>
              </a:rPr>
              <a:t>s</a:t>
            </a:r>
            <a:r>
              <a:rPr sz="900" spc="5">
                <a:latin typeface="Calibri"/>
                <a:cs typeface="Calibri"/>
              </a:rPr>
              <a:t>t</a:t>
            </a:r>
            <a:r>
              <a:rPr sz="900">
                <a:latin typeface="Calibri"/>
                <a:cs typeface="Calibri"/>
              </a:rPr>
              <a:t>ud</a:t>
            </a:r>
            <a:r>
              <a:rPr sz="900" spc="5">
                <a:latin typeface="Calibri"/>
                <a:cs typeface="Calibri"/>
              </a:rPr>
              <a:t>e</a:t>
            </a:r>
            <a:r>
              <a:rPr sz="900">
                <a:latin typeface="Calibri"/>
                <a:cs typeface="Calibri"/>
              </a:rPr>
              <a:t>n</a:t>
            </a:r>
            <a:r>
              <a:rPr sz="900" spc="5">
                <a:latin typeface="Calibri"/>
                <a:cs typeface="Calibri"/>
              </a:rPr>
              <a:t>t</a:t>
            </a:r>
            <a:r>
              <a:rPr sz="900">
                <a:latin typeface="Calibri"/>
                <a:cs typeface="Calibri"/>
              </a:rPr>
              <a:t>s</a:t>
            </a:r>
            <a:r>
              <a:rPr sz="900" spc="-60">
                <a:latin typeface="Calibri"/>
                <a:cs typeface="Calibri"/>
              </a:rPr>
              <a:t> </a:t>
            </a:r>
            <a:r>
              <a:rPr sz="900" spc="5">
                <a:latin typeface="Calibri"/>
                <a:cs typeface="Calibri"/>
              </a:rPr>
              <a:t>t</a:t>
            </a:r>
            <a:r>
              <a:rPr sz="900">
                <a:latin typeface="Calibri"/>
                <a:cs typeface="Calibri"/>
              </a:rPr>
              <a:t>o  </a:t>
            </a:r>
            <a:r>
              <a:rPr sz="900" spc="5">
                <a:latin typeface="Calibri"/>
                <a:cs typeface="Calibri"/>
              </a:rPr>
              <a:t>enter </a:t>
            </a:r>
            <a:r>
              <a:rPr sz="900">
                <a:latin typeface="Calibri"/>
                <a:cs typeface="Calibri"/>
              </a:rPr>
              <a:t>workforce or </a:t>
            </a:r>
            <a:r>
              <a:rPr sz="900" spc="5">
                <a:latin typeface="Calibri"/>
                <a:cs typeface="Calibri"/>
              </a:rPr>
              <a:t> </a:t>
            </a:r>
            <a:r>
              <a:rPr sz="900">
                <a:latin typeface="Calibri"/>
                <a:cs typeface="Calibri"/>
              </a:rPr>
              <a:t>postsecondary </a:t>
            </a:r>
            <a:r>
              <a:rPr sz="900" spc="5">
                <a:latin typeface="Calibri"/>
                <a:cs typeface="Calibri"/>
              </a:rPr>
              <a:t> ed</a:t>
            </a:r>
            <a:r>
              <a:rPr sz="900">
                <a:latin typeface="Calibri"/>
                <a:cs typeface="Calibri"/>
              </a:rPr>
              <a:t>uc</a:t>
            </a:r>
            <a:r>
              <a:rPr sz="900" spc="-5">
                <a:latin typeface="Calibri"/>
                <a:cs typeface="Calibri"/>
              </a:rPr>
              <a:t>a</a:t>
            </a:r>
            <a:r>
              <a:rPr sz="900" spc="5">
                <a:latin typeface="Calibri"/>
                <a:cs typeface="Calibri"/>
              </a:rPr>
              <a:t>ti</a:t>
            </a:r>
            <a:r>
              <a:rPr sz="900">
                <a:latin typeface="Calibri"/>
                <a:cs typeface="Calibri"/>
              </a:rPr>
              <a:t>o</a:t>
            </a:r>
            <a:r>
              <a:rPr sz="900" spc="5">
                <a:latin typeface="Calibri"/>
                <a:cs typeface="Calibri"/>
              </a:rPr>
              <a:t>n</a:t>
            </a:r>
            <a:r>
              <a:rPr sz="900" spc="-60">
                <a:latin typeface="Calibri"/>
                <a:cs typeface="Calibri"/>
              </a:rPr>
              <a:t> </a:t>
            </a:r>
            <a:r>
              <a:rPr sz="900">
                <a:latin typeface="Calibri"/>
                <a:cs typeface="Calibri"/>
              </a:rPr>
              <a:t>w</a:t>
            </a:r>
            <a:r>
              <a:rPr sz="900" spc="5">
                <a:latin typeface="Calibri"/>
                <a:cs typeface="Calibri"/>
              </a:rPr>
              <a:t>it</a:t>
            </a:r>
            <a:r>
              <a:rPr sz="900" spc="-5">
                <a:latin typeface="Calibri"/>
                <a:cs typeface="Calibri"/>
              </a:rPr>
              <a:t>hout  </a:t>
            </a:r>
            <a:r>
              <a:rPr sz="900" spc="-10">
                <a:latin typeface="Calibri"/>
                <a:cs typeface="Calibri"/>
              </a:rPr>
              <a:t>r</a:t>
            </a:r>
            <a:r>
              <a:rPr sz="900" spc="5">
                <a:latin typeface="Calibri"/>
                <a:cs typeface="Calibri"/>
              </a:rPr>
              <a:t>e</a:t>
            </a:r>
            <a:r>
              <a:rPr sz="900">
                <a:latin typeface="Calibri"/>
                <a:cs typeface="Calibri"/>
              </a:rPr>
              <a:t>m</a:t>
            </a:r>
            <a:r>
              <a:rPr sz="900" spc="5">
                <a:latin typeface="Calibri"/>
                <a:cs typeface="Calibri"/>
              </a:rPr>
              <a:t>edi</a:t>
            </a:r>
            <a:r>
              <a:rPr sz="900">
                <a:latin typeface="Calibri"/>
                <a:cs typeface="Calibri"/>
              </a:rPr>
              <a:t>a</a:t>
            </a:r>
            <a:r>
              <a:rPr sz="900" spc="5">
                <a:latin typeface="Calibri"/>
                <a:cs typeface="Calibri"/>
              </a:rPr>
              <a:t>ti</a:t>
            </a:r>
            <a:r>
              <a:rPr sz="900">
                <a:latin typeface="Calibri"/>
                <a:cs typeface="Calibri"/>
              </a:rPr>
              <a:t>o</a:t>
            </a:r>
            <a:r>
              <a:rPr sz="900" spc="5">
                <a:latin typeface="Calibri"/>
                <a:cs typeface="Calibri"/>
              </a:rPr>
              <a:t>n</a:t>
            </a:r>
            <a:r>
              <a:rPr sz="900" spc="-60">
                <a:latin typeface="Calibri"/>
                <a:cs typeface="Calibri"/>
              </a:rPr>
              <a:t> </a:t>
            </a:r>
            <a:r>
              <a:rPr sz="900" spc="5">
                <a:latin typeface="Calibri"/>
                <a:cs typeface="Calibri"/>
              </a:rPr>
              <a:t>f</a:t>
            </a:r>
            <a:r>
              <a:rPr sz="900" spc="-10">
                <a:latin typeface="Calibri"/>
                <a:cs typeface="Calibri"/>
              </a:rPr>
              <a:t>r</a:t>
            </a:r>
            <a:r>
              <a:rPr sz="900">
                <a:latin typeface="Calibri"/>
                <a:cs typeface="Calibri"/>
              </a:rPr>
              <a:t>o</a:t>
            </a:r>
            <a:r>
              <a:rPr sz="900" spc="5">
                <a:latin typeface="Calibri"/>
                <a:cs typeface="Calibri"/>
              </a:rPr>
              <a:t>m</a:t>
            </a:r>
            <a:r>
              <a:rPr sz="900" spc="-20">
                <a:latin typeface="Calibri"/>
                <a:cs typeface="Calibri"/>
              </a:rPr>
              <a:t> </a:t>
            </a:r>
            <a:r>
              <a:rPr sz="900">
                <a:latin typeface="Calibri"/>
                <a:cs typeface="Calibri"/>
              </a:rPr>
              <a:t>w</a:t>
            </a:r>
            <a:r>
              <a:rPr sz="900" spc="5">
                <a:latin typeface="Calibri"/>
                <a:cs typeface="Calibri"/>
              </a:rPr>
              <a:t>it</a:t>
            </a:r>
            <a:r>
              <a:rPr sz="900">
                <a:latin typeface="Calibri"/>
                <a:cs typeface="Calibri"/>
              </a:rPr>
              <a:t>h</a:t>
            </a:r>
            <a:r>
              <a:rPr sz="900" spc="5">
                <a:latin typeface="Calibri"/>
                <a:cs typeface="Calibri"/>
              </a:rPr>
              <a:t>i</a:t>
            </a:r>
            <a:r>
              <a:rPr sz="900">
                <a:latin typeface="Calibri"/>
                <a:cs typeface="Calibri"/>
              </a:rPr>
              <a:t>n  1</a:t>
            </a:r>
            <a:r>
              <a:rPr sz="900" spc="-20">
                <a:latin typeface="Calibri"/>
                <a:cs typeface="Calibri"/>
              </a:rPr>
              <a:t> </a:t>
            </a:r>
            <a:r>
              <a:rPr sz="900" spc="5">
                <a:latin typeface="Calibri"/>
                <a:cs typeface="Calibri"/>
              </a:rPr>
              <a:t>en</a:t>
            </a:r>
            <a:r>
              <a:rPr sz="900">
                <a:latin typeface="Calibri"/>
                <a:cs typeface="Calibri"/>
              </a:rPr>
              <a:t>do</a:t>
            </a:r>
            <a:r>
              <a:rPr sz="900" spc="-10">
                <a:latin typeface="Calibri"/>
                <a:cs typeface="Calibri"/>
              </a:rPr>
              <a:t>r</a:t>
            </a:r>
            <a:r>
              <a:rPr sz="900" spc="5">
                <a:latin typeface="Calibri"/>
                <a:cs typeface="Calibri"/>
              </a:rPr>
              <a:t>se</a:t>
            </a:r>
            <a:r>
              <a:rPr sz="900">
                <a:latin typeface="Calibri"/>
                <a:cs typeface="Calibri"/>
              </a:rPr>
              <a:t>m</a:t>
            </a:r>
            <a:r>
              <a:rPr sz="900" spc="5">
                <a:latin typeface="Calibri"/>
                <a:cs typeface="Calibri"/>
              </a:rPr>
              <a:t>ent</a:t>
            </a:r>
            <a:r>
              <a:rPr sz="900" spc="-55">
                <a:latin typeface="Calibri"/>
                <a:cs typeface="Calibri"/>
              </a:rPr>
              <a:t> </a:t>
            </a:r>
            <a:r>
              <a:rPr sz="900">
                <a:latin typeface="Calibri"/>
                <a:cs typeface="Calibri"/>
              </a:rPr>
              <a:t>a</a:t>
            </a:r>
            <a:r>
              <a:rPr sz="900" spc="-10">
                <a:latin typeface="Calibri"/>
                <a:cs typeface="Calibri"/>
              </a:rPr>
              <a:t>r</a:t>
            </a:r>
            <a:r>
              <a:rPr sz="900" spc="5">
                <a:latin typeface="Calibri"/>
                <a:cs typeface="Calibri"/>
              </a:rPr>
              <a:t>ea</a:t>
            </a:r>
            <a:r>
              <a:rPr sz="900" spc="-15">
                <a:latin typeface="Calibri"/>
                <a:cs typeface="Calibri"/>
              </a:rPr>
              <a:t> </a:t>
            </a:r>
            <a:r>
              <a:rPr sz="900" spc="-5">
                <a:latin typeface="Calibri"/>
                <a:cs typeface="Calibri"/>
              </a:rPr>
              <a:t>or  </a:t>
            </a:r>
            <a:r>
              <a:rPr sz="900">
                <a:latin typeface="Calibri"/>
                <a:cs typeface="Calibri"/>
              </a:rPr>
              <a:t>among endorsement </a:t>
            </a:r>
            <a:r>
              <a:rPr sz="900" spc="5">
                <a:latin typeface="Calibri"/>
                <a:cs typeface="Calibri"/>
              </a:rPr>
              <a:t> </a:t>
            </a:r>
            <a:r>
              <a:rPr sz="900">
                <a:latin typeface="Calibri"/>
                <a:cs typeface="Calibri"/>
              </a:rPr>
              <a:t>areas </a:t>
            </a:r>
            <a:r>
              <a:rPr sz="900" spc="5">
                <a:latin typeface="Calibri"/>
                <a:cs typeface="Calibri"/>
              </a:rPr>
              <a:t>that </a:t>
            </a:r>
            <a:r>
              <a:rPr sz="900">
                <a:latin typeface="Calibri"/>
                <a:cs typeface="Calibri"/>
              </a:rPr>
              <a:t>are not </a:t>
            </a:r>
            <a:r>
              <a:rPr sz="900" spc="5">
                <a:latin typeface="Calibri"/>
                <a:cs typeface="Calibri"/>
              </a:rPr>
              <a:t>in a </a:t>
            </a:r>
            <a:r>
              <a:rPr sz="900" spc="10">
                <a:latin typeface="Calibri"/>
                <a:cs typeface="Calibri"/>
              </a:rPr>
              <a:t> </a:t>
            </a:r>
            <a:r>
              <a:rPr sz="900" spc="5">
                <a:latin typeface="Calibri"/>
                <a:cs typeface="Calibri"/>
              </a:rPr>
              <a:t>cohe</a:t>
            </a:r>
            <a:r>
              <a:rPr sz="900" spc="-10">
                <a:latin typeface="Calibri"/>
                <a:cs typeface="Calibri"/>
              </a:rPr>
              <a:t>r</a:t>
            </a:r>
            <a:r>
              <a:rPr sz="900" spc="5">
                <a:latin typeface="Calibri"/>
                <a:cs typeface="Calibri"/>
              </a:rPr>
              <a:t>ent</a:t>
            </a:r>
            <a:r>
              <a:rPr sz="900" spc="-55">
                <a:latin typeface="Calibri"/>
                <a:cs typeface="Calibri"/>
              </a:rPr>
              <a:t> </a:t>
            </a:r>
            <a:r>
              <a:rPr sz="900" spc="5">
                <a:latin typeface="Calibri"/>
                <a:cs typeface="Calibri"/>
              </a:rPr>
              <a:t>seq</a:t>
            </a:r>
            <a:r>
              <a:rPr sz="900">
                <a:latin typeface="Calibri"/>
                <a:cs typeface="Calibri"/>
              </a:rPr>
              <a:t>u</a:t>
            </a:r>
            <a:r>
              <a:rPr sz="900" spc="5">
                <a:latin typeface="Calibri"/>
                <a:cs typeface="Calibri"/>
              </a:rPr>
              <a:t>e</a:t>
            </a:r>
            <a:r>
              <a:rPr sz="900">
                <a:latin typeface="Calibri"/>
                <a:cs typeface="Calibri"/>
              </a:rPr>
              <a:t>nce</a:t>
            </a:r>
          </a:p>
        </p:txBody>
      </p:sp>
      <p:sp>
        <p:nvSpPr>
          <p:cNvPr id="36" name="object 36"/>
          <p:cNvSpPr txBox="1"/>
          <p:nvPr/>
        </p:nvSpPr>
        <p:spPr>
          <a:xfrm>
            <a:off x="9057132" y="4905756"/>
            <a:ext cx="1344295" cy="867545"/>
          </a:xfrm>
          <a:prstGeom prst="rect">
            <a:avLst/>
          </a:prstGeom>
          <a:solidFill>
            <a:srgbClr val="E6DFEB"/>
          </a:solidFill>
          <a:ln w="27432">
            <a:solidFill>
              <a:srgbClr val="000000"/>
            </a:solidFill>
          </a:ln>
        </p:spPr>
        <p:txBody>
          <a:bodyPr vert="horz" wrap="square" lIns="0" tIns="36195" rIns="0" bIns="0" rtlCol="0">
            <a:spAutoFit/>
          </a:bodyPr>
          <a:lstStyle/>
          <a:p>
            <a:pPr marL="151765" marR="138430" indent="-635" algn="ctr">
              <a:spcBef>
                <a:spcPts val="285"/>
              </a:spcBef>
            </a:pPr>
            <a:r>
              <a:rPr sz="900" spc="-5">
                <a:latin typeface="Calibri"/>
                <a:cs typeface="Calibri"/>
              </a:rPr>
              <a:t>Four </a:t>
            </a:r>
            <a:r>
              <a:rPr sz="900">
                <a:latin typeface="Calibri"/>
                <a:cs typeface="Calibri"/>
              </a:rPr>
              <a:t>credits </a:t>
            </a:r>
            <a:r>
              <a:rPr sz="900" spc="5">
                <a:latin typeface="Calibri"/>
                <a:cs typeface="Calibri"/>
              </a:rPr>
              <a:t>in AP </a:t>
            </a:r>
            <a:r>
              <a:rPr sz="900">
                <a:latin typeface="Calibri"/>
                <a:cs typeface="Calibri"/>
              </a:rPr>
              <a:t>or </a:t>
            </a:r>
            <a:r>
              <a:rPr sz="900" spc="5">
                <a:latin typeface="Calibri"/>
                <a:cs typeface="Calibri"/>
              </a:rPr>
              <a:t> </a:t>
            </a:r>
            <a:r>
              <a:rPr sz="900">
                <a:latin typeface="Calibri"/>
                <a:cs typeface="Calibri"/>
              </a:rPr>
              <a:t>dual credit </a:t>
            </a:r>
            <a:r>
              <a:rPr sz="900" spc="5">
                <a:latin typeface="Calibri"/>
                <a:cs typeface="Calibri"/>
              </a:rPr>
              <a:t>selected </a:t>
            </a:r>
            <a:r>
              <a:rPr sz="900" spc="10">
                <a:latin typeface="Calibri"/>
                <a:cs typeface="Calibri"/>
              </a:rPr>
              <a:t> </a:t>
            </a:r>
            <a:r>
              <a:rPr sz="900" spc="5">
                <a:latin typeface="Calibri"/>
                <a:cs typeface="Calibri"/>
              </a:rPr>
              <a:t>f</a:t>
            </a:r>
            <a:r>
              <a:rPr sz="900" spc="-10">
                <a:latin typeface="Calibri"/>
                <a:cs typeface="Calibri"/>
              </a:rPr>
              <a:t>r</a:t>
            </a:r>
            <a:r>
              <a:rPr sz="900">
                <a:latin typeface="Calibri"/>
                <a:cs typeface="Calibri"/>
              </a:rPr>
              <a:t>o</a:t>
            </a:r>
            <a:r>
              <a:rPr sz="900" spc="5">
                <a:latin typeface="Calibri"/>
                <a:cs typeface="Calibri"/>
              </a:rPr>
              <a:t>m</a:t>
            </a:r>
            <a:r>
              <a:rPr sz="900" spc="-25">
                <a:latin typeface="Calibri"/>
                <a:cs typeface="Calibri"/>
              </a:rPr>
              <a:t> </a:t>
            </a:r>
            <a:r>
              <a:rPr sz="900" spc="10">
                <a:latin typeface="Calibri"/>
                <a:cs typeface="Calibri"/>
              </a:rPr>
              <a:t>E</a:t>
            </a:r>
            <a:r>
              <a:rPr sz="900">
                <a:latin typeface="Calibri"/>
                <a:cs typeface="Calibri"/>
              </a:rPr>
              <a:t>n</a:t>
            </a:r>
            <a:r>
              <a:rPr sz="900" spc="5">
                <a:latin typeface="Calibri"/>
                <a:cs typeface="Calibri"/>
              </a:rPr>
              <a:t>gli</a:t>
            </a:r>
            <a:r>
              <a:rPr sz="900">
                <a:latin typeface="Calibri"/>
                <a:cs typeface="Calibri"/>
              </a:rPr>
              <a:t>sh,</a:t>
            </a:r>
            <a:r>
              <a:rPr sz="900" spc="-75">
                <a:latin typeface="Calibri"/>
                <a:cs typeface="Calibri"/>
              </a:rPr>
              <a:t> </a:t>
            </a:r>
            <a:r>
              <a:rPr sz="900" spc="-5">
                <a:latin typeface="Calibri"/>
                <a:cs typeface="Calibri"/>
              </a:rPr>
              <a:t>m</a:t>
            </a:r>
            <a:r>
              <a:rPr sz="900">
                <a:latin typeface="Calibri"/>
                <a:cs typeface="Calibri"/>
              </a:rPr>
              <a:t>a</a:t>
            </a:r>
            <a:r>
              <a:rPr sz="900" spc="5">
                <a:latin typeface="Calibri"/>
                <a:cs typeface="Calibri"/>
              </a:rPr>
              <a:t>t</a:t>
            </a:r>
            <a:r>
              <a:rPr sz="900" spc="-5">
                <a:latin typeface="Calibri"/>
                <a:cs typeface="Calibri"/>
              </a:rPr>
              <a:t>h,  </a:t>
            </a:r>
            <a:r>
              <a:rPr sz="900">
                <a:latin typeface="Calibri"/>
                <a:cs typeface="Calibri"/>
              </a:rPr>
              <a:t>sc</a:t>
            </a:r>
            <a:r>
              <a:rPr sz="900" spc="5">
                <a:latin typeface="Calibri"/>
                <a:cs typeface="Calibri"/>
              </a:rPr>
              <a:t>ience,</a:t>
            </a:r>
            <a:r>
              <a:rPr sz="900" spc="-50">
                <a:latin typeface="Calibri"/>
                <a:cs typeface="Calibri"/>
              </a:rPr>
              <a:t> </a:t>
            </a:r>
            <a:r>
              <a:rPr sz="900">
                <a:latin typeface="Calibri"/>
                <a:cs typeface="Calibri"/>
              </a:rPr>
              <a:t>soci</a:t>
            </a:r>
            <a:r>
              <a:rPr sz="900" spc="-5">
                <a:latin typeface="Calibri"/>
                <a:cs typeface="Calibri"/>
              </a:rPr>
              <a:t>a</a:t>
            </a:r>
            <a:r>
              <a:rPr sz="900">
                <a:latin typeface="Calibri"/>
                <a:cs typeface="Calibri"/>
              </a:rPr>
              <a:t>l</a:t>
            </a:r>
            <a:r>
              <a:rPr sz="900" spc="-55">
                <a:latin typeface="Calibri"/>
                <a:cs typeface="Calibri"/>
              </a:rPr>
              <a:t> </a:t>
            </a:r>
            <a:r>
              <a:rPr sz="900">
                <a:latin typeface="Calibri"/>
                <a:cs typeface="Calibri"/>
              </a:rPr>
              <a:t>s</a:t>
            </a:r>
            <a:r>
              <a:rPr sz="900" spc="5">
                <a:latin typeface="Calibri"/>
                <a:cs typeface="Calibri"/>
              </a:rPr>
              <a:t>t</a:t>
            </a:r>
            <a:r>
              <a:rPr sz="900">
                <a:latin typeface="Calibri"/>
                <a:cs typeface="Calibri"/>
              </a:rPr>
              <a:t>udies,  </a:t>
            </a:r>
            <a:r>
              <a:rPr sz="900" spc="5">
                <a:latin typeface="Calibri"/>
                <a:cs typeface="Calibri"/>
              </a:rPr>
              <a:t>econo</a:t>
            </a:r>
            <a:r>
              <a:rPr sz="900" spc="-5">
                <a:latin typeface="Calibri"/>
                <a:cs typeface="Calibri"/>
              </a:rPr>
              <a:t>m</a:t>
            </a:r>
            <a:r>
              <a:rPr sz="900" spc="5">
                <a:latin typeface="Calibri"/>
                <a:cs typeface="Calibri"/>
              </a:rPr>
              <a:t>i</a:t>
            </a:r>
            <a:r>
              <a:rPr sz="900">
                <a:latin typeface="Calibri"/>
                <a:cs typeface="Calibri"/>
              </a:rPr>
              <a:t>cs,</a:t>
            </a:r>
            <a:r>
              <a:rPr sz="900" spc="-50">
                <a:latin typeface="Calibri"/>
                <a:cs typeface="Calibri"/>
              </a:rPr>
              <a:t> </a:t>
            </a:r>
            <a:r>
              <a:rPr sz="900">
                <a:latin typeface="Calibri"/>
                <a:cs typeface="Calibri"/>
              </a:rPr>
              <a:t>LO</a:t>
            </a:r>
            <a:r>
              <a:rPr sz="900" spc="15">
                <a:latin typeface="Calibri"/>
                <a:cs typeface="Calibri"/>
              </a:rPr>
              <a:t>T</a:t>
            </a:r>
            <a:r>
              <a:rPr sz="900" spc="5">
                <a:latin typeface="Calibri"/>
                <a:cs typeface="Calibri"/>
              </a:rPr>
              <a:t>E</a:t>
            </a:r>
            <a:r>
              <a:rPr sz="900" spc="-50">
                <a:latin typeface="Calibri"/>
                <a:cs typeface="Calibri"/>
              </a:rPr>
              <a:t> </a:t>
            </a:r>
            <a:r>
              <a:rPr sz="900" spc="-5">
                <a:latin typeface="Calibri"/>
                <a:cs typeface="Calibri"/>
              </a:rPr>
              <a:t>or  </a:t>
            </a:r>
            <a:r>
              <a:rPr sz="900" spc="5">
                <a:latin typeface="Calibri"/>
                <a:cs typeface="Calibri"/>
              </a:rPr>
              <a:t>fine</a:t>
            </a:r>
            <a:r>
              <a:rPr sz="900" spc="-40">
                <a:latin typeface="Calibri"/>
                <a:cs typeface="Calibri"/>
              </a:rPr>
              <a:t> </a:t>
            </a:r>
            <a:r>
              <a:rPr sz="900">
                <a:latin typeface="Calibri"/>
                <a:cs typeface="Calibri"/>
              </a:rPr>
              <a:t>arts</a:t>
            </a:r>
          </a:p>
        </p:txBody>
      </p:sp>
      <p:sp>
        <p:nvSpPr>
          <p:cNvPr id="37" name="object 37"/>
          <p:cNvSpPr txBox="1"/>
          <p:nvPr/>
        </p:nvSpPr>
        <p:spPr>
          <a:xfrm>
            <a:off x="6156840" y="4458859"/>
            <a:ext cx="1377950" cy="311624"/>
          </a:xfrm>
          <a:prstGeom prst="rect">
            <a:avLst/>
          </a:prstGeom>
          <a:solidFill>
            <a:srgbClr val="F1DCDB"/>
          </a:solidFill>
          <a:ln w="27431">
            <a:solidFill>
              <a:srgbClr val="000000"/>
            </a:solidFill>
          </a:ln>
        </p:spPr>
        <p:txBody>
          <a:bodyPr vert="horz" wrap="square" lIns="0" tIns="34290" rIns="0" bIns="0" rtlCol="0">
            <a:spAutoFit/>
          </a:bodyPr>
          <a:lstStyle/>
          <a:p>
            <a:pPr algn="ctr">
              <a:spcBef>
                <a:spcPts val="270"/>
              </a:spcBef>
            </a:pPr>
            <a:r>
              <a:rPr sz="900">
                <a:latin typeface="Calibri"/>
                <a:cs typeface="Calibri"/>
              </a:rPr>
              <a:t>La</a:t>
            </a:r>
            <a:r>
              <a:rPr sz="900" spc="5">
                <a:latin typeface="Calibri"/>
                <a:cs typeface="Calibri"/>
              </a:rPr>
              <a:t>w</a:t>
            </a:r>
            <a:r>
              <a:rPr sz="900" spc="-40">
                <a:latin typeface="Calibri"/>
                <a:cs typeface="Calibri"/>
              </a:rPr>
              <a:t> </a:t>
            </a:r>
            <a:r>
              <a:rPr sz="900" spc="5">
                <a:latin typeface="Calibri"/>
                <a:cs typeface="Calibri"/>
              </a:rPr>
              <a:t>&amp;</a:t>
            </a:r>
            <a:r>
              <a:rPr sz="900" spc="-10">
                <a:latin typeface="Calibri"/>
                <a:cs typeface="Calibri"/>
              </a:rPr>
              <a:t> </a:t>
            </a:r>
            <a:r>
              <a:rPr sz="900" spc="10">
                <a:latin typeface="Calibri"/>
                <a:cs typeface="Calibri"/>
              </a:rPr>
              <a:t>P</a:t>
            </a:r>
            <a:r>
              <a:rPr sz="900">
                <a:latin typeface="Calibri"/>
                <a:cs typeface="Calibri"/>
              </a:rPr>
              <a:t>ub</a:t>
            </a:r>
            <a:r>
              <a:rPr sz="900" spc="5">
                <a:latin typeface="Calibri"/>
                <a:cs typeface="Calibri"/>
              </a:rPr>
              <a:t>lic</a:t>
            </a:r>
            <a:r>
              <a:rPr sz="900" spc="-40">
                <a:latin typeface="Calibri"/>
                <a:cs typeface="Calibri"/>
              </a:rPr>
              <a:t> </a:t>
            </a:r>
            <a:r>
              <a:rPr sz="900" spc="-10">
                <a:latin typeface="Calibri"/>
                <a:cs typeface="Calibri"/>
              </a:rPr>
              <a:t>S</a:t>
            </a:r>
            <a:r>
              <a:rPr sz="900" spc="5">
                <a:latin typeface="Calibri"/>
                <a:cs typeface="Calibri"/>
              </a:rPr>
              <a:t>e</a:t>
            </a:r>
            <a:r>
              <a:rPr sz="900" spc="-5">
                <a:latin typeface="Calibri"/>
                <a:cs typeface="Calibri"/>
              </a:rPr>
              <a:t>rv</a:t>
            </a:r>
            <a:r>
              <a:rPr sz="900" spc="5">
                <a:latin typeface="Calibri"/>
                <a:cs typeface="Calibri"/>
              </a:rPr>
              <a:t>i</a:t>
            </a:r>
            <a:r>
              <a:rPr sz="900">
                <a:latin typeface="Calibri"/>
                <a:cs typeface="Calibri"/>
              </a:rPr>
              <a:t>ce:</a:t>
            </a:r>
          </a:p>
          <a:p>
            <a:pPr algn="ctr">
              <a:spcBef>
                <a:spcPts val="5"/>
              </a:spcBef>
            </a:pPr>
            <a:r>
              <a:rPr sz="900">
                <a:latin typeface="Calibri"/>
                <a:cs typeface="Calibri"/>
              </a:rPr>
              <a:t>L</a:t>
            </a:r>
            <a:r>
              <a:rPr sz="900" spc="-5">
                <a:latin typeface="Calibri"/>
                <a:cs typeface="Calibri"/>
              </a:rPr>
              <a:t>a</a:t>
            </a:r>
            <a:r>
              <a:rPr sz="900" spc="10">
                <a:latin typeface="Calibri"/>
                <a:cs typeface="Calibri"/>
              </a:rPr>
              <a:t>w</a:t>
            </a:r>
            <a:r>
              <a:rPr sz="900" spc="-45">
                <a:latin typeface="Calibri"/>
                <a:cs typeface="Calibri"/>
              </a:rPr>
              <a:t> </a:t>
            </a:r>
            <a:r>
              <a:rPr sz="900" spc="10">
                <a:latin typeface="Calibri"/>
                <a:cs typeface="Calibri"/>
              </a:rPr>
              <a:t>E</a:t>
            </a:r>
            <a:r>
              <a:rPr sz="900">
                <a:latin typeface="Calibri"/>
                <a:cs typeface="Calibri"/>
              </a:rPr>
              <a:t>n</a:t>
            </a:r>
            <a:r>
              <a:rPr sz="900" spc="5">
                <a:latin typeface="Calibri"/>
                <a:cs typeface="Calibri"/>
              </a:rPr>
              <a:t>f</a:t>
            </a:r>
            <a:r>
              <a:rPr sz="900">
                <a:latin typeface="Calibri"/>
                <a:cs typeface="Calibri"/>
              </a:rPr>
              <a:t>o</a:t>
            </a:r>
            <a:r>
              <a:rPr sz="900" spc="-5">
                <a:latin typeface="Calibri"/>
                <a:cs typeface="Calibri"/>
              </a:rPr>
              <a:t>r</a:t>
            </a:r>
            <a:r>
              <a:rPr sz="900">
                <a:latin typeface="Calibri"/>
                <a:cs typeface="Calibri"/>
              </a:rPr>
              <a:t>c</a:t>
            </a:r>
            <a:r>
              <a:rPr sz="900" spc="5">
                <a:latin typeface="Calibri"/>
                <a:cs typeface="Calibri"/>
              </a:rPr>
              <a:t>e</a:t>
            </a:r>
            <a:r>
              <a:rPr sz="900">
                <a:latin typeface="Calibri"/>
                <a:cs typeface="Calibri"/>
              </a:rPr>
              <a:t>m</a:t>
            </a:r>
            <a:r>
              <a:rPr sz="900" spc="5">
                <a:latin typeface="Calibri"/>
                <a:cs typeface="Calibri"/>
              </a:rPr>
              <a:t>ent</a:t>
            </a:r>
            <a:endParaRPr sz="900">
              <a:latin typeface="Calibri"/>
              <a:cs typeface="Calibri"/>
            </a:endParaRPr>
          </a:p>
        </p:txBody>
      </p:sp>
      <p:sp>
        <p:nvSpPr>
          <p:cNvPr id="38" name="object 38"/>
          <p:cNvSpPr txBox="1"/>
          <p:nvPr/>
        </p:nvSpPr>
        <p:spPr>
          <a:xfrm>
            <a:off x="3137448" y="3301374"/>
            <a:ext cx="1469684" cy="1384995"/>
          </a:xfrm>
          <a:prstGeom prst="rect">
            <a:avLst/>
          </a:prstGeom>
          <a:solidFill>
            <a:srgbClr val="C5D9F0"/>
          </a:solidFill>
          <a:ln w="27432">
            <a:solidFill>
              <a:srgbClr val="000000"/>
            </a:solidFill>
          </a:ln>
        </p:spPr>
        <p:txBody>
          <a:bodyPr vert="horz" wrap="square" lIns="0" tIns="0" rIns="0" bIns="0" rtlCol="0">
            <a:spAutoFit/>
          </a:bodyPr>
          <a:lstStyle/>
          <a:p>
            <a:pPr marL="260985" marR="259079" algn="ctr"/>
            <a:r>
              <a:rPr sz="900" spc="5">
                <a:latin typeface="Calibri"/>
                <a:cs typeface="Calibri"/>
              </a:rPr>
              <a:t>Architectu</a:t>
            </a:r>
            <a:r>
              <a:rPr sz="900" spc="-5">
                <a:latin typeface="Calibri"/>
                <a:cs typeface="Calibri"/>
              </a:rPr>
              <a:t>r</a:t>
            </a:r>
            <a:r>
              <a:rPr sz="900" spc="5">
                <a:latin typeface="Calibri"/>
                <a:cs typeface="Calibri"/>
              </a:rPr>
              <a:t>e</a:t>
            </a:r>
            <a:r>
              <a:rPr sz="900" spc="-80">
                <a:latin typeface="Calibri"/>
                <a:cs typeface="Calibri"/>
              </a:rPr>
              <a:t> </a:t>
            </a:r>
            <a:r>
              <a:rPr sz="900">
                <a:latin typeface="Calibri"/>
                <a:cs typeface="Calibri"/>
              </a:rPr>
              <a:t>&amp;  Construction: </a:t>
            </a:r>
            <a:r>
              <a:rPr sz="900" spc="5">
                <a:latin typeface="Calibri"/>
                <a:cs typeface="Calibri"/>
              </a:rPr>
              <a:t> </a:t>
            </a:r>
            <a:r>
              <a:rPr sz="900">
                <a:latin typeface="Calibri"/>
                <a:cs typeface="Calibri"/>
              </a:rPr>
              <a:t>Carpentry</a:t>
            </a:r>
            <a:r>
              <a:rPr lang="en-US" sz="900">
                <a:latin typeface="Calibri"/>
                <a:cs typeface="Calibri"/>
              </a:rPr>
              <a:t> </a:t>
            </a:r>
          </a:p>
          <a:p>
            <a:pPr marL="260985" marR="259079" algn="ctr"/>
            <a:r>
              <a:rPr lang="en-US" sz="900" b="1" spc="-10">
                <a:latin typeface="Calibri"/>
                <a:cs typeface="Calibri"/>
              </a:rPr>
              <a:t>or</a:t>
            </a:r>
          </a:p>
          <a:p>
            <a:pPr marL="260985" marR="259079" algn="ctr"/>
            <a:r>
              <a:rPr lang="en-US" sz="900" spc="-10">
                <a:latin typeface="Calibri"/>
                <a:cs typeface="Calibri"/>
              </a:rPr>
              <a:t>Plumbing &amp; Pipefitting</a:t>
            </a:r>
          </a:p>
          <a:p>
            <a:pPr marL="260985" marR="259079" algn="ctr"/>
            <a:r>
              <a:rPr lang="en-US" sz="900" b="1" spc="-10">
                <a:latin typeface="Calibri"/>
                <a:cs typeface="Calibri"/>
              </a:rPr>
              <a:t>or</a:t>
            </a:r>
            <a:r>
              <a:rPr lang="en-US" sz="900" spc="-10">
                <a:latin typeface="Calibri"/>
                <a:cs typeface="Calibri"/>
              </a:rPr>
              <a:t> </a:t>
            </a:r>
          </a:p>
          <a:p>
            <a:pPr marL="260985" marR="259079" algn="ctr"/>
            <a:r>
              <a:rPr lang="en-US" sz="900" spc="-10">
                <a:latin typeface="Calibri"/>
                <a:cs typeface="Calibri"/>
              </a:rPr>
              <a:t>Electrical</a:t>
            </a:r>
          </a:p>
          <a:p>
            <a:pPr marL="260985" marR="259079" algn="ctr"/>
            <a:r>
              <a:rPr lang="en-US" sz="900" b="1" spc="-10">
                <a:latin typeface="Calibri"/>
                <a:cs typeface="Calibri"/>
              </a:rPr>
              <a:t>or</a:t>
            </a:r>
            <a:endParaRPr lang="en-US" sz="900" b="1">
              <a:latin typeface="Calibri"/>
              <a:cs typeface="Calibri"/>
            </a:endParaRPr>
          </a:p>
          <a:p>
            <a:pPr algn="ctr">
              <a:lnSpc>
                <a:spcPct val="100000"/>
              </a:lnSpc>
            </a:pPr>
            <a:r>
              <a:rPr lang="en-US" sz="900" spc="5">
                <a:latin typeface="Calibri"/>
                <a:cs typeface="Calibri"/>
              </a:rPr>
              <a:t>HVAC – Dual</a:t>
            </a:r>
            <a:endParaRPr lang="en-US" sz="900">
              <a:latin typeface="Calibri"/>
              <a:cs typeface="Calibri"/>
            </a:endParaRPr>
          </a:p>
        </p:txBody>
      </p:sp>
      <p:sp>
        <p:nvSpPr>
          <p:cNvPr id="39" name="object 39"/>
          <p:cNvSpPr txBox="1"/>
          <p:nvPr/>
        </p:nvSpPr>
        <p:spPr>
          <a:xfrm>
            <a:off x="1671828" y="5079160"/>
            <a:ext cx="1344295" cy="207108"/>
          </a:xfrm>
          <a:prstGeom prst="rect">
            <a:avLst/>
          </a:prstGeom>
          <a:solidFill>
            <a:srgbClr val="FFFF66"/>
          </a:solidFill>
          <a:ln w="27431">
            <a:solidFill>
              <a:srgbClr val="000000"/>
            </a:solidFill>
          </a:ln>
        </p:spPr>
        <p:txBody>
          <a:bodyPr vert="horz" wrap="square" lIns="0" tIns="67945" rIns="0" bIns="0" rtlCol="0">
            <a:spAutoFit/>
          </a:bodyPr>
          <a:lstStyle/>
          <a:p>
            <a:pPr algn="ctr">
              <a:spcBef>
                <a:spcPts val="535"/>
              </a:spcBef>
            </a:pPr>
            <a:r>
              <a:rPr lang="en-US" sz="900">
                <a:latin typeface="Calibri"/>
                <a:cs typeface="Calibri"/>
              </a:rPr>
              <a:t>Orchestra</a:t>
            </a:r>
          </a:p>
        </p:txBody>
      </p:sp>
      <p:sp>
        <p:nvSpPr>
          <p:cNvPr id="40" name="object 40"/>
          <p:cNvSpPr txBox="1"/>
          <p:nvPr/>
        </p:nvSpPr>
        <p:spPr>
          <a:xfrm>
            <a:off x="7598536" y="5065085"/>
            <a:ext cx="1344295" cy="702756"/>
          </a:xfrm>
          <a:prstGeom prst="rect">
            <a:avLst/>
          </a:prstGeom>
          <a:solidFill>
            <a:srgbClr val="D6E3BC"/>
          </a:solidFill>
          <a:ln w="27432">
            <a:solidFill>
              <a:srgbClr val="000000"/>
            </a:solidFill>
          </a:ln>
        </p:spPr>
        <p:txBody>
          <a:bodyPr vert="horz" wrap="square" lIns="0" tIns="10160" rIns="0" bIns="0" rtlCol="0">
            <a:spAutoFit/>
          </a:bodyPr>
          <a:lstStyle/>
          <a:p>
            <a:pPr marL="1270" algn="ctr">
              <a:spcBef>
                <a:spcPts val="80"/>
              </a:spcBef>
            </a:pPr>
            <a:r>
              <a:rPr sz="900">
                <a:latin typeface="Calibri"/>
                <a:cs typeface="Calibri"/>
              </a:rPr>
              <a:t>STEM:</a:t>
            </a:r>
          </a:p>
          <a:p>
            <a:pPr algn="ctr">
              <a:lnSpc>
                <a:spcPct val="100000"/>
              </a:lnSpc>
            </a:pPr>
            <a:r>
              <a:rPr sz="900">
                <a:latin typeface="Calibri"/>
                <a:cs typeface="Calibri"/>
              </a:rPr>
              <a:t>Combination</a:t>
            </a:r>
            <a:endParaRPr lang="en-US" sz="900">
              <a:latin typeface="Calibri"/>
              <a:cs typeface="Calibri"/>
            </a:endParaRPr>
          </a:p>
          <a:p>
            <a:pPr algn="ctr"/>
            <a:r>
              <a:rPr lang="en-US" sz="900" i="1">
                <a:latin typeface="Calibri"/>
                <a:cs typeface="Calibri"/>
              </a:rPr>
              <a:t>(4 or more STEM courses + 3 additional electives)</a:t>
            </a:r>
          </a:p>
          <a:p>
            <a:pPr algn="ctr">
              <a:lnSpc>
                <a:spcPct val="100000"/>
              </a:lnSpc>
            </a:pPr>
            <a:r>
              <a:rPr lang="en-US" sz="900">
                <a:latin typeface="Calibri"/>
                <a:cs typeface="Calibri"/>
              </a:rPr>
              <a:t> </a:t>
            </a:r>
            <a:endParaRPr sz="900">
              <a:latin typeface="Calibri"/>
              <a:cs typeface="Calibri"/>
            </a:endParaRPr>
          </a:p>
        </p:txBody>
      </p:sp>
      <p:pic>
        <p:nvPicPr>
          <p:cNvPr id="42" name="object 42"/>
          <p:cNvPicPr/>
          <p:nvPr/>
        </p:nvPicPr>
        <p:blipFill>
          <a:blip r:embed="rId7" cstate="print"/>
          <a:stretch>
            <a:fillRect/>
          </a:stretch>
        </p:blipFill>
        <p:spPr>
          <a:xfrm>
            <a:off x="4585714" y="2147571"/>
            <a:ext cx="131064" cy="192023"/>
          </a:xfrm>
          <a:prstGeom prst="rect">
            <a:avLst/>
          </a:prstGeom>
        </p:spPr>
      </p:pic>
      <p:pic>
        <p:nvPicPr>
          <p:cNvPr id="43" name="object 43"/>
          <p:cNvPicPr/>
          <p:nvPr/>
        </p:nvPicPr>
        <p:blipFill>
          <a:blip r:embed="rId2" cstate="print"/>
          <a:stretch>
            <a:fillRect/>
          </a:stretch>
        </p:blipFill>
        <p:spPr>
          <a:xfrm>
            <a:off x="6772656" y="2157984"/>
            <a:ext cx="134111" cy="192023"/>
          </a:xfrm>
          <a:prstGeom prst="rect">
            <a:avLst/>
          </a:prstGeom>
        </p:spPr>
      </p:pic>
      <p:pic>
        <p:nvPicPr>
          <p:cNvPr id="44" name="object 44"/>
          <p:cNvPicPr/>
          <p:nvPr/>
        </p:nvPicPr>
        <p:blipFill>
          <a:blip r:embed="rId8" cstate="print"/>
          <a:stretch>
            <a:fillRect/>
          </a:stretch>
        </p:blipFill>
        <p:spPr>
          <a:xfrm>
            <a:off x="8226552" y="2145793"/>
            <a:ext cx="134112" cy="192023"/>
          </a:xfrm>
          <a:prstGeom prst="rect">
            <a:avLst/>
          </a:prstGeom>
        </p:spPr>
      </p:pic>
      <p:pic>
        <p:nvPicPr>
          <p:cNvPr id="45" name="object 45"/>
          <p:cNvPicPr/>
          <p:nvPr/>
        </p:nvPicPr>
        <p:blipFill>
          <a:blip r:embed="rId2" cstate="print"/>
          <a:stretch>
            <a:fillRect/>
          </a:stretch>
        </p:blipFill>
        <p:spPr>
          <a:xfrm>
            <a:off x="9653016" y="2157984"/>
            <a:ext cx="134112" cy="192023"/>
          </a:xfrm>
          <a:prstGeom prst="rect">
            <a:avLst/>
          </a:prstGeom>
        </p:spPr>
      </p:pic>
      <p:sp>
        <p:nvSpPr>
          <p:cNvPr id="47" name="object 47"/>
          <p:cNvSpPr txBox="1"/>
          <p:nvPr/>
        </p:nvSpPr>
        <p:spPr>
          <a:xfrm>
            <a:off x="4693557" y="3619198"/>
            <a:ext cx="1384300" cy="295594"/>
          </a:xfrm>
          <a:prstGeom prst="rect">
            <a:avLst/>
          </a:prstGeom>
          <a:solidFill>
            <a:srgbClr val="C5D9F0"/>
          </a:solidFill>
          <a:ln w="27431">
            <a:solidFill>
              <a:srgbClr val="000000"/>
            </a:solidFill>
          </a:ln>
        </p:spPr>
        <p:txBody>
          <a:bodyPr vert="horz" wrap="square" lIns="0" tIns="18415" rIns="0" bIns="0" rtlCol="0">
            <a:spAutoFit/>
          </a:bodyPr>
          <a:lstStyle/>
          <a:p>
            <a:pPr marL="260985" marR="259079" algn="ctr">
              <a:spcBef>
                <a:spcPts val="145"/>
              </a:spcBef>
            </a:pPr>
            <a:r>
              <a:rPr sz="900">
                <a:latin typeface="Calibri"/>
                <a:cs typeface="Calibri"/>
              </a:rPr>
              <a:t>Manufacturing: </a:t>
            </a:r>
            <a:r>
              <a:rPr sz="900" spc="5">
                <a:latin typeface="Calibri"/>
                <a:cs typeface="Calibri"/>
              </a:rPr>
              <a:t> </a:t>
            </a:r>
            <a:r>
              <a:rPr lang="en-US" sz="900" spc="5">
                <a:latin typeface="Calibri"/>
                <a:cs typeface="Calibri"/>
              </a:rPr>
              <a:t>Welding - Dual</a:t>
            </a:r>
            <a:endParaRPr lang="en-US" sz="900">
              <a:latin typeface="Calibri"/>
              <a:cs typeface="Calibri"/>
            </a:endParaRPr>
          </a:p>
        </p:txBody>
      </p:sp>
      <p:sp>
        <p:nvSpPr>
          <p:cNvPr id="48" name="object 48"/>
          <p:cNvSpPr txBox="1"/>
          <p:nvPr/>
        </p:nvSpPr>
        <p:spPr>
          <a:xfrm>
            <a:off x="4702828" y="4010731"/>
            <a:ext cx="1384300" cy="1687641"/>
          </a:xfrm>
          <a:prstGeom prst="rect">
            <a:avLst/>
          </a:prstGeom>
          <a:solidFill>
            <a:srgbClr val="C5D9F0"/>
          </a:solidFill>
          <a:ln w="27431">
            <a:solidFill>
              <a:srgbClr val="000000"/>
            </a:solidFill>
          </a:ln>
        </p:spPr>
        <p:txBody>
          <a:bodyPr vert="horz" wrap="square" lIns="0" tIns="25400" rIns="0" bIns="0" rtlCol="0">
            <a:spAutoFit/>
          </a:bodyPr>
          <a:lstStyle/>
          <a:p>
            <a:pPr marL="137795" marR="129539" indent="-1905" algn="ctr"/>
            <a:r>
              <a:rPr sz="900">
                <a:latin typeface="Calibri"/>
                <a:cs typeface="Calibri"/>
              </a:rPr>
              <a:t>Transportation, </a:t>
            </a:r>
            <a:r>
              <a:rPr sz="900" spc="5">
                <a:latin typeface="Calibri"/>
                <a:cs typeface="Calibri"/>
              </a:rPr>
              <a:t> </a:t>
            </a:r>
            <a:r>
              <a:rPr sz="900">
                <a:latin typeface="Calibri"/>
                <a:cs typeface="Calibri"/>
              </a:rPr>
              <a:t>Distribution</a:t>
            </a:r>
            <a:r>
              <a:rPr sz="900" spc="-60">
                <a:latin typeface="Calibri"/>
                <a:cs typeface="Calibri"/>
              </a:rPr>
              <a:t> </a:t>
            </a:r>
            <a:r>
              <a:rPr sz="900" spc="5">
                <a:latin typeface="Calibri"/>
                <a:cs typeface="Calibri"/>
              </a:rPr>
              <a:t>&amp;</a:t>
            </a:r>
            <a:r>
              <a:rPr sz="900" spc="-35">
                <a:latin typeface="Calibri"/>
                <a:cs typeface="Calibri"/>
              </a:rPr>
              <a:t> </a:t>
            </a:r>
            <a:r>
              <a:rPr sz="900">
                <a:latin typeface="Calibri"/>
                <a:cs typeface="Calibri"/>
              </a:rPr>
              <a:t>Logistics: </a:t>
            </a:r>
            <a:r>
              <a:rPr sz="900" spc="5">
                <a:latin typeface="Calibri"/>
                <a:cs typeface="Calibri"/>
              </a:rPr>
              <a:t>Aut</a:t>
            </a:r>
            <a:r>
              <a:rPr sz="900">
                <a:latin typeface="Calibri"/>
                <a:cs typeface="Calibri"/>
              </a:rPr>
              <a:t>o</a:t>
            </a:r>
            <a:r>
              <a:rPr sz="900" spc="-5">
                <a:latin typeface="Calibri"/>
                <a:cs typeface="Calibri"/>
              </a:rPr>
              <a:t>m</a:t>
            </a:r>
            <a:r>
              <a:rPr sz="900">
                <a:latin typeface="Calibri"/>
                <a:cs typeface="Calibri"/>
              </a:rPr>
              <a:t>ot</a:t>
            </a:r>
            <a:r>
              <a:rPr sz="900" spc="5">
                <a:latin typeface="Calibri"/>
                <a:cs typeface="Calibri"/>
              </a:rPr>
              <a:t>i</a:t>
            </a:r>
            <a:r>
              <a:rPr sz="900" spc="-5">
                <a:latin typeface="Calibri"/>
                <a:cs typeface="Calibri"/>
              </a:rPr>
              <a:t>v</a:t>
            </a:r>
            <a:r>
              <a:rPr sz="900" spc="5">
                <a:latin typeface="Calibri"/>
                <a:cs typeface="Calibri"/>
              </a:rPr>
              <a:t>e</a:t>
            </a:r>
            <a:r>
              <a:rPr lang="en-US" sz="900" spc="5">
                <a:latin typeface="Calibri"/>
                <a:cs typeface="Calibri"/>
              </a:rPr>
              <a:t> -</a:t>
            </a:r>
            <a:r>
              <a:rPr sz="900" spc="-35">
                <a:latin typeface="Calibri"/>
                <a:cs typeface="Calibri"/>
              </a:rPr>
              <a:t> </a:t>
            </a:r>
            <a:r>
              <a:rPr sz="900" spc="-10">
                <a:latin typeface="Calibri"/>
                <a:cs typeface="Calibri"/>
              </a:rPr>
              <a:t>D</a:t>
            </a:r>
            <a:r>
              <a:rPr sz="900">
                <a:latin typeface="Calibri"/>
                <a:cs typeface="Calibri"/>
              </a:rPr>
              <a:t>u</a:t>
            </a:r>
            <a:r>
              <a:rPr sz="900" spc="-5">
                <a:latin typeface="Calibri"/>
                <a:cs typeface="Calibri"/>
              </a:rPr>
              <a:t>a</a:t>
            </a:r>
            <a:r>
              <a:rPr sz="900">
                <a:latin typeface="Calibri"/>
                <a:cs typeface="Calibri"/>
              </a:rPr>
              <a:t>l</a:t>
            </a:r>
            <a:endParaRPr lang="en-US" sz="900">
              <a:latin typeface="Calibri"/>
              <a:cs typeface="Calibri"/>
            </a:endParaRPr>
          </a:p>
          <a:p>
            <a:pPr algn="ctr">
              <a:lnSpc>
                <a:spcPct val="100000"/>
              </a:lnSpc>
            </a:pPr>
            <a:r>
              <a:rPr lang="en-US" sz="900" b="1" spc="-5">
                <a:latin typeface="Calibri"/>
                <a:cs typeface="Calibri"/>
              </a:rPr>
              <a:t>or</a:t>
            </a:r>
            <a:endParaRPr lang="en-US" sz="900">
              <a:latin typeface="Calibri"/>
              <a:cs typeface="Calibri"/>
            </a:endParaRPr>
          </a:p>
          <a:p>
            <a:pPr algn="ctr"/>
            <a:r>
              <a:rPr lang="en-US" sz="900">
                <a:latin typeface="Calibri"/>
                <a:cs typeface="Calibri"/>
              </a:rPr>
              <a:t>Diesel &amp; Heavy </a:t>
            </a:r>
          </a:p>
          <a:p>
            <a:pPr algn="ctr"/>
            <a:r>
              <a:rPr lang="en-US" sz="900">
                <a:latin typeface="Calibri"/>
                <a:cs typeface="Calibri"/>
              </a:rPr>
              <a:t>Equipment </a:t>
            </a:r>
            <a:r>
              <a:rPr lang="en-US" sz="900" spc="5">
                <a:latin typeface="Calibri"/>
                <a:cs typeface="Calibri"/>
              </a:rPr>
              <a:t>–</a:t>
            </a:r>
            <a:r>
              <a:rPr lang="en-US" sz="900" spc="-10">
                <a:latin typeface="Calibri"/>
                <a:cs typeface="Calibri"/>
              </a:rPr>
              <a:t> </a:t>
            </a:r>
            <a:r>
              <a:rPr lang="en-US" sz="900" spc="-5">
                <a:latin typeface="Calibri"/>
                <a:cs typeface="Calibri"/>
              </a:rPr>
              <a:t>D</a:t>
            </a:r>
            <a:r>
              <a:rPr lang="en-US" sz="900">
                <a:latin typeface="Calibri"/>
                <a:cs typeface="Calibri"/>
              </a:rPr>
              <a:t>ual</a:t>
            </a:r>
          </a:p>
          <a:p>
            <a:pPr algn="ctr"/>
            <a:r>
              <a:rPr lang="en-US" sz="900" b="1">
                <a:latin typeface="Calibri"/>
                <a:cs typeface="Calibri"/>
              </a:rPr>
              <a:t>or</a:t>
            </a:r>
          </a:p>
          <a:p>
            <a:pPr algn="ctr"/>
            <a:r>
              <a:rPr lang="en-US" sz="900">
                <a:latin typeface="Calibri"/>
                <a:cs typeface="Calibri"/>
              </a:rPr>
              <a:t>Automotive and Collision Repair</a:t>
            </a:r>
          </a:p>
          <a:p>
            <a:pPr algn="ctr"/>
            <a:r>
              <a:rPr lang="en-US" sz="900" b="1">
                <a:latin typeface="Calibri"/>
                <a:cs typeface="Calibri"/>
              </a:rPr>
              <a:t>or</a:t>
            </a:r>
          </a:p>
          <a:p>
            <a:pPr algn="ctr"/>
            <a:r>
              <a:rPr lang="en-US" sz="900">
                <a:latin typeface="Calibri"/>
                <a:cs typeface="Calibri"/>
              </a:rPr>
              <a:t>Distribution, Logistics, and Warehousing</a:t>
            </a:r>
          </a:p>
        </p:txBody>
      </p:sp>
      <p:sp>
        <p:nvSpPr>
          <p:cNvPr id="49" name="object 49"/>
          <p:cNvSpPr txBox="1"/>
          <p:nvPr/>
        </p:nvSpPr>
        <p:spPr>
          <a:xfrm>
            <a:off x="7595607" y="3859727"/>
            <a:ext cx="1374775" cy="302006"/>
          </a:xfrm>
          <a:prstGeom prst="rect">
            <a:avLst/>
          </a:prstGeom>
          <a:solidFill>
            <a:srgbClr val="D6E3BC"/>
          </a:solidFill>
          <a:ln w="27432">
            <a:solidFill>
              <a:srgbClr val="000000"/>
            </a:solidFill>
          </a:ln>
        </p:spPr>
        <p:txBody>
          <a:bodyPr vert="horz" wrap="square" lIns="0" tIns="24765" rIns="0" bIns="0" rtlCol="0">
            <a:spAutoFit/>
          </a:bodyPr>
          <a:lstStyle/>
          <a:p>
            <a:pPr marL="267335" marR="88900" indent="-170815">
              <a:spcBef>
                <a:spcPts val="195"/>
              </a:spcBef>
            </a:pPr>
            <a:r>
              <a:rPr sz="900" spc="10">
                <a:latin typeface="Calibri"/>
                <a:cs typeface="Calibri"/>
              </a:rPr>
              <a:t>P</a:t>
            </a:r>
            <a:r>
              <a:rPr sz="900" spc="-10">
                <a:latin typeface="Calibri"/>
                <a:cs typeface="Calibri"/>
              </a:rPr>
              <a:t>r</a:t>
            </a:r>
            <a:r>
              <a:rPr sz="900">
                <a:latin typeface="Calibri"/>
                <a:cs typeface="Calibri"/>
              </a:rPr>
              <a:t>ogra</a:t>
            </a:r>
            <a:r>
              <a:rPr sz="900" spc="-5">
                <a:latin typeface="Calibri"/>
                <a:cs typeface="Calibri"/>
              </a:rPr>
              <a:t>mm</a:t>
            </a:r>
            <a:r>
              <a:rPr sz="900" spc="5">
                <a:latin typeface="Calibri"/>
                <a:cs typeface="Calibri"/>
              </a:rPr>
              <a:t>i</a:t>
            </a:r>
            <a:r>
              <a:rPr sz="900">
                <a:latin typeface="Calibri"/>
                <a:cs typeface="Calibri"/>
              </a:rPr>
              <a:t>n</a:t>
            </a:r>
            <a:r>
              <a:rPr sz="900" spc="5">
                <a:latin typeface="Calibri"/>
                <a:cs typeface="Calibri"/>
              </a:rPr>
              <a:t>g</a:t>
            </a:r>
            <a:r>
              <a:rPr sz="900" spc="-35">
                <a:latin typeface="Calibri"/>
                <a:cs typeface="Calibri"/>
              </a:rPr>
              <a:t> </a:t>
            </a:r>
            <a:r>
              <a:rPr sz="900" spc="5">
                <a:latin typeface="Calibri"/>
                <a:cs typeface="Calibri"/>
              </a:rPr>
              <a:t>&amp;</a:t>
            </a:r>
            <a:r>
              <a:rPr sz="900" spc="-35">
                <a:latin typeface="Calibri"/>
                <a:cs typeface="Calibri"/>
              </a:rPr>
              <a:t> </a:t>
            </a:r>
            <a:r>
              <a:rPr sz="900" spc="-10">
                <a:latin typeface="Calibri"/>
                <a:cs typeface="Calibri"/>
              </a:rPr>
              <a:t>S</a:t>
            </a:r>
            <a:r>
              <a:rPr sz="900">
                <a:latin typeface="Calibri"/>
                <a:cs typeface="Calibri"/>
              </a:rPr>
              <a:t>o</a:t>
            </a:r>
            <a:r>
              <a:rPr sz="900" spc="5">
                <a:latin typeface="Calibri"/>
                <a:cs typeface="Calibri"/>
              </a:rPr>
              <a:t>ft</a:t>
            </a:r>
            <a:r>
              <a:rPr sz="900">
                <a:latin typeface="Calibri"/>
                <a:cs typeface="Calibri"/>
              </a:rPr>
              <a:t>wa</a:t>
            </a:r>
            <a:r>
              <a:rPr sz="900" spc="-10">
                <a:latin typeface="Calibri"/>
                <a:cs typeface="Calibri"/>
              </a:rPr>
              <a:t>r</a:t>
            </a:r>
            <a:r>
              <a:rPr sz="900">
                <a:latin typeface="Calibri"/>
                <a:cs typeface="Calibri"/>
              </a:rPr>
              <a:t>e  Development</a:t>
            </a:r>
            <a:r>
              <a:rPr sz="900" spc="-35">
                <a:latin typeface="Calibri"/>
                <a:cs typeface="Calibri"/>
              </a:rPr>
              <a:t> </a:t>
            </a:r>
            <a:endParaRPr lang="en-US" sz="900" spc="-35">
              <a:latin typeface="Calibri"/>
              <a:cs typeface="Calibri"/>
            </a:endParaRPr>
          </a:p>
        </p:txBody>
      </p:sp>
      <p:sp>
        <p:nvSpPr>
          <p:cNvPr id="50" name="object 50"/>
          <p:cNvSpPr txBox="1"/>
          <p:nvPr/>
        </p:nvSpPr>
        <p:spPr>
          <a:xfrm>
            <a:off x="7587796" y="3357461"/>
            <a:ext cx="1344295" cy="428322"/>
          </a:xfrm>
          <a:prstGeom prst="rect">
            <a:avLst/>
          </a:prstGeom>
          <a:solidFill>
            <a:srgbClr val="D6E3BC"/>
          </a:solidFill>
          <a:ln w="27432">
            <a:solidFill>
              <a:srgbClr val="000000"/>
            </a:solidFill>
          </a:ln>
        </p:spPr>
        <p:txBody>
          <a:bodyPr vert="horz" wrap="square" lIns="0" tIns="12700" rIns="0" bIns="0" rtlCol="0">
            <a:spAutoFit/>
          </a:bodyPr>
          <a:lstStyle/>
          <a:p>
            <a:pPr marL="90805" marR="86360" indent="-1270" algn="ctr">
              <a:spcBef>
                <a:spcPts val="100"/>
              </a:spcBef>
            </a:pPr>
            <a:r>
              <a:rPr sz="900">
                <a:latin typeface="Calibri"/>
                <a:cs typeface="Calibri"/>
              </a:rPr>
              <a:t>Programming</a:t>
            </a:r>
            <a:r>
              <a:rPr sz="900" spc="60">
                <a:latin typeface="Calibri"/>
                <a:cs typeface="Calibri"/>
              </a:rPr>
              <a:t> </a:t>
            </a:r>
            <a:r>
              <a:rPr sz="900" spc="5">
                <a:latin typeface="Calibri"/>
                <a:cs typeface="Calibri"/>
              </a:rPr>
              <a:t>&amp; </a:t>
            </a:r>
            <a:r>
              <a:rPr sz="900" spc="10">
                <a:latin typeface="Calibri"/>
                <a:cs typeface="Calibri"/>
              </a:rPr>
              <a:t> </a:t>
            </a:r>
            <a:r>
              <a:rPr sz="900" spc="-10">
                <a:latin typeface="Calibri"/>
                <a:cs typeface="Calibri"/>
              </a:rPr>
              <a:t>S</a:t>
            </a:r>
            <a:r>
              <a:rPr sz="900">
                <a:latin typeface="Calibri"/>
                <a:cs typeface="Calibri"/>
              </a:rPr>
              <a:t>o</a:t>
            </a:r>
            <a:r>
              <a:rPr sz="900" spc="5">
                <a:latin typeface="Calibri"/>
                <a:cs typeface="Calibri"/>
              </a:rPr>
              <a:t>ft</a:t>
            </a:r>
            <a:r>
              <a:rPr sz="900">
                <a:latin typeface="Calibri"/>
                <a:cs typeface="Calibri"/>
              </a:rPr>
              <a:t>wa</a:t>
            </a:r>
            <a:r>
              <a:rPr sz="900" spc="-10">
                <a:latin typeface="Calibri"/>
                <a:cs typeface="Calibri"/>
              </a:rPr>
              <a:t>r</a:t>
            </a:r>
            <a:r>
              <a:rPr sz="900" spc="5">
                <a:latin typeface="Calibri"/>
                <a:cs typeface="Calibri"/>
              </a:rPr>
              <a:t>e</a:t>
            </a:r>
            <a:r>
              <a:rPr sz="900" spc="-60">
                <a:latin typeface="Calibri"/>
                <a:cs typeface="Calibri"/>
              </a:rPr>
              <a:t> </a:t>
            </a:r>
            <a:r>
              <a:rPr sz="900" spc="-5">
                <a:latin typeface="Calibri"/>
                <a:cs typeface="Calibri"/>
              </a:rPr>
              <a:t>D</a:t>
            </a:r>
            <a:r>
              <a:rPr sz="900" spc="5">
                <a:latin typeface="Calibri"/>
                <a:cs typeface="Calibri"/>
              </a:rPr>
              <a:t>evel</a:t>
            </a:r>
            <a:r>
              <a:rPr sz="900">
                <a:latin typeface="Calibri"/>
                <a:cs typeface="Calibri"/>
              </a:rPr>
              <a:t>op</a:t>
            </a:r>
            <a:r>
              <a:rPr sz="900" spc="-5">
                <a:latin typeface="Calibri"/>
                <a:cs typeface="Calibri"/>
              </a:rPr>
              <a:t>m</a:t>
            </a:r>
            <a:r>
              <a:rPr sz="900" spc="5">
                <a:latin typeface="Calibri"/>
                <a:cs typeface="Calibri"/>
              </a:rPr>
              <a:t>ent</a:t>
            </a:r>
            <a:r>
              <a:rPr lang="en-US" sz="900" spc="-25">
                <a:latin typeface="Calibri"/>
                <a:cs typeface="Calibri"/>
              </a:rPr>
              <a:t>: </a:t>
            </a:r>
            <a:r>
              <a:rPr sz="900">
                <a:latin typeface="Calibri"/>
                <a:cs typeface="Calibri"/>
              </a:rPr>
              <a:t>  Cyber</a:t>
            </a:r>
            <a:r>
              <a:rPr sz="900" spc="-30">
                <a:latin typeface="Calibri"/>
                <a:cs typeface="Calibri"/>
              </a:rPr>
              <a:t> </a:t>
            </a:r>
            <a:r>
              <a:rPr sz="900">
                <a:latin typeface="Calibri"/>
                <a:cs typeface="Calibri"/>
              </a:rPr>
              <a:t>Security</a:t>
            </a:r>
            <a:r>
              <a:rPr sz="900" spc="-40">
                <a:latin typeface="Calibri"/>
                <a:cs typeface="Calibri"/>
              </a:rPr>
              <a:t> </a:t>
            </a:r>
            <a:r>
              <a:rPr sz="900">
                <a:latin typeface="Calibri"/>
                <a:cs typeface="Calibri"/>
              </a:rPr>
              <a:t>-</a:t>
            </a:r>
            <a:r>
              <a:rPr sz="900" spc="-10">
                <a:latin typeface="Calibri"/>
                <a:cs typeface="Calibri"/>
              </a:rPr>
              <a:t> </a:t>
            </a:r>
            <a:r>
              <a:rPr sz="900">
                <a:latin typeface="Calibri"/>
                <a:cs typeface="Calibri"/>
              </a:rPr>
              <a:t>Dual</a:t>
            </a:r>
          </a:p>
        </p:txBody>
      </p:sp>
      <p:sp>
        <p:nvSpPr>
          <p:cNvPr id="52" name="object 39">
            <a:extLst>
              <a:ext uri="{FF2B5EF4-FFF2-40B4-BE49-F238E27FC236}">
                <a16:creationId xmlns:a16="http://schemas.microsoft.com/office/drawing/2014/main" id="{8A211B0F-5857-45E8-8851-245D76006AF3}"/>
              </a:ext>
            </a:extLst>
          </p:cNvPr>
          <p:cNvSpPr txBox="1"/>
          <p:nvPr/>
        </p:nvSpPr>
        <p:spPr>
          <a:xfrm>
            <a:off x="1680970" y="5727537"/>
            <a:ext cx="1344295" cy="207108"/>
          </a:xfrm>
          <a:prstGeom prst="rect">
            <a:avLst/>
          </a:prstGeom>
          <a:solidFill>
            <a:srgbClr val="FFFF66"/>
          </a:solidFill>
          <a:ln w="27431">
            <a:solidFill>
              <a:srgbClr val="000000"/>
            </a:solidFill>
          </a:ln>
        </p:spPr>
        <p:txBody>
          <a:bodyPr vert="horz" wrap="square" lIns="0" tIns="67945" rIns="0" bIns="0" rtlCol="0">
            <a:spAutoFit/>
          </a:bodyPr>
          <a:lstStyle/>
          <a:p>
            <a:pPr algn="ctr">
              <a:spcBef>
                <a:spcPts val="535"/>
              </a:spcBef>
            </a:pPr>
            <a:r>
              <a:rPr sz="900">
                <a:latin typeface="Calibri"/>
                <a:cs typeface="Calibri"/>
              </a:rPr>
              <a:t>Theatre</a:t>
            </a:r>
          </a:p>
        </p:txBody>
      </p:sp>
      <p:sp>
        <p:nvSpPr>
          <p:cNvPr id="46" name="object 49">
            <a:extLst>
              <a:ext uri="{FF2B5EF4-FFF2-40B4-BE49-F238E27FC236}">
                <a16:creationId xmlns:a16="http://schemas.microsoft.com/office/drawing/2014/main" id="{B3E06AD3-D6E9-72CF-6D90-4E49A2C4E54E}"/>
              </a:ext>
            </a:extLst>
          </p:cNvPr>
          <p:cNvSpPr txBox="1"/>
          <p:nvPr/>
        </p:nvSpPr>
        <p:spPr>
          <a:xfrm>
            <a:off x="7595607" y="2984373"/>
            <a:ext cx="1374775" cy="302006"/>
          </a:xfrm>
          <a:prstGeom prst="rect">
            <a:avLst/>
          </a:prstGeom>
          <a:solidFill>
            <a:srgbClr val="D6E3BC"/>
          </a:solidFill>
          <a:ln w="27432">
            <a:solidFill>
              <a:srgbClr val="000000"/>
            </a:solidFill>
          </a:ln>
        </p:spPr>
        <p:txBody>
          <a:bodyPr vert="horz" wrap="square" lIns="0" tIns="24765" rIns="0" bIns="0" rtlCol="0">
            <a:spAutoFit/>
          </a:bodyPr>
          <a:lstStyle/>
          <a:p>
            <a:pPr marL="267335" marR="88900" indent="-170815">
              <a:spcBef>
                <a:spcPts val="195"/>
              </a:spcBef>
            </a:pPr>
            <a:r>
              <a:rPr sz="900" spc="10">
                <a:latin typeface="Calibri"/>
                <a:cs typeface="Calibri"/>
              </a:rPr>
              <a:t>P</a:t>
            </a:r>
            <a:r>
              <a:rPr sz="900" spc="-10">
                <a:latin typeface="Calibri"/>
                <a:cs typeface="Calibri"/>
              </a:rPr>
              <a:t>r</a:t>
            </a:r>
            <a:r>
              <a:rPr sz="900">
                <a:latin typeface="Calibri"/>
                <a:cs typeface="Calibri"/>
              </a:rPr>
              <a:t>ogra</a:t>
            </a:r>
            <a:r>
              <a:rPr sz="900" spc="-5">
                <a:latin typeface="Calibri"/>
                <a:cs typeface="Calibri"/>
              </a:rPr>
              <a:t>mm</a:t>
            </a:r>
            <a:r>
              <a:rPr sz="900" spc="5">
                <a:latin typeface="Calibri"/>
                <a:cs typeface="Calibri"/>
              </a:rPr>
              <a:t>i</a:t>
            </a:r>
            <a:r>
              <a:rPr sz="900">
                <a:latin typeface="Calibri"/>
                <a:cs typeface="Calibri"/>
              </a:rPr>
              <a:t>n</a:t>
            </a:r>
            <a:r>
              <a:rPr sz="900" spc="5">
                <a:latin typeface="Calibri"/>
                <a:cs typeface="Calibri"/>
              </a:rPr>
              <a:t>g</a:t>
            </a:r>
            <a:r>
              <a:rPr sz="900" spc="-35">
                <a:latin typeface="Calibri"/>
                <a:cs typeface="Calibri"/>
              </a:rPr>
              <a:t> </a:t>
            </a:r>
            <a:r>
              <a:rPr sz="900" spc="5">
                <a:latin typeface="Calibri"/>
                <a:cs typeface="Calibri"/>
              </a:rPr>
              <a:t>&amp;</a:t>
            </a:r>
            <a:r>
              <a:rPr sz="900" spc="-35">
                <a:latin typeface="Calibri"/>
                <a:cs typeface="Calibri"/>
              </a:rPr>
              <a:t> </a:t>
            </a:r>
            <a:r>
              <a:rPr sz="900" spc="-10">
                <a:latin typeface="Calibri"/>
                <a:cs typeface="Calibri"/>
              </a:rPr>
              <a:t>S</a:t>
            </a:r>
            <a:r>
              <a:rPr sz="900">
                <a:latin typeface="Calibri"/>
                <a:cs typeface="Calibri"/>
              </a:rPr>
              <a:t>o</a:t>
            </a:r>
            <a:r>
              <a:rPr sz="900" spc="5">
                <a:latin typeface="Calibri"/>
                <a:cs typeface="Calibri"/>
              </a:rPr>
              <a:t>ft</a:t>
            </a:r>
            <a:r>
              <a:rPr sz="900">
                <a:latin typeface="Calibri"/>
                <a:cs typeface="Calibri"/>
              </a:rPr>
              <a:t>wa</a:t>
            </a:r>
            <a:r>
              <a:rPr sz="900" spc="-10">
                <a:latin typeface="Calibri"/>
                <a:cs typeface="Calibri"/>
              </a:rPr>
              <a:t>r</a:t>
            </a:r>
            <a:r>
              <a:rPr sz="900">
                <a:latin typeface="Calibri"/>
                <a:cs typeface="Calibri"/>
              </a:rPr>
              <a:t>e  Development</a:t>
            </a:r>
            <a:r>
              <a:rPr sz="900" spc="-35">
                <a:latin typeface="Calibri"/>
                <a:cs typeface="Calibri"/>
              </a:rPr>
              <a:t> </a:t>
            </a:r>
            <a:r>
              <a:rPr lang="en-US" sz="900" spc="-35">
                <a:latin typeface="Calibri"/>
                <a:cs typeface="Calibri"/>
              </a:rPr>
              <a:t>- AP</a:t>
            </a:r>
          </a:p>
        </p:txBody>
      </p:sp>
      <p:sp>
        <p:nvSpPr>
          <p:cNvPr id="51" name="object 40">
            <a:extLst>
              <a:ext uri="{FF2B5EF4-FFF2-40B4-BE49-F238E27FC236}">
                <a16:creationId xmlns:a16="http://schemas.microsoft.com/office/drawing/2014/main" id="{7F626DC8-ED76-3C6B-2A65-48690E6DBFFB}"/>
              </a:ext>
            </a:extLst>
          </p:cNvPr>
          <p:cNvSpPr txBox="1"/>
          <p:nvPr/>
        </p:nvSpPr>
        <p:spPr>
          <a:xfrm>
            <a:off x="7607390" y="2605816"/>
            <a:ext cx="1344295" cy="300082"/>
          </a:xfrm>
          <a:prstGeom prst="rect">
            <a:avLst/>
          </a:prstGeom>
          <a:solidFill>
            <a:srgbClr val="D6E3BC"/>
          </a:solidFill>
          <a:ln w="27432">
            <a:solidFill>
              <a:srgbClr val="000000"/>
            </a:solidFill>
          </a:ln>
        </p:spPr>
        <p:txBody>
          <a:bodyPr vert="horz" wrap="square" lIns="0" tIns="10160" rIns="0" bIns="0" rtlCol="0">
            <a:spAutoFit/>
          </a:bodyPr>
          <a:lstStyle/>
          <a:p>
            <a:pPr marL="1270" algn="ctr">
              <a:spcBef>
                <a:spcPts val="80"/>
              </a:spcBef>
            </a:pPr>
            <a:r>
              <a:rPr lang="en-US" sz="900">
                <a:latin typeface="Calibri"/>
                <a:cs typeface="Calibri"/>
              </a:rPr>
              <a:t>Drones </a:t>
            </a:r>
          </a:p>
          <a:p>
            <a:pPr marL="1270" algn="ctr">
              <a:spcBef>
                <a:spcPts val="80"/>
              </a:spcBef>
            </a:pPr>
            <a:r>
              <a:rPr lang="en-US" sz="900">
                <a:latin typeface="Calibri"/>
                <a:cs typeface="Calibri"/>
              </a:rPr>
              <a:t>(Unmanned Vehicle)</a:t>
            </a:r>
            <a:endParaRPr sz="900">
              <a:latin typeface="Calibri"/>
              <a:cs typeface="Calibri"/>
            </a:endParaRPr>
          </a:p>
        </p:txBody>
      </p:sp>
      <p:sp>
        <p:nvSpPr>
          <p:cNvPr id="53" name="object 40">
            <a:extLst>
              <a:ext uri="{FF2B5EF4-FFF2-40B4-BE49-F238E27FC236}">
                <a16:creationId xmlns:a16="http://schemas.microsoft.com/office/drawing/2014/main" id="{AC6293AB-283B-9742-B802-7D0DAAAEBC9D}"/>
              </a:ext>
            </a:extLst>
          </p:cNvPr>
          <p:cNvSpPr txBox="1"/>
          <p:nvPr/>
        </p:nvSpPr>
        <p:spPr>
          <a:xfrm>
            <a:off x="7602729" y="4236988"/>
            <a:ext cx="1344295" cy="148759"/>
          </a:xfrm>
          <a:prstGeom prst="rect">
            <a:avLst/>
          </a:prstGeom>
          <a:solidFill>
            <a:srgbClr val="D6E3BC"/>
          </a:solidFill>
          <a:ln w="27432">
            <a:solidFill>
              <a:srgbClr val="000000"/>
            </a:solidFill>
          </a:ln>
        </p:spPr>
        <p:txBody>
          <a:bodyPr vert="horz" wrap="square" lIns="0" tIns="10160" rIns="0" bIns="0" rtlCol="0">
            <a:spAutoFit/>
          </a:bodyPr>
          <a:lstStyle/>
          <a:p>
            <a:pPr marL="1270" algn="ctr">
              <a:spcBef>
                <a:spcPts val="80"/>
              </a:spcBef>
            </a:pPr>
            <a:r>
              <a:rPr lang="en-US" sz="900">
                <a:latin typeface="Calibri"/>
                <a:cs typeface="Calibri"/>
              </a:rPr>
              <a:t>Robotics</a:t>
            </a:r>
            <a:endParaRPr sz="900">
              <a:latin typeface="Calibri"/>
              <a:cs typeface="Calibri"/>
            </a:endParaRPr>
          </a:p>
        </p:txBody>
      </p:sp>
      <p:sp>
        <p:nvSpPr>
          <p:cNvPr id="54" name="object 37">
            <a:extLst>
              <a:ext uri="{FF2B5EF4-FFF2-40B4-BE49-F238E27FC236}">
                <a16:creationId xmlns:a16="http://schemas.microsoft.com/office/drawing/2014/main" id="{51335EC1-85A7-79E0-530F-AFC7BAA00F77}"/>
              </a:ext>
            </a:extLst>
          </p:cNvPr>
          <p:cNvSpPr txBox="1"/>
          <p:nvPr/>
        </p:nvSpPr>
        <p:spPr>
          <a:xfrm>
            <a:off x="6140577" y="2381080"/>
            <a:ext cx="1377950" cy="450123"/>
          </a:xfrm>
          <a:prstGeom prst="rect">
            <a:avLst/>
          </a:prstGeom>
          <a:solidFill>
            <a:srgbClr val="F1DCDB"/>
          </a:solidFill>
          <a:ln w="27431">
            <a:solidFill>
              <a:srgbClr val="000000"/>
            </a:solidFill>
          </a:ln>
        </p:spPr>
        <p:txBody>
          <a:bodyPr vert="horz" wrap="square" lIns="0" tIns="34290" rIns="0" bIns="0" rtlCol="0">
            <a:spAutoFit/>
          </a:bodyPr>
          <a:lstStyle/>
          <a:p>
            <a:pPr algn="ctr">
              <a:spcBef>
                <a:spcPts val="270"/>
              </a:spcBef>
            </a:pPr>
            <a:r>
              <a:rPr lang="en-US" sz="900">
                <a:latin typeface="Calibri"/>
                <a:cs typeface="Calibri"/>
              </a:rPr>
              <a:t>Human Services: Cosmetology and Personal Care Services</a:t>
            </a:r>
          </a:p>
        </p:txBody>
      </p:sp>
      <p:sp>
        <p:nvSpPr>
          <p:cNvPr id="55" name="object 39">
            <a:extLst>
              <a:ext uri="{FF2B5EF4-FFF2-40B4-BE49-F238E27FC236}">
                <a16:creationId xmlns:a16="http://schemas.microsoft.com/office/drawing/2014/main" id="{20FFB9AD-6A83-D10D-F8C8-87FE5451739A}"/>
              </a:ext>
            </a:extLst>
          </p:cNvPr>
          <p:cNvSpPr txBox="1"/>
          <p:nvPr/>
        </p:nvSpPr>
        <p:spPr>
          <a:xfrm>
            <a:off x="1671828" y="4732297"/>
            <a:ext cx="1344295" cy="207108"/>
          </a:xfrm>
          <a:prstGeom prst="rect">
            <a:avLst/>
          </a:prstGeom>
          <a:solidFill>
            <a:srgbClr val="FFFF66"/>
          </a:solidFill>
          <a:ln w="27431">
            <a:solidFill>
              <a:srgbClr val="000000"/>
            </a:solidFill>
          </a:ln>
        </p:spPr>
        <p:txBody>
          <a:bodyPr vert="horz" wrap="square" lIns="0" tIns="67945" rIns="0" bIns="0" rtlCol="0">
            <a:spAutoFit/>
          </a:bodyPr>
          <a:lstStyle/>
          <a:p>
            <a:pPr algn="ctr">
              <a:spcBef>
                <a:spcPts val="535"/>
              </a:spcBef>
            </a:pPr>
            <a:r>
              <a:rPr lang="en-US" sz="900">
                <a:latin typeface="Calibri"/>
                <a:cs typeface="Calibri"/>
              </a:rPr>
              <a:t>Mariachi</a:t>
            </a:r>
            <a:endParaRPr sz="900">
              <a:latin typeface="Calibri"/>
              <a:cs typeface="Calibri"/>
            </a:endParaRPr>
          </a:p>
        </p:txBody>
      </p:sp>
    </p:spTree>
    <p:extLst>
      <p:ext uri="{BB962C8B-B14F-4D97-AF65-F5344CB8AC3E}">
        <p14:creationId xmlns:p14="http://schemas.microsoft.com/office/powerpoint/2010/main" val="399559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CCA0-EF61-58EB-888D-A5B9B7D7BB88}"/>
              </a:ext>
            </a:extLst>
          </p:cNvPr>
          <p:cNvSpPr>
            <a:spLocks noGrp="1"/>
          </p:cNvSpPr>
          <p:nvPr>
            <p:ph type="title"/>
          </p:nvPr>
        </p:nvSpPr>
        <p:spPr/>
        <p:txBody>
          <a:bodyPr/>
          <a:lstStyle/>
          <a:p>
            <a:r>
              <a:rPr lang="en-US"/>
              <a:t>What does CTE offer to students?</a:t>
            </a:r>
          </a:p>
        </p:txBody>
      </p:sp>
      <p:sp>
        <p:nvSpPr>
          <p:cNvPr id="4" name="Content Placeholder 3">
            <a:extLst>
              <a:ext uri="{FF2B5EF4-FFF2-40B4-BE49-F238E27FC236}">
                <a16:creationId xmlns:a16="http://schemas.microsoft.com/office/drawing/2014/main" id="{8343C470-7CF5-9834-42E4-417AE3C951B8}"/>
              </a:ext>
            </a:extLst>
          </p:cNvPr>
          <p:cNvSpPr txBox="1">
            <a:spLocks/>
          </p:cNvSpPr>
          <p:nvPr/>
        </p:nvSpPr>
        <p:spPr>
          <a:xfrm>
            <a:off x="1144216" y="1544956"/>
            <a:ext cx="4814455" cy="482525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Calibri Light"/>
                <a:ea typeface="+mn-ea"/>
                <a:cs typeface="+mn-cs"/>
              </a:rPr>
              <a:t>Agriculture, Food, &amp; Natural Resources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Agricultural Technology &amp; Mechanical Systems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Animal Science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Calibri Light"/>
                <a:ea typeface="+mn-ea"/>
                <a:cs typeface="+mn-cs"/>
              </a:rPr>
              <a:t>Architecture &amp; Construction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Carpentry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HVAC &amp; Sheet Metal (Dual Credit through TSTC)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Calibri Light"/>
                <a:ea typeface="+mn-ea"/>
                <a:cs typeface="+mn-cs"/>
              </a:rPr>
              <a:t>AAVTC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Graphic Design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Digital Communications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Calibri Light"/>
                <a:ea typeface="+mn-ea"/>
                <a:cs typeface="+mn-cs"/>
              </a:rPr>
              <a:t>Business, Marketing, &amp; Finance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Business Management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Marketing &amp; Sales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Calibri Light"/>
                <a:ea typeface="+mn-ea"/>
                <a:cs typeface="+mn-cs"/>
              </a:rPr>
              <a:t>Education &amp; Training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Teaching &amp; Training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1" i="0" u="none" strike="noStrike" kern="1200" cap="none" spc="0" normalizeH="0" baseline="0" noProof="0">
                <a:ln>
                  <a:noFill/>
                </a:ln>
                <a:solidFill>
                  <a:prstClr val="black"/>
                </a:solidFill>
                <a:effectLst/>
                <a:uLnTx/>
                <a:uFillTx/>
                <a:latin typeface="Calibri Light"/>
                <a:ea typeface="+mn-ea"/>
                <a:cs typeface="+mn-cs"/>
              </a:rPr>
              <a:t>Health Science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Dental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Pharmacy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Patient 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700" b="0" i="0" u="none" strike="noStrike" kern="1200" cap="none" spc="0" normalizeH="0" baseline="0" noProof="0">
              <a:ln>
                <a:noFill/>
              </a:ln>
              <a:solidFill>
                <a:prstClr val="black"/>
              </a:solidFill>
              <a:effectLst/>
              <a:uLnTx/>
              <a:uFillTx/>
              <a:latin typeface="Calibri 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Light"/>
              <a:ea typeface="+mn-ea"/>
              <a:cs typeface="+mn-cs"/>
            </a:endParaRPr>
          </a:p>
        </p:txBody>
      </p:sp>
      <p:sp>
        <p:nvSpPr>
          <p:cNvPr id="5" name="Content Placeholder 4">
            <a:extLst>
              <a:ext uri="{FF2B5EF4-FFF2-40B4-BE49-F238E27FC236}">
                <a16:creationId xmlns:a16="http://schemas.microsoft.com/office/drawing/2014/main" id="{42714D3A-C7B8-C261-043C-FE04AF83D8B7}"/>
              </a:ext>
            </a:extLst>
          </p:cNvPr>
          <p:cNvSpPr txBox="1">
            <a:spLocks/>
          </p:cNvSpPr>
          <p:nvPr/>
        </p:nvSpPr>
        <p:spPr>
          <a:xfrm>
            <a:off x="6233330" y="1515928"/>
            <a:ext cx="5307661" cy="4854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Light"/>
                <a:ea typeface="+mn-ea"/>
                <a:cs typeface="+mn-cs"/>
              </a:rPr>
              <a:t>Hospitality &amp; Tourism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Light"/>
                <a:ea typeface="+mn-ea"/>
                <a:cs typeface="+mn-cs"/>
              </a:rPr>
              <a:t>Culinary Arts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Light"/>
                <a:ea typeface="+mn-ea"/>
                <a:cs typeface="+mn-cs"/>
              </a:rPr>
              <a:t>Law &amp; Public Service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Light"/>
                <a:ea typeface="+mn-ea"/>
                <a:cs typeface="+mn-cs"/>
              </a:rPr>
              <a:t>Law Enforcement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Light"/>
                <a:ea typeface="+mn-ea"/>
                <a:cs typeface="+mn-cs"/>
              </a:rPr>
              <a:t>Manufacturing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Light"/>
                <a:ea typeface="+mn-ea"/>
                <a:cs typeface="+mn-cs"/>
              </a:rPr>
              <a:t>Welding (Dual Credit through TSTC)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Light"/>
                <a:ea typeface="+mn-ea"/>
                <a:cs typeface="+mn-cs"/>
              </a:rPr>
              <a:t>STEM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Light"/>
                <a:ea typeface="+mn-ea"/>
                <a:cs typeface="+mn-cs"/>
              </a:rPr>
              <a:t>Cybersecurity (Dual Credit through TSTC)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Light"/>
                <a:ea typeface="+mn-ea"/>
                <a:cs typeface="+mn-cs"/>
              </a:rPr>
              <a:t>Engineering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Light"/>
                <a:ea typeface="+mn-ea"/>
                <a:cs typeface="+mn-cs"/>
              </a:rPr>
              <a:t>Programming &amp; Software Development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Light"/>
                <a:ea typeface="+mn-ea"/>
                <a:cs typeface="+mn-cs"/>
              </a:rPr>
              <a:t>Transportation, Distribution, &amp; Logistics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Light"/>
                <a:ea typeface="+mn-ea"/>
                <a:cs typeface="+mn-cs"/>
              </a:rPr>
              <a:t>Automotive Technology (Dual Credit through TSTC)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Light"/>
                <a:ea typeface="+mn-ea"/>
                <a:cs typeface="+mn-cs"/>
              </a:rPr>
              <a:t>Diesel &amp; Heavy Equipment (Dual Credit through TSTC)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a:ln>
                <a:noFill/>
              </a:ln>
              <a:solidFill>
                <a:prstClr val="black"/>
              </a:solidFill>
              <a:effectLst/>
              <a:uLnTx/>
              <a:uFillTx/>
              <a:latin typeface="Calibri 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a:ln>
                <a:noFill/>
              </a:ln>
              <a:solidFill>
                <a:prstClr val="black"/>
              </a:solidFill>
              <a:effectLst/>
              <a:uLnTx/>
              <a:uFillTx/>
              <a:latin typeface="Calibri Ligh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prstClr val="black"/>
              </a:solidFill>
              <a:effectLst/>
              <a:uLnTx/>
              <a:uFillTx/>
              <a:latin typeface="Calibri 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prstClr val="black"/>
              </a:solidFill>
              <a:effectLst/>
              <a:uLnTx/>
              <a:uFillTx/>
              <a:latin typeface="Calibri 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16259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B4DBE-4CEC-1569-3743-2DF68C5DD6E9}"/>
              </a:ext>
            </a:extLst>
          </p:cNvPr>
          <p:cNvPicPr>
            <a:picLocks noChangeAspect="1"/>
          </p:cNvPicPr>
          <p:nvPr/>
        </p:nvPicPr>
        <p:blipFill>
          <a:blip r:embed="rId2"/>
          <a:srcRect l="11006" r="-1" b="-1"/>
          <a:stretch/>
        </p:blipFill>
        <p:spPr>
          <a:xfrm>
            <a:off x="1302150" y="935624"/>
            <a:ext cx="9587676" cy="4973412"/>
          </a:xfrm>
          <a:prstGeom prst="rect">
            <a:avLst/>
          </a:prstGeom>
          <a:effectLst>
            <a:outerShdw blurRad="190500" dist="63500" dir="5400000" sx="98000" sy="98000" algn="t" rotWithShape="0">
              <a:prstClr val="black">
                <a:alpha val="40000"/>
              </a:prstClr>
            </a:outerShdw>
          </a:effectLst>
        </p:spPr>
      </p:pic>
      <p:sp>
        <p:nvSpPr>
          <p:cNvPr id="2" name="Title 1">
            <a:extLst>
              <a:ext uri="{FF2B5EF4-FFF2-40B4-BE49-F238E27FC236}">
                <a16:creationId xmlns:a16="http://schemas.microsoft.com/office/drawing/2014/main" id="{76AD9030-E17C-804C-A0C7-F9B8C7A0D7B0}"/>
              </a:ext>
            </a:extLst>
          </p:cNvPr>
          <p:cNvSpPr>
            <a:spLocks noGrp="1"/>
          </p:cNvSpPr>
          <p:nvPr>
            <p:ph type="ctrTitle"/>
          </p:nvPr>
        </p:nvSpPr>
        <p:spPr>
          <a:xfrm>
            <a:off x="974203" y="4500777"/>
            <a:ext cx="9261934" cy="1720605"/>
          </a:xfrm>
        </p:spPr>
        <p:txBody>
          <a:bodyPr anchor="ctr">
            <a:normAutofit/>
          </a:bodyPr>
          <a:lstStyle/>
          <a:p>
            <a:pPr algn="l"/>
            <a:r>
              <a:rPr lang="en-US" sz="4400"/>
              <a:t>    </a:t>
            </a:r>
            <a:r>
              <a:rPr lang="en-US" sz="3600"/>
              <a:t>  Coming August of 2026!</a:t>
            </a:r>
            <a:br>
              <a:rPr lang="en-US" sz="3600"/>
            </a:br>
            <a:r>
              <a:rPr lang="en-US" sz="3600"/>
              <a:t> LCISD Career &amp; Technical Education Center</a:t>
            </a:r>
          </a:p>
        </p:txBody>
      </p:sp>
    </p:spTree>
    <p:extLst>
      <p:ext uri="{BB962C8B-B14F-4D97-AF65-F5344CB8AC3E}">
        <p14:creationId xmlns:p14="http://schemas.microsoft.com/office/powerpoint/2010/main" val="268290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CCA0-EF61-58EB-888D-A5B9B7D7BB88}"/>
              </a:ext>
            </a:extLst>
          </p:cNvPr>
          <p:cNvSpPr>
            <a:spLocks noGrp="1"/>
          </p:cNvSpPr>
          <p:nvPr>
            <p:ph type="title"/>
          </p:nvPr>
        </p:nvSpPr>
        <p:spPr/>
        <p:txBody>
          <a:bodyPr/>
          <a:lstStyle/>
          <a:p>
            <a:r>
              <a:rPr lang="en-US"/>
              <a:t>What will be offered at the CTE Center?</a:t>
            </a:r>
          </a:p>
        </p:txBody>
      </p:sp>
      <p:sp>
        <p:nvSpPr>
          <p:cNvPr id="4" name="Content Placeholder 3">
            <a:extLst>
              <a:ext uri="{FF2B5EF4-FFF2-40B4-BE49-F238E27FC236}">
                <a16:creationId xmlns:a16="http://schemas.microsoft.com/office/drawing/2014/main" id="{8343C470-7CF5-9834-42E4-417AE3C951B8}"/>
              </a:ext>
            </a:extLst>
          </p:cNvPr>
          <p:cNvSpPr txBox="1">
            <a:spLocks/>
          </p:cNvSpPr>
          <p:nvPr/>
        </p:nvSpPr>
        <p:spPr>
          <a:xfrm>
            <a:off x="1144216" y="1544956"/>
            <a:ext cx="4814455" cy="482525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Calibri Light"/>
                <a:ea typeface="+mn-ea"/>
                <a:cs typeface="+mn-cs"/>
              </a:rPr>
              <a:t>Architecture &amp; Construction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Carpentry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HVAC &amp; Sheet Metal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Plumbing &amp; Pipefitting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Electrical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Calibri Light"/>
                <a:ea typeface="+mn-ea"/>
                <a:cs typeface="+mn-cs"/>
              </a:rPr>
              <a:t>AAVTC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Graphic Design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Digital Communications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Calibri Light"/>
                <a:ea typeface="+mn-ea"/>
                <a:cs typeface="+mn-cs"/>
              </a:rPr>
              <a:t>Engineering</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Drones</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Robotics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Calibri Light"/>
                <a:ea typeface="+mn-ea"/>
                <a:cs typeface="+mn-cs"/>
              </a:rPr>
              <a:t>Human Services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a:ln>
                  <a:noFill/>
                </a:ln>
                <a:solidFill>
                  <a:prstClr val="black"/>
                </a:solidFill>
                <a:effectLst/>
                <a:uLnTx/>
                <a:uFillTx/>
                <a:latin typeface="Calibri Light"/>
                <a:ea typeface="+mn-ea"/>
                <a:cs typeface="+mn-cs"/>
              </a:rPr>
              <a:t>Cosmetology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700" b="0" i="0" u="none" strike="noStrike" kern="1200" cap="none" spc="0" normalizeH="0" baseline="0" noProof="0">
              <a:ln>
                <a:noFill/>
              </a:ln>
              <a:solidFill>
                <a:prstClr val="black"/>
              </a:solidFill>
              <a:effectLst/>
              <a:uLnTx/>
              <a:uFillTx/>
              <a:latin typeface="Calibri 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Light"/>
              <a:ea typeface="+mn-ea"/>
              <a:cs typeface="+mn-cs"/>
            </a:endParaRPr>
          </a:p>
        </p:txBody>
      </p:sp>
      <p:sp>
        <p:nvSpPr>
          <p:cNvPr id="5" name="Content Placeholder 4">
            <a:extLst>
              <a:ext uri="{FF2B5EF4-FFF2-40B4-BE49-F238E27FC236}">
                <a16:creationId xmlns:a16="http://schemas.microsoft.com/office/drawing/2014/main" id="{42714D3A-C7B8-C261-043C-FE04AF83D8B7}"/>
              </a:ext>
            </a:extLst>
          </p:cNvPr>
          <p:cNvSpPr txBox="1">
            <a:spLocks/>
          </p:cNvSpPr>
          <p:nvPr/>
        </p:nvSpPr>
        <p:spPr>
          <a:xfrm>
            <a:off x="6233330" y="1515928"/>
            <a:ext cx="5307661" cy="4854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Light"/>
                <a:ea typeface="+mn-ea"/>
                <a:cs typeface="+mn-cs"/>
              </a:rPr>
              <a:t>Health Science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Calibri Light"/>
                <a:ea typeface="+mn-ea"/>
                <a:cs typeface="+mn-cs"/>
              </a:rPr>
              <a:t>Dental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Calibri Light"/>
                <a:ea typeface="+mn-ea"/>
                <a:cs typeface="+mn-cs"/>
              </a:rPr>
              <a:t>Pharmacy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Calibri Light"/>
                <a:ea typeface="+mn-ea"/>
                <a:cs typeface="+mn-cs"/>
              </a:rPr>
              <a:t>Patient 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Light"/>
                <a:ea typeface="+mn-ea"/>
                <a:cs typeface="+mn-cs"/>
              </a:rPr>
              <a:t>Hospitality &amp; Tourism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Calibri Light"/>
                <a:ea typeface="+mn-ea"/>
                <a:cs typeface="+mn-cs"/>
              </a:rPr>
              <a:t>Culinary Arts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Light"/>
                <a:ea typeface="+mn-ea"/>
                <a:cs typeface="+mn-cs"/>
              </a:rPr>
              <a:t>Human Services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Calibri Light"/>
                <a:ea typeface="+mn-ea"/>
                <a:cs typeface="+mn-cs"/>
              </a:rPr>
              <a:t>Cosmetology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Light"/>
                <a:ea typeface="+mn-ea"/>
                <a:cs typeface="+mn-cs"/>
              </a:rPr>
              <a:t>Transportation, Distribution, &amp; Logistics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Calibri Light"/>
                <a:ea typeface="+mn-ea"/>
                <a:cs typeface="+mn-cs"/>
              </a:rPr>
              <a:t>Automotive Technology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Calibri Light"/>
                <a:ea typeface="+mn-ea"/>
                <a:cs typeface="+mn-cs"/>
              </a:rPr>
              <a:t>Distribution &amp; Logistics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Calibri Light"/>
                <a:ea typeface="+mn-ea"/>
                <a:cs typeface="+mn-cs"/>
              </a:rPr>
              <a:t>Paint &amp; Body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a:ln>
                <a:noFill/>
              </a:ln>
              <a:solidFill>
                <a:prstClr val="black"/>
              </a:solidFill>
              <a:effectLst/>
              <a:uLnTx/>
              <a:uFillTx/>
              <a:latin typeface="Calibri 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a:ln>
                <a:noFill/>
              </a:ln>
              <a:solidFill>
                <a:prstClr val="black"/>
              </a:solidFill>
              <a:effectLst/>
              <a:uLnTx/>
              <a:uFillTx/>
              <a:latin typeface="Calibri Ligh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prstClr val="black"/>
              </a:solidFill>
              <a:effectLst/>
              <a:uLnTx/>
              <a:uFillTx/>
              <a:latin typeface="Calibri 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prstClr val="black"/>
              </a:solidFill>
              <a:effectLst/>
              <a:uLnTx/>
              <a:uFillTx/>
              <a:latin typeface="Calibri 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173068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98E8-CAA9-D9E8-1670-762344710351}"/>
              </a:ext>
            </a:extLst>
          </p:cNvPr>
          <p:cNvSpPr>
            <a:spLocks noGrp="1"/>
          </p:cNvSpPr>
          <p:nvPr>
            <p:ph type="title"/>
          </p:nvPr>
        </p:nvSpPr>
        <p:spPr/>
        <p:txBody>
          <a:bodyPr/>
          <a:lstStyle/>
          <a:p>
            <a:r>
              <a:rPr lang="en-US" b="1"/>
              <a:t>Advanced Academics</a:t>
            </a:r>
          </a:p>
        </p:txBody>
      </p:sp>
      <p:sp>
        <p:nvSpPr>
          <p:cNvPr id="3" name="Text Placeholder 2">
            <a:extLst>
              <a:ext uri="{FF2B5EF4-FFF2-40B4-BE49-F238E27FC236}">
                <a16:creationId xmlns:a16="http://schemas.microsoft.com/office/drawing/2014/main" id="{74AFBE59-85DB-31C0-809D-5F39A993D5EA}"/>
              </a:ext>
            </a:extLst>
          </p:cNvPr>
          <p:cNvSpPr>
            <a:spLocks noGrp="1"/>
          </p:cNvSpPr>
          <p:nvPr>
            <p:ph type="body" idx="1"/>
          </p:nvPr>
        </p:nvSpPr>
        <p:spPr>
          <a:xfrm>
            <a:off x="1545996" y="4146118"/>
            <a:ext cx="9398524" cy="1500187"/>
          </a:xfrm>
        </p:spPr>
        <p:txBody>
          <a:bodyPr vert="horz" lIns="91440" tIns="45720" rIns="91440" bIns="45720" rtlCol="0" anchor="t">
            <a:noAutofit/>
          </a:bodyPr>
          <a:lstStyle/>
          <a:p>
            <a:r>
              <a:rPr lang="en-US" sz="3200" b="1"/>
              <a:t>Overview: </a:t>
            </a:r>
          </a:p>
          <a:p>
            <a:r>
              <a:rPr lang="en-US" sz="3200"/>
              <a:t>For Additional Information Please Attend Workshop Session(s), directly after the General Session in the LGI.</a:t>
            </a:r>
            <a:endParaRPr lang="en-US" sz="3200">
              <a:ea typeface="Calibri"/>
              <a:cs typeface="Calibri"/>
            </a:endParaRPr>
          </a:p>
        </p:txBody>
      </p:sp>
      <p:pic>
        <p:nvPicPr>
          <p:cNvPr id="4" name="Picture 3" descr="Logo&#10;&#10;Description automatically generated">
            <a:extLst>
              <a:ext uri="{FF2B5EF4-FFF2-40B4-BE49-F238E27FC236}">
                <a16:creationId xmlns:a16="http://schemas.microsoft.com/office/drawing/2014/main" id="{C6E36E69-5518-187C-A13D-484C6A2FF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611" y="136525"/>
            <a:ext cx="1524324" cy="1524324"/>
          </a:xfrm>
          <a:prstGeom prst="rect">
            <a:avLst/>
          </a:prstGeom>
        </p:spPr>
      </p:pic>
    </p:spTree>
    <p:extLst>
      <p:ext uri="{BB962C8B-B14F-4D97-AF65-F5344CB8AC3E}">
        <p14:creationId xmlns:p14="http://schemas.microsoft.com/office/powerpoint/2010/main" val="131530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57DD-3CB5-DD6C-C19D-780AD8CE3633}"/>
              </a:ext>
            </a:extLst>
          </p:cNvPr>
          <p:cNvSpPr>
            <a:spLocks noGrp="1"/>
          </p:cNvSpPr>
          <p:nvPr>
            <p:ph type="title"/>
          </p:nvPr>
        </p:nvSpPr>
        <p:spPr/>
        <p:txBody>
          <a:bodyPr/>
          <a:lstStyle/>
          <a:p>
            <a:r>
              <a:rPr lang="en-US">
                <a:cs typeface="Calibri Light"/>
              </a:rPr>
              <a:t>Advanced Academics</a:t>
            </a:r>
            <a:endParaRPr lang="en-US"/>
          </a:p>
        </p:txBody>
      </p:sp>
      <p:sp>
        <p:nvSpPr>
          <p:cNvPr id="3" name="TextBox 2">
            <a:extLst>
              <a:ext uri="{FF2B5EF4-FFF2-40B4-BE49-F238E27FC236}">
                <a16:creationId xmlns:a16="http://schemas.microsoft.com/office/drawing/2014/main" id="{7A3F24E6-0C98-395D-8395-EF8004F00904}"/>
              </a:ext>
            </a:extLst>
          </p:cNvPr>
          <p:cNvSpPr txBox="1"/>
          <p:nvPr/>
        </p:nvSpPr>
        <p:spPr>
          <a:xfrm>
            <a:off x="1226506" y="1787568"/>
            <a:ext cx="279226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Advanced Placement (AP)</a:t>
            </a:r>
          </a:p>
          <a:p>
            <a:pPr marL="457200" indent="-457200">
              <a:buFont typeface="Arial"/>
              <a:buChar char="•"/>
            </a:pPr>
            <a:r>
              <a:rPr lang="en-US" sz="2400" b="1">
                <a:cs typeface="Calibri"/>
              </a:rPr>
              <a:t>1.3 Multiplier</a:t>
            </a:r>
          </a:p>
          <a:p>
            <a:pPr marL="457200" indent="-457200">
              <a:buFont typeface="Arial"/>
              <a:buChar char="•"/>
            </a:pPr>
            <a:r>
              <a:rPr lang="en-US" sz="2400" b="1">
                <a:cs typeface="Calibri"/>
              </a:rPr>
              <a:t>College Credit based on exam score </a:t>
            </a:r>
          </a:p>
          <a:p>
            <a:pPr marL="457200" indent="-457200">
              <a:buFont typeface="Arial"/>
              <a:buChar char="•"/>
            </a:pPr>
            <a:r>
              <a:rPr lang="en-US" sz="2400" b="1">
                <a:cs typeface="Calibri"/>
              </a:rPr>
              <a:t>HS gradebook only</a:t>
            </a:r>
          </a:p>
          <a:p>
            <a:pPr marL="457200" indent="-457200">
              <a:buFont typeface="Arial"/>
              <a:buChar char="•"/>
            </a:pPr>
            <a:r>
              <a:rPr lang="en-US" sz="2400" b="1">
                <a:cs typeface="Calibri"/>
              </a:rPr>
              <a:t>Grades 9-12</a:t>
            </a:r>
          </a:p>
        </p:txBody>
      </p:sp>
      <p:sp>
        <p:nvSpPr>
          <p:cNvPr id="4" name="TextBox 3">
            <a:extLst>
              <a:ext uri="{FF2B5EF4-FFF2-40B4-BE49-F238E27FC236}">
                <a16:creationId xmlns:a16="http://schemas.microsoft.com/office/drawing/2014/main" id="{436288B9-40B8-64EF-A84E-F74682A4AE77}"/>
              </a:ext>
            </a:extLst>
          </p:cNvPr>
          <p:cNvSpPr txBox="1"/>
          <p:nvPr/>
        </p:nvSpPr>
        <p:spPr>
          <a:xfrm>
            <a:off x="4702479" y="1714499"/>
            <a:ext cx="279226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Dual Credit and Dual Enrollment</a:t>
            </a:r>
          </a:p>
          <a:p>
            <a:pPr marL="457200" indent="-457200">
              <a:buFont typeface="Arial"/>
              <a:buChar char="•"/>
            </a:pPr>
            <a:r>
              <a:rPr lang="en-US" sz="2400" b="1">
                <a:cs typeface="Calibri"/>
              </a:rPr>
              <a:t>1.3 Multiplier</a:t>
            </a:r>
          </a:p>
          <a:p>
            <a:pPr marL="457200" indent="-457200">
              <a:buFont typeface="Arial"/>
              <a:buChar char="•"/>
            </a:pPr>
            <a:r>
              <a:rPr lang="en-US" sz="2400" b="1">
                <a:cs typeface="Calibri"/>
              </a:rPr>
              <a:t>College credit based upon college grade</a:t>
            </a:r>
          </a:p>
          <a:p>
            <a:pPr marL="457200" indent="-457200">
              <a:buFont typeface="Arial"/>
              <a:buChar char="•"/>
            </a:pPr>
            <a:r>
              <a:rPr lang="en-US" sz="2400" b="1">
                <a:cs typeface="Calibri"/>
              </a:rPr>
              <a:t>HS and College Gradebooks</a:t>
            </a:r>
          </a:p>
          <a:p>
            <a:pPr marL="457200" indent="-457200">
              <a:buFont typeface="Arial"/>
              <a:buChar char="•"/>
            </a:pPr>
            <a:r>
              <a:rPr lang="en-US" sz="2400" b="1">
                <a:cs typeface="Calibri"/>
              </a:rPr>
              <a:t>Grades 11-12</a:t>
            </a:r>
          </a:p>
        </p:txBody>
      </p:sp>
      <p:sp>
        <p:nvSpPr>
          <p:cNvPr id="5" name="TextBox 4">
            <a:extLst>
              <a:ext uri="{FF2B5EF4-FFF2-40B4-BE49-F238E27FC236}">
                <a16:creationId xmlns:a16="http://schemas.microsoft.com/office/drawing/2014/main" id="{B0528004-2215-B9BF-BEF3-5227F2975378}"/>
              </a:ext>
            </a:extLst>
          </p:cNvPr>
          <p:cNvSpPr txBox="1"/>
          <p:nvPr/>
        </p:nvSpPr>
        <p:spPr>
          <a:xfrm>
            <a:off x="8220205" y="1714498"/>
            <a:ext cx="279226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Pre-AP/PAP/Honors</a:t>
            </a:r>
          </a:p>
          <a:p>
            <a:pPr marL="457200" indent="-457200">
              <a:buFont typeface="Arial"/>
              <a:buChar char="•"/>
            </a:pPr>
            <a:r>
              <a:rPr lang="en-US" sz="2400" b="1">
                <a:cs typeface="Calibri"/>
              </a:rPr>
              <a:t>1.2 Multiplier</a:t>
            </a:r>
          </a:p>
          <a:p>
            <a:pPr marL="457200" indent="-457200">
              <a:buFont typeface="Arial"/>
              <a:buChar char="•"/>
            </a:pPr>
            <a:r>
              <a:rPr lang="en-US" sz="2400" b="1">
                <a:cs typeface="Calibri"/>
              </a:rPr>
              <a:t>No college credit</a:t>
            </a:r>
          </a:p>
          <a:p>
            <a:pPr marL="457200" indent="-457200">
              <a:buFont typeface="Arial"/>
              <a:buChar char="•"/>
            </a:pPr>
            <a:r>
              <a:rPr lang="en-US" sz="2400" b="1" err="1">
                <a:cs typeface="Calibri"/>
              </a:rPr>
              <a:t>PreAP</a:t>
            </a:r>
            <a:r>
              <a:rPr lang="en-US" sz="2400" b="1">
                <a:cs typeface="Calibri"/>
              </a:rPr>
              <a:t>/Honors</a:t>
            </a:r>
          </a:p>
          <a:p>
            <a:pPr marL="457200" indent="-457200">
              <a:buFont typeface="Arial"/>
              <a:buChar char="•"/>
            </a:pPr>
            <a:r>
              <a:rPr lang="en-US" sz="2400" b="1">
                <a:cs typeface="Calibri"/>
              </a:rPr>
              <a:t>Electives with a W at the end of the four-digit course code </a:t>
            </a:r>
          </a:p>
        </p:txBody>
      </p:sp>
      <p:pic>
        <p:nvPicPr>
          <p:cNvPr id="6" name="Picture 6" descr="Logo&#10;&#10;Description automatically generated">
            <a:extLst>
              <a:ext uri="{FF2B5EF4-FFF2-40B4-BE49-F238E27FC236}">
                <a16:creationId xmlns:a16="http://schemas.microsoft.com/office/drawing/2014/main" id="{BB8409FE-3CE7-F750-4683-C031BFF94824}"/>
              </a:ext>
            </a:extLst>
          </p:cNvPr>
          <p:cNvPicPr>
            <a:picLocks noChangeAspect="1"/>
          </p:cNvPicPr>
          <p:nvPr/>
        </p:nvPicPr>
        <p:blipFill>
          <a:blip r:embed="rId2"/>
          <a:stretch>
            <a:fillRect/>
          </a:stretch>
        </p:blipFill>
        <p:spPr>
          <a:xfrm>
            <a:off x="863384" y="5692074"/>
            <a:ext cx="5050664" cy="728462"/>
          </a:xfrm>
          <a:prstGeom prst="rect">
            <a:avLst/>
          </a:prstGeom>
        </p:spPr>
      </p:pic>
      <p:sp>
        <p:nvSpPr>
          <p:cNvPr id="7" name="TextBox 6">
            <a:extLst>
              <a:ext uri="{FF2B5EF4-FFF2-40B4-BE49-F238E27FC236}">
                <a16:creationId xmlns:a16="http://schemas.microsoft.com/office/drawing/2014/main" id="{118771D2-DC90-4637-CCFB-DFB2AFEB1212}"/>
              </a:ext>
            </a:extLst>
          </p:cNvPr>
          <p:cNvSpPr txBox="1"/>
          <p:nvPr/>
        </p:nvSpPr>
        <p:spPr>
          <a:xfrm>
            <a:off x="6132534" y="5975958"/>
            <a:ext cx="43710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*for campus specific course questions please visit the Counselor Corner during workshops</a:t>
            </a:r>
          </a:p>
        </p:txBody>
      </p:sp>
      <p:pic>
        <p:nvPicPr>
          <p:cNvPr id="8" name="Picture 7" descr="Logo&#10;&#10;Description automatically generated">
            <a:extLst>
              <a:ext uri="{FF2B5EF4-FFF2-40B4-BE49-F238E27FC236}">
                <a16:creationId xmlns:a16="http://schemas.microsoft.com/office/drawing/2014/main" id="{157A457D-BEAA-73D0-FEC5-E30FA4982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611" y="136525"/>
            <a:ext cx="1524324" cy="1524324"/>
          </a:xfrm>
          <a:prstGeom prst="rect">
            <a:avLst/>
          </a:prstGeom>
        </p:spPr>
      </p:pic>
    </p:spTree>
    <p:extLst>
      <p:ext uri="{BB962C8B-B14F-4D97-AF65-F5344CB8AC3E}">
        <p14:creationId xmlns:p14="http://schemas.microsoft.com/office/powerpoint/2010/main" val="360499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07E0-1517-714A-D9C5-9F628E68E577}"/>
              </a:ext>
            </a:extLst>
          </p:cNvPr>
          <p:cNvSpPr>
            <a:spLocks noGrp="1"/>
          </p:cNvSpPr>
          <p:nvPr>
            <p:ph type="title"/>
          </p:nvPr>
        </p:nvSpPr>
        <p:spPr/>
        <p:txBody>
          <a:bodyPr/>
          <a:lstStyle/>
          <a:p>
            <a:r>
              <a:rPr lang="en-US">
                <a:cs typeface="Calibri Light"/>
              </a:rPr>
              <a:t>Join us in workshops for additional information. </a:t>
            </a:r>
          </a:p>
        </p:txBody>
      </p:sp>
      <p:sp>
        <p:nvSpPr>
          <p:cNvPr id="3" name="Text Placeholder 2">
            <a:extLst>
              <a:ext uri="{FF2B5EF4-FFF2-40B4-BE49-F238E27FC236}">
                <a16:creationId xmlns:a16="http://schemas.microsoft.com/office/drawing/2014/main" id="{D9669C17-A149-7874-1412-493C8ABD44D8}"/>
              </a:ext>
            </a:extLst>
          </p:cNvPr>
          <p:cNvSpPr>
            <a:spLocks noGrp="1"/>
          </p:cNvSpPr>
          <p:nvPr>
            <p:ph type="body" idx="1"/>
          </p:nvPr>
        </p:nvSpPr>
        <p:spPr>
          <a:xfrm>
            <a:off x="891862" y="2032014"/>
            <a:ext cx="5157787" cy="2581337"/>
          </a:xfrm>
        </p:spPr>
        <p:txBody>
          <a:bodyPr vert="horz" lIns="91440" tIns="45720" rIns="91440" bIns="45720" rtlCol="0" anchor="b">
            <a:noAutofit/>
          </a:bodyPr>
          <a:lstStyle/>
          <a:p>
            <a:r>
              <a:rPr lang="en-US" sz="2800">
                <a:cs typeface="Calibri"/>
              </a:rPr>
              <a:t>Dual Credit and Advanced Academics (AP, Pre-AP) will be answering question and going over information in the LGI.</a:t>
            </a:r>
          </a:p>
        </p:txBody>
      </p:sp>
      <p:pic>
        <p:nvPicPr>
          <p:cNvPr id="4" name="Picture 3" descr="Logo&#10;&#10;Description automatically generated">
            <a:extLst>
              <a:ext uri="{FF2B5EF4-FFF2-40B4-BE49-F238E27FC236}">
                <a16:creationId xmlns:a16="http://schemas.microsoft.com/office/drawing/2014/main" id="{BC804BB9-4388-3D18-640A-8DD71D325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611" y="136525"/>
            <a:ext cx="1524324" cy="1524324"/>
          </a:xfrm>
          <a:prstGeom prst="rect">
            <a:avLst/>
          </a:prstGeom>
        </p:spPr>
      </p:pic>
    </p:spTree>
    <p:extLst>
      <p:ext uri="{BB962C8B-B14F-4D97-AF65-F5344CB8AC3E}">
        <p14:creationId xmlns:p14="http://schemas.microsoft.com/office/powerpoint/2010/main" val="801046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98E8-CAA9-D9E8-1670-762344710351}"/>
              </a:ext>
            </a:extLst>
          </p:cNvPr>
          <p:cNvSpPr>
            <a:spLocks noGrp="1"/>
          </p:cNvSpPr>
          <p:nvPr>
            <p:ph type="title"/>
          </p:nvPr>
        </p:nvSpPr>
        <p:spPr/>
        <p:txBody>
          <a:bodyPr/>
          <a:lstStyle/>
          <a:p>
            <a:endParaRPr lang="en-US" b="1"/>
          </a:p>
        </p:txBody>
      </p:sp>
      <p:sp>
        <p:nvSpPr>
          <p:cNvPr id="3" name="Text Placeholder 2">
            <a:extLst>
              <a:ext uri="{FF2B5EF4-FFF2-40B4-BE49-F238E27FC236}">
                <a16:creationId xmlns:a16="http://schemas.microsoft.com/office/drawing/2014/main" id="{74AFBE59-85DB-31C0-809D-5F39A993D5EA}"/>
              </a:ext>
            </a:extLst>
          </p:cNvPr>
          <p:cNvSpPr>
            <a:spLocks noGrp="1"/>
          </p:cNvSpPr>
          <p:nvPr>
            <p:ph type="body" idx="1"/>
          </p:nvPr>
        </p:nvSpPr>
        <p:spPr>
          <a:xfrm>
            <a:off x="1291472" y="4146118"/>
            <a:ext cx="9615340" cy="1500187"/>
          </a:xfrm>
        </p:spPr>
        <p:txBody>
          <a:bodyPr vert="horz" lIns="91440" tIns="45720" rIns="91440" bIns="45720" rtlCol="0" anchor="t">
            <a:noAutofit/>
          </a:bodyPr>
          <a:lstStyle/>
          <a:p>
            <a:r>
              <a:rPr lang="en-US" sz="3200" b="1"/>
              <a:t>College and Career Planning Resources:</a:t>
            </a:r>
          </a:p>
          <a:p>
            <a:r>
              <a:rPr lang="en-US" sz="3200"/>
              <a:t>For Additional Information Please See College and Career, directly after the General Session in the Cafeteria</a:t>
            </a:r>
          </a:p>
        </p:txBody>
      </p:sp>
      <p:pic>
        <p:nvPicPr>
          <p:cNvPr id="5" name="Picture 4" descr="A green sign with white text&#10;&#10;Description automatically generated with medium confidence">
            <a:extLst>
              <a:ext uri="{FF2B5EF4-FFF2-40B4-BE49-F238E27FC236}">
                <a16:creationId xmlns:a16="http://schemas.microsoft.com/office/drawing/2014/main" id="{33E410F8-8A5B-A3DC-9740-07D860457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170" y="2420622"/>
            <a:ext cx="6611660" cy="1245637"/>
          </a:xfrm>
          <a:prstGeom prst="rect">
            <a:avLst/>
          </a:prstGeom>
        </p:spPr>
      </p:pic>
      <p:pic>
        <p:nvPicPr>
          <p:cNvPr id="6" name="Picture 5" descr="Logo&#10;&#10;Description automatically generated">
            <a:extLst>
              <a:ext uri="{FF2B5EF4-FFF2-40B4-BE49-F238E27FC236}">
                <a16:creationId xmlns:a16="http://schemas.microsoft.com/office/drawing/2014/main" id="{5370E879-5906-9704-C3BC-CE8B0816E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611" y="136525"/>
            <a:ext cx="1524324" cy="1524324"/>
          </a:xfrm>
          <a:prstGeom prst="rect">
            <a:avLst/>
          </a:prstGeom>
        </p:spPr>
      </p:pic>
    </p:spTree>
    <p:extLst>
      <p:ext uri="{BB962C8B-B14F-4D97-AF65-F5344CB8AC3E}">
        <p14:creationId xmlns:p14="http://schemas.microsoft.com/office/powerpoint/2010/main" val="127201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2CD-6DB1-600F-9C0E-8B9B9A582F00}"/>
              </a:ext>
            </a:extLst>
          </p:cNvPr>
          <p:cNvSpPr>
            <a:spLocks noGrp="1"/>
          </p:cNvSpPr>
          <p:nvPr>
            <p:ph type="title"/>
          </p:nvPr>
        </p:nvSpPr>
        <p:spPr/>
        <p:txBody>
          <a:bodyPr/>
          <a:lstStyle/>
          <a:p>
            <a:r>
              <a:rPr lang="en-US"/>
              <a:t>George Ranch Administration</a:t>
            </a:r>
          </a:p>
        </p:txBody>
      </p:sp>
      <p:sp>
        <p:nvSpPr>
          <p:cNvPr id="8" name="TextBox 7">
            <a:extLst>
              <a:ext uri="{FF2B5EF4-FFF2-40B4-BE49-F238E27FC236}">
                <a16:creationId xmlns:a16="http://schemas.microsoft.com/office/drawing/2014/main" id="{8F8505E7-1816-7D24-84B9-0F639B77ECE8}"/>
              </a:ext>
            </a:extLst>
          </p:cNvPr>
          <p:cNvSpPr txBox="1"/>
          <p:nvPr/>
        </p:nvSpPr>
        <p:spPr>
          <a:xfrm>
            <a:off x="6348933" y="2098040"/>
            <a:ext cx="5197657"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cap="all">
                <a:latin typeface="Calibri"/>
                <a:ea typeface="Calibri"/>
                <a:cs typeface="Calibri"/>
              </a:rPr>
              <a:t>Mrs. Patterson—</a:t>
            </a:r>
            <a:r>
              <a:rPr lang="en-US" sz="2400" cap="all">
                <a:latin typeface="Calibri"/>
                <a:ea typeface="Calibri"/>
                <a:cs typeface="Calibri"/>
              </a:rPr>
              <a:t>Principal</a:t>
            </a:r>
            <a:endParaRPr lang="en-US" sz="2400">
              <a:latin typeface="Calibri"/>
              <a:ea typeface="Calibri"/>
              <a:cs typeface="Calibri"/>
            </a:endParaRPr>
          </a:p>
          <a:p>
            <a:pPr algn="ctr"/>
            <a:r>
              <a:rPr lang="en-US" sz="2400" b="1" cap="all" err="1">
                <a:latin typeface="Calibri"/>
                <a:ea typeface="Calibri"/>
                <a:cs typeface="Calibri"/>
              </a:rPr>
              <a:t>MRs.</a:t>
            </a:r>
            <a:r>
              <a:rPr lang="en-US" sz="2400" b="1" cap="all">
                <a:latin typeface="Calibri"/>
                <a:ea typeface="Calibri"/>
                <a:cs typeface="Calibri"/>
              </a:rPr>
              <a:t> Yanta—</a:t>
            </a:r>
            <a:r>
              <a:rPr lang="en-US" sz="2400" cap="all">
                <a:latin typeface="Calibri"/>
                <a:ea typeface="Calibri"/>
                <a:cs typeface="Calibri"/>
              </a:rPr>
              <a:t>Associate Principal</a:t>
            </a:r>
            <a:r>
              <a:rPr lang="en-US" sz="2400" b="1" cap="all">
                <a:latin typeface="Calibri"/>
                <a:ea typeface="Calibri"/>
                <a:cs typeface="Calibri"/>
              </a:rPr>
              <a:t> </a:t>
            </a:r>
          </a:p>
          <a:p>
            <a:pPr algn="ctr"/>
            <a:endParaRPr lang="en-US" sz="2400" b="1" cap="all">
              <a:latin typeface="Calibri"/>
              <a:ea typeface="Calibri"/>
              <a:cs typeface="Calibri"/>
            </a:endParaRPr>
          </a:p>
          <a:p>
            <a:pPr algn="ctr"/>
            <a:r>
              <a:rPr lang="en-US" sz="2400" cap="all">
                <a:latin typeface="Calibri"/>
                <a:ea typeface="Calibri"/>
                <a:cs typeface="Calibri"/>
              </a:rPr>
              <a:t>Assistant principals:</a:t>
            </a:r>
          </a:p>
          <a:p>
            <a:pPr algn="ctr"/>
            <a:endParaRPr lang="en-US" sz="2400" b="1" cap="all">
              <a:latin typeface="Calibri"/>
              <a:ea typeface="Calibri"/>
              <a:cs typeface="Calibri"/>
            </a:endParaRPr>
          </a:p>
          <a:p>
            <a:pPr algn="ctr"/>
            <a:r>
              <a:rPr lang="en-US" sz="2400" b="1" cap="all">
                <a:latin typeface="Calibri"/>
                <a:ea typeface="Calibri"/>
                <a:cs typeface="Calibri"/>
              </a:rPr>
              <a:t>Mr. Holmquist </a:t>
            </a:r>
            <a:r>
              <a:rPr lang="en-US" sz="2400" cap="all">
                <a:latin typeface="Calibri"/>
                <a:ea typeface="Calibri"/>
                <a:cs typeface="Calibri"/>
              </a:rPr>
              <a:t>(A-EK)</a:t>
            </a:r>
          </a:p>
          <a:p>
            <a:pPr algn="ctr"/>
            <a:r>
              <a:rPr lang="en-US" sz="2400" b="1" cap="all">
                <a:latin typeface="Calibri"/>
                <a:ea typeface="Calibri"/>
                <a:cs typeface="Calibri"/>
              </a:rPr>
              <a:t>MR. OJO </a:t>
            </a:r>
            <a:r>
              <a:rPr lang="en-US" sz="2400" cap="all">
                <a:latin typeface="Calibri"/>
                <a:ea typeface="Calibri"/>
                <a:cs typeface="Calibri"/>
              </a:rPr>
              <a:t>(EL-LA)</a:t>
            </a:r>
          </a:p>
          <a:p>
            <a:pPr algn="ctr"/>
            <a:r>
              <a:rPr lang="en-US" sz="2400" b="1" cap="all">
                <a:latin typeface="Calibri"/>
                <a:ea typeface="Calibri"/>
                <a:cs typeface="Calibri"/>
              </a:rPr>
              <a:t>Ms. Eilenstine </a:t>
            </a:r>
            <a:r>
              <a:rPr lang="en-US" sz="2400" cap="all">
                <a:latin typeface="Calibri"/>
                <a:ea typeface="Calibri"/>
                <a:cs typeface="Calibri"/>
              </a:rPr>
              <a:t>(LE-P)</a:t>
            </a:r>
          </a:p>
          <a:p>
            <a:pPr algn="ctr"/>
            <a:r>
              <a:rPr lang="en-US" sz="2400" b="1" cap="all">
                <a:latin typeface="Calibri"/>
                <a:ea typeface="Calibri"/>
                <a:cs typeface="Calibri"/>
              </a:rPr>
              <a:t>Mrs. coy </a:t>
            </a:r>
            <a:r>
              <a:rPr lang="en-US" sz="2400" cap="all">
                <a:latin typeface="Calibri"/>
                <a:ea typeface="Calibri"/>
                <a:cs typeface="Calibri"/>
              </a:rPr>
              <a:t>(Q-Z)</a:t>
            </a:r>
          </a:p>
          <a:p>
            <a:pPr algn="ctr"/>
            <a:endParaRPr lang="en-US" sz="2000" cap="all">
              <a:latin typeface="Abadi"/>
              <a:ea typeface="Calibri"/>
              <a:cs typeface="Calibri"/>
            </a:endParaRPr>
          </a:p>
        </p:txBody>
      </p:sp>
      <p:pic>
        <p:nvPicPr>
          <p:cNvPr id="4" name="Picture 3" descr="Logo&#10;&#10;Description automatically generated">
            <a:extLst>
              <a:ext uri="{FF2B5EF4-FFF2-40B4-BE49-F238E27FC236}">
                <a16:creationId xmlns:a16="http://schemas.microsoft.com/office/drawing/2014/main" id="{845810B9-46CE-D32C-059B-7308B7EE5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611" y="136525"/>
            <a:ext cx="1524324" cy="1524324"/>
          </a:xfrm>
          <a:prstGeom prst="rect">
            <a:avLst/>
          </a:prstGeom>
        </p:spPr>
      </p:pic>
      <p:pic>
        <p:nvPicPr>
          <p:cNvPr id="10" name="Content Placeholder 9" descr="A group of people posing for a photo&#10;&#10;Description automatically generated">
            <a:extLst>
              <a:ext uri="{FF2B5EF4-FFF2-40B4-BE49-F238E27FC236}">
                <a16:creationId xmlns:a16="http://schemas.microsoft.com/office/drawing/2014/main" id="{F4DB2D10-912D-6CBA-EB48-B1A8B852D8D5}"/>
              </a:ext>
            </a:extLst>
          </p:cNvPr>
          <p:cNvPicPr>
            <a:picLocks noGrp="1" noChangeAspect="1"/>
          </p:cNvPicPr>
          <p:nvPr>
            <p:ph sz="half" idx="1"/>
          </p:nvPr>
        </p:nvPicPr>
        <p:blipFill>
          <a:blip r:embed="rId4"/>
          <a:stretch>
            <a:fillRect/>
          </a:stretch>
        </p:blipFill>
        <p:spPr>
          <a:xfrm>
            <a:off x="646253" y="1712530"/>
            <a:ext cx="5335929" cy="4255146"/>
          </a:xfrm>
        </p:spPr>
      </p:pic>
    </p:spTree>
    <p:extLst>
      <p:ext uri="{BB962C8B-B14F-4D97-AF65-F5344CB8AC3E}">
        <p14:creationId xmlns:p14="http://schemas.microsoft.com/office/powerpoint/2010/main" val="416404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F5AF-83F3-19E1-94EB-0657744E57F3}"/>
              </a:ext>
            </a:extLst>
          </p:cNvPr>
          <p:cNvSpPr>
            <a:spLocks noGrp="1"/>
          </p:cNvSpPr>
          <p:nvPr>
            <p:ph type="title"/>
          </p:nvPr>
        </p:nvSpPr>
        <p:spPr/>
        <p:txBody>
          <a:bodyPr>
            <a:normAutofit/>
          </a:bodyPr>
          <a:lstStyle/>
          <a:p>
            <a:r>
              <a:rPr lang="en-US" sz="4000" b="1">
                <a:cs typeface="Calibri Light"/>
              </a:rPr>
              <a:t>SchooLinks</a:t>
            </a:r>
            <a:endParaRPr lang="en-US" sz="4000" b="1"/>
          </a:p>
        </p:txBody>
      </p:sp>
      <p:pic>
        <p:nvPicPr>
          <p:cNvPr id="5" name="Picture 5" descr="Graphical user interface, application, chat or text message&#10;&#10;Description automatically generated">
            <a:extLst>
              <a:ext uri="{FF2B5EF4-FFF2-40B4-BE49-F238E27FC236}">
                <a16:creationId xmlns:a16="http://schemas.microsoft.com/office/drawing/2014/main" id="{B526F915-86DC-94AD-0A05-7851137696A5}"/>
              </a:ext>
            </a:extLst>
          </p:cNvPr>
          <p:cNvPicPr>
            <a:picLocks noGrp="1" noChangeAspect="1"/>
          </p:cNvPicPr>
          <p:nvPr>
            <p:ph idx="1"/>
          </p:nvPr>
        </p:nvPicPr>
        <p:blipFill>
          <a:blip r:embed="rId2"/>
          <a:stretch>
            <a:fillRect/>
          </a:stretch>
        </p:blipFill>
        <p:spPr>
          <a:xfrm>
            <a:off x="5029453" y="5763035"/>
            <a:ext cx="1949406" cy="869192"/>
          </a:xfrm>
        </p:spPr>
      </p:pic>
      <p:sp>
        <p:nvSpPr>
          <p:cNvPr id="4" name="Text Placeholder 3">
            <a:extLst>
              <a:ext uri="{FF2B5EF4-FFF2-40B4-BE49-F238E27FC236}">
                <a16:creationId xmlns:a16="http://schemas.microsoft.com/office/drawing/2014/main" id="{8A133620-4BF3-FE3A-D7F5-69445AB7054A}"/>
              </a:ext>
            </a:extLst>
          </p:cNvPr>
          <p:cNvSpPr>
            <a:spLocks noGrp="1"/>
          </p:cNvSpPr>
          <p:nvPr>
            <p:ph type="body" sz="half" idx="2"/>
          </p:nvPr>
        </p:nvSpPr>
        <p:spPr/>
        <p:txBody>
          <a:bodyPr vert="horz" lIns="91440" tIns="45720" rIns="91440" bIns="45720" rtlCol="0" anchor="t">
            <a:normAutofit/>
          </a:bodyPr>
          <a:lstStyle/>
          <a:p>
            <a:r>
              <a:rPr lang="en-US" sz="3200">
                <a:cs typeface="Calibri"/>
              </a:rPr>
              <a:t>College and Career Readiness Platform</a:t>
            </a:r>
            <a:endParaRPr lang="en-US" sz="3200"/>
          </a:p>
        </p:txBody>
      </p:sp>
      <p:sp>
        <p:nvSpPr>
          <p:cNvPr id="6" name="TextBox 5">
            <a:extLst>
              <a:ext uri="{FF2B5EF4-FFF2-40B4-BE49-F238E27FC236}">
                <a16:creationId xmlns:a16="http://schemas.microsoft.com/office/drawing/2014/main" id="{ED261693-C021-136A-5FF6-B37BDD61E783}"/>
              </a:ext>
            </a:extLst>
          </p:cNvPr>
          <p:cNvSpPr txBox="1"/>
          <p:nvPr/>
        </p:nvSpPr>
        <p:spPr>
          <a:xfrm>
            <a:off x="5028126" y="174400"/>
            <a:ext cx="6176492" cy="6401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ea typeface="+mn-lt"/>
              <a:cs typeface="+mn-lt"/>
            </a:endParaRPr>
          </a:p>
          <a:p>
            <a:r>
              <a:rPr lang="en-US" sz="2800">
                <a:ea typeface="+mn-lt"/>
                <a:cs typeface="+mn-lt"/>
              </a:rPr>
              <a:t>•</a:t>
            </a:r>
            <a:r>
              <a:rPr lang="en-US" sz="2800" b="1">
                <a:ea typeface="+mn-lt"/>
                <a:cs typeface="+mn-lt"/>
              </a:rPr>
              <a:t>LCISD’s College and Career Exploration Tool for grades 6-12</a:t>
            </a:r>
            <a:endParaRPr lang="en-US" sz="2800">
              <a:cs typeface="Calibri"/>
            </a:endParaRPr>
          </a:p>
          <a:p>
            <a:endParaRPr lang="en-US" sz="2800" b="1">
              <a:ea typeface="+mn-lt"/>
              <a:cs typeface="+mn-lt"/>
            </a:endParaRPr>
          </a:p>
          <a:p>
            <a:r>
              <a:rPr lang="en-US" sz="2800">
                <a:ea typeface="+mn-lt"/>
                <a:cs typeface="+mn-lt"/>
              </a:rPr>
              <a:t>•</a:t>
            </a:r>
            <a:r>
              <a:rPr lang="en-US" sz="2800" b="1">
                <a:ea typeface="+mn-lt"/>
                <a:cs typeface="+mn-lt"/>
              </a:rPr>
              <a:t>It is a modern College &amp; Career Readiness platform with over 80 experiences such as career interest inventory assessments, college and career search, internship matching, portfolio, scholarships and more</a:t>
            </a:r>
            <a:endParaRPr lang="en-US" sz="2800">
              <a:cs typeface="Calibri"/>
            </a:endParaRPr>
          </a:p>
          <a:p>
            <a:endParaRPr lang="en-US" sz="2800" b="1">
              <a:ea typeface="+mn-lt"/>
              <a:cs typeface="+mn-lt"/>
            </a:endParaRPr>
          </a:p>
          <a:p>
            <a:r>
              <a:rPr lang="en-US" sz="2800">
                <a:ea typeface="+mn-lt"/>
                <a:cs typeface="+mn-lt"/>
              </a:rPr>
              <a:t>•</a:t>
            </a:r>
            <a:r>
              <a:rPr lang="en-US" sz="2800" b="1">
                <a:ea typeface="+mn-lt"/>
                <a:cs typeface="+mn-lt"/>
              </a:rPr>
              <a:t>This can be accessed through the student’s Class Link account.</a:t>
            </a:r>
            <a:endParaRPr lang="en-US" sz="2800">
              <a:cs typeface="Calibri"/>
            </a:endParaRPr>
          </a:p>
          <a:p>
            <a:endParaRPr lang="en-US" sz="2800" b="1">
              <a:cs typeface="Calibri"/>
            </a:endParaRPr>
          </a:p>
          <a:p>
            <a:pPr algn="l"/>
            <a:endParaRPr lang="en-US">
              <a:cs typeface="Calibri"/>
            </a:endParaRPr>
          </a:p>
        </p:txBody>
      </p:sp>
    </p:spTree>
    <p:extLst>
      <p:ext uri="{BB962C8B-B14F-4D97-AF65-F5344CB8AC3E}">
        <p14:creationId xmlns:p14="http://schemas.microsoft.com/office/powerpoint/2010/main" val="360454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67B7-5189-CB90-8F38-6CA821C2F802}"/>
              </a:ext>
            </a:extLst>
          </p:cNvPr>
          <p:cNvSpPr>
            <a:spLocks noGrp="1"/>
          </p:cNvSpPr>
          <p:nvPr>
            <p:ph type="title"/>
          </p:nvPr>
        </p:nvSpPr>
        <p:spPr/>
        <p:txBody>
          <a:bodyPr/>
          <a:lstStyle/>
          <a:p>
            <a:r>
              <a:rPr lang="en-US">
                <a:cs typeface="Calibri Light"/>
              </a:rPr>
              <a:t>Need Additional College and Career Readiness Information?</a:t>
            </a:r>
          </a:p>
        </p:txBody>
      </p:sp>
      <p:pic>
        <p:nvPicPr>
          <p:cNvPr id="4" name="Picture 4" descr="Graphical user interface, application, chat or text message&#10;&#10;Description automatically generated">
            <a:extLst>
              <a:ext uri="{FF2B5EF4-FFF2-40B4-BE49-F238E27FC236}">
                <a16:creationId xmlns:a16="http://schemas.microsoft.com/office/drawing/2014/main" id="{8D76BC0E-4B4C-F95A-5D80-31F4D1ABACC5}"/>
              </a:ext>
            </a:extLst>
          </p:cNvPr>
          <p:cNvPicPr>
            <a:picLocks noChangeAspect="1"/>
          </p:cNvPicPr>
          <p:nvPr/>
        </p:nvPicPr>
        <p:blipFill>
          <a:blip r:embed="rId2"/>
          <a:stretch>
            <a:fillRect/>
          </a:stretch>
        </p:blipFill>
        <p:spPr>
          <a:xfrm>
            <a:off x="6924541" y="1716505"/>
            <a:ext cx="4610636" cy="4380173"/>
          </a:xfrm>
          <a:prstGeom prst="rect">
            <a:avLst/>
          </a:prstGeom>
        </p:spPr>
      </p:pic>
      <p:sp>
        <p:nvSpPr>
          <p:cNvPr id="5" name="TextBox 4">
            <a:extLst>
              <a:ext uri="{FF2B5EF4-FFF2-40B4-BE49-F238E27FC236}">
                <a16:creationId xmlns:a16="http://schemas.microsoft.com/office/drawing/2014/main" id="{41E36055-8AA5-7B74-4164-FCCE450BC5E6}"/>
              </a:ext>
            </a:extLst>
          </p:cNvPr>
          <p:cNvSpPr txBox="1"/>
          <p:nvPr/>
        </p:nvSpPr>
        <p:spPr>
          <a:xfrm>
            <a:off x="657358" y="1784260"/>
            <a:ext cx="716387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Presentation on College and Career: Cafeteria</a:t>
            </a:r>
          </a:p>
          <a:p>
            <a:endParaRPr lang="en-US" sz="3200" b="1">
              <a:cs typeface="Calibri"/>
            </a:endParaRPr>
          </a:p>
          <a:p>
            <a:pPr marL="457200" indent="-457200">
              <a:buFont typeface="Arial"/>
              <a:buChar char="•"/>
            </a:pPr>
            <a:r>
              <a:rPr lang="en-US" sz="3200" b="1">
                <a:cs typeface="Calibri"/>
              </a:rPr>
              <a:t>Information on </a:t>
            </a:r>
            <a:r>
              <a:rPr lang="en-US" sz="3200" b="1" err="1">
                <a:cs typeface="Calibri"/>
              </a:rPr>
              <a:t>SchooLinks</a:t>
            </a:r>
            <a:r>
              <a:rPr lang="en-US" sz="3200" b="1">
                <a:cs typeface="Calibri"/>
              </a:rPr>
              <a:t>, College Applications, Khan Academy and College Board, and much more.</a:t>
            </a:r>
          </a:p>
        </p:txBody>
      </p:sp>
      <p:pic>
        <p:nvPicPr>
          <p:cNvPr id="3" name="Picture 2" descr="Logo&#10;&#10;Description automatically generated">
            <a:extLst>
              <a:ext uri="{FF2B5EF4-FFF2-40B4-BE49-F238E27FC236}">
                <a16:creationId xmlns:a16="http://schemas.microsoft.com/office/drawing/2014/main" id="{CD0A160D-B01C-F4BC-B91C-5A3518D78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611" y="136525"/>
            <a:ext cx="1524324" cy="1524324"/>
          </a:xfrm>
          <a:prstGeom prst="rect">
            <a:avLst/>
          </a:prstGeom>
        </p:spPr>
      </p:pic>
    </p:spTree>
    <p:extLst>
      <p:ext uri="{BB962C8B-B14F-4D97-AF65-F5344CB8AC3E}">
        <p14:creationId xmlns:p14="http://schemas.microsoft.com/office/powerpoint/2010/main" val="629148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BA5F-7380-EDE3-D47D-60546112BD58}"/>
              </a:ext>
            </a:extLst>
          </p:cNvPr>
          <p:cNvSpPr>
            <a:spLocks noGrp="1"/>
          </p:cNvSpPr>
          <p:nvPr>
            <p:ph type="title"/>
          </p:nvPr>
        </p:nvSpPr>
        <p:spPr/>
        <p:txBody>
          <a:bodyPr/>
          <a:lstStyle/>
          <a:p>
            <a:r>
              <a:rPr lang="en-US"/>
              <a:t>Schedule of Rotations </a:t>
            </a:r>
          </a:p>
        </p:txBody>
      </p:sp>
      <p:pic>
        <p:nvPicPr>
          <p:cNvPr id="5" name="Picture 4" descr="Logo&#10;&#10;Description automatically generated">
            <a:extLst>
              <a:ext uri="{FF2B5EF4-FFF2-40B4-BE49-F238E27FC236}">
                <a16:creationId xmlns:a16="http://schemas.microsoft.com/office/drawing/2014/main" id="{881008BE-C27B-3B40-9278-AFFEA9C9E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611" y="136525"/>
            <a:ext cx="1524324" cy="1524324"/>
          </a:xfrm>
          <a:prstGeom prst="rect">
            <a:avLst/>
          </a:prstGeom>
        </p:spPr>
      </p:pic>
      <p:sp>
        <p:nvSpPr>
          <p:cNvPr id="9" name="TextBox 8">
            <a:extLst>
              <a:ext uri="{FF2B5EF4-FFF2-40B4-BE49-F238E27FC236}">
                <a16:creationId xmlns:a16="http://schemas.microsoft.com/office/drawing/2014/main" id="{73A844D7-BEC8-AF06-DBC1-A9F1DFCF84A0}"/>
              </a:ext>
            </a:extLst>
          </p:cNvPr>
          <p:cNvSpPr txBox="1"/>
          <p:nvPr/>
        </p:nvSpPr>
        <p:spPr>
          <a:xfrm>
            <a:off x="1225541" y="5096556"/>
            <a:ext cx="9620232" cy="338554"/>
          </a:xfrm>
          <a:prstGeom prst="rect">
            <a:avLst/>
          </a:prstGeom>
          <a:noFill/>
        </p:spPr>
        <p:txBody>
          <a:bodyPr wrap="square" lIns="91440" tIns="45720" rIns="91440" bIns="45720" rtlCol="0" anchor="t">
            <a:spAutoFit/>
          </a:bodyPr>
          <a:lstStyle/>
          <a:p>
            <a:pPr algn="ctr"/>
            <a:endParaRPr lang="en-US" sz="1600" b="1">
              <a:ea typeface="Calibri"/>
              <a:cs typeface="Calibri"/>
            </a:endParaRPr>
          </a:p>
        </p:txBody>
      </p:sp>
      <p:pic>
        <p:nvPicPr>
          <p:cNvPr id="4" name="Picture 3">
            <a:extLst>
              <a:ext uri="{FF2B5EF4-FFF2-40B4-BE49-F238E27FC236}">
                <a16:creationId xmlns:a16="http://schemas.microsoft.com/office/drawing/2014/main" id="{162E8D70-CEA7-0CB2-8D98-40591D9546E0}"/>
              </a:ext>
            </a:extLst>
          </p:cNvPr>
          <p:cNvPicPr>
            <a:picLocks noChangeAspect="1"/>
          </p:cNvPicPr>
          <p:nvPr/>
        </p:nvPicPr>
        <p:blipFill>
          <a:blip r:embed="rId3"/>
          <a:stretch>
            <a:fillRect/>
          </a:stretch>
        </p:blipFill>
        <p:spPr>
          <a:xfrm>
            <a:off x="957089" y="1014714"/>
            <a:ext cx="4789492" cy="5397660"/>
          </a:xfrm>
          <a:prstGeom prst="rect">
            <a:avLst/>
          </a:prstGeom>
        </p:spPr>
      </p:pic>
      <p:sp>
        <p:nvSpPr>
          <p:cNvPr id="3" name="TextBox 2">
            <a:extLst>
              <a:ext uri="{FF2B5EF4-FFF2-40B4-BE49-F238E27FC236}">
                <a16:creationId xmlns:a16="http://schemas.microsoft.com/office/drawing/2014/main" id="{E23BA580-1CF8-C860-F0ED-3F06FCB50F01}"/>
              </a:ext>
            </a:extLst>
          </p:cNvPr>
          <p:cNvSpPr txBox="1"/>
          <p:nvPr/>
        </p:nvSpPr>
        <p:spPr>
          <a:xfrm>
            <a:off x="6306088" y="1804646"/>
            <a:ext cx="3778684"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ea typeface="Calibri"/>
                <a:cs typeface="Calibri"/>
              </a:rPr>
              <a:t>There are multiple sessions you can attend. </a:t>
            </a:r>
          </a:p>
          <a:p>
            <a:endParaRPr lang="en-US" sz="2800" b="1">
              <a:solidFill>
                <a:srgbClr val="FFFFFF"/>
              </a:solidFill>
              <a:ea typeface="Calibri"/>
              <a:cs typeface="Calibri"/>
            </a:endParaRPr>
          </a:p>
          <a:p>
            <a:r>
              <a:rPr lang="en-US" sz="2800" b="1">
                <a:solidFill>
                  <a:srgbClr val="FFFFFF"/>
                </a:solidFill>
                <a:ea typeface="Calibri"/>
                <a:cs typeface="Calibri"/>
              </a:rPr>
              <a:t>If the session is full, please choose another for the time being. You can circle back if needed. </a:t>
            </a:r>
            <a:endParaRPr lang="en-US" b="1">
              <a:solidFill>
                <a:srgbClr val="FFFFFF"/>
              </a:solidFill>
              <a:ea typeface="Calibri"/>
              <a:cs typeface="Calibri"/>
            </a:endParaRPr>
          </a:p>
          <a:p>
            <a:endParaRPr lang="en-US">
              <a:solidFill>
                <a:srgbClr val="FFFFFF"/>
              </a:solidFill>
              <a:ea typeface="Calibri"/>
              <a:cs typeface="Calibri"/>
            </a:endParaRPr>
          </a:p>
        </p:txBody>
      </p:sp>
    </p:spTree>
    <p:extLst>
      <p:ext uri="{BB962C8B-B14F-4D97-AF65-F5344CB8AC3E}">
        <p14:creationId xmlns:p14="http://schemas.microsoft.com/office/powerpoint/2010/main" val="237208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CCA0-EF61-58EB-888D-A5B9B7D7BB88}"/>
              </a:ext>
            </a:extLst>
          </p:cNvPr>
          <p:cNvSpPr>
            <a:spLocks noGrp="1"/>
          </p:cNvSpPr>
          <p:nvPr>
            <p:ph type="title"/>
          </p:nvPr>
        </p:nvSpPr>
        <p:spPr/>
        <p:txBody>
          <a:bodyPr/>
          <a:lstStyle/>
          <a:p>
            <a:r>
              <a:rPr lang="en-US"/>
              <a:t>Counselors, Registrar, and CCF</a:t>
            </a:r>
          </a:p>
        </p:txBody>
      </p:sp>
      <p:pic>
        <p:nvPicPr>
          <p:cNvPr id="6" name="Picture 5" descr="Logo&#10;&#10;Description automatically generated">
            <a:extLst>
              <a:ext uri="{FF2B5EF4-FFF2-40B4-BE49-F238E27FC236}">
                <a16:creationId xmlns:a16="http://schemas.microsoft.com/office/drawing/2014/main" id="{AF661215-3435-1747-E542-1979671F8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611" y="136525"/>
            <a:ext cx="1524324" cy="1524324"/>
          </a:xfrm>
          <a:prstGeom prst="rect">
            <a:avLst/>
          </a:prstGeom>
        </p:spPr>
      </p:pic>
      <p:sp>
        <p:nvSpPr>
          <p:cNvPr id="3" name="TextBox 2">
            <a:extLst>
              <a:ext uri="{FF2B5EF4-FFF2-40B4-BE49-F238E27FC236}">
                <a16:creationId xmlns:a16="http://schemas.microsoft.com/office/drawing/2014/main" id="{76E47D6C-5090-CBB9-E4D9-8F32AD2C6E13}"/>
              </a:ext>
            </a:extLst>
          </p:cNvPr>
          <p:cNvSpPr txBox="1"/>
          <p:nvPr/>
        </p:nvSpPr>
        <p:spPr>
          <a:xfrm>
            <a:off x="5543690" y="2155058"/>
            <a:ext cx="5897671"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a:latin typeface="Calibri"/>
                <a:ea typeface="Calibri" panose="020F0502020204030204"/>
                <a:cs typeface="Calibri" panose="020F0502020204030204"/>
              </a:rPr>
              <a:t>Mrs. Ethridge</a:t>
            </a:r>
            <a:r>
              <a:rPr lang="en-US" sz="2400">
                <a:latin typeface="Calibri"/>
                <a:ea typeface="Calibri" panose="020F0502020204030204"/>
                <a:cs typeface="Calibri" panose="020F0502020204030204"/>
              </a:rPr>
              <a:t> (A-DAN)</a:t>
            </a:r>
          </a:p>
          <a:p>
            <a:pPr marL="285750" indent="-285750">
              <a:buFont typeface="Arial"/>
              <a:buChar char="•"/>
            </a:pPr>
            <a:r>
              <a:rPr lang="en-US" sz="2400" b="1"/>
              <a:t>Mrs. Richards</a:t>
            </a:r>
            <a:r>
              <a:rPr lang="en-US" sz="2400"/>
              <a:t> (DAO-HOU)</a:t>
            </a:r>
            <a:endParaRPr lang="en-US" sz="2400">
              <a:ea typeface="Calibri"/>
              <a:cs typeface="Calibri"/>
            </a:endParaRPr>
          </a:p>
          <a:p>
            <a:pPr marL="285750" indent="-285750">
              <a:buFont typeface="Arial"/>
              <a:buChar char="•"/>
            </a:pPr>
            <a:r>
              <a:rPr lang="en-US" sz="2400" b="1"/>
              <a:t>Mrs. Ambrose</a:t>
            </a:r>
            <a:r>
              <a:rPr lang="en-US" sz="2400"/>
              <a:t> (HOV-MOM)</a:t>
            </a:r>
            <a:endParaRPr lang="en-US" sz="2400">
              <a:ea typeface="Calibri"/>
              <a:cs typeface="Calibri"/>
            </a:endParaRPr>
          </a:p>
          <a:p>
            <a:pPr marL="285750" indent="-285750">
              <a:buFont typeface="Arial"/>
              <a:buChar char="•"/>
            </a:pPr>
            <a:r>
              <a:rPr lang="en-US" sz="2400" b="1"/>
              <a:t>Mrs. Pavlu</a:t>
            </a:r>
            <a:r>
              <a:rPr lang="en-US" sz="2400"/>
              <a:t> (MON-SAC)</a:t>
            </a:r>
            <a:endParaRPr lang="en-US" sz="2400">
              <a:ea typeface="Calibri"/>
              <a:cs typeface="Calibri"/>
            </a:endParaRPr>
          </a:p>
          <a:p>
            <a:pPr marL="285750" indent="-285750">
              <a:buFont typeface="Arial"/>
              <a:buChar char="•"/>
            </a:pPr>
            <a:r>
              <a:rPr lang="en-US" sz="2400" b="1"/>
              <a:t>Mrs. Hunt</a:t>
            </a:r>
            <a:r>
              <a:rPr lang="en-US" sz="2400"/>
              <a:t> (SAD-Z)</a:t>
            </a:r>
            <a:endParaRPr lang="en-US" sz="2400">
              <a:ea typeface="Calibri"/>
              <a:cs typeface="Calibri"/>
            </a:endParaRPr>
          </a:p>
          <a:p>
            <a:endParaRPr lang="en-US">
              <a:latin typeface="Abadi"/>
              <a:ea typeface="Calibri" panose="020F0502020204030204"/>
              <a:cs typeface="Calibri" panose="020F0502020204030204"/>
            </a:endParaRPr>
          </a:p>
          <a:p>
            <a:pPr marL="285750" indent="-285750">
              <a:buFont typeface="Arial"/>
              <a:buChar char="•"/>
            </a:pPr>
            <a:r>
              <a:rPr lang="en-US" sz="2400" b="1"/>
              <a:t>Mrs. Reeves</a:t>
            </a:r>
            <a:r>
              <a:rPr lang="en-US" sz="2400"/>
              <a:t> (504 &amp; AP Coordinator)</a:t>
            </a:r>
            <a:endParaRPr lang="en-US" sz="2400">
              <a:ea typeface="Calibri"/>
              <a:cs typeface="Calibri"/>
            </a:endParaRPr>
          </a:p>
          <a:p>
            <a:pPr marL="285750" indent="-285750">
              <a:buFont typeface="Arial"/>
              <a:buChar char="•"/>
            </a:pPr>
            <a:r>
              <a:rPr lang="en-US" sz="2400" b="1"/>
              <a:t>Mrs. Arias</a:t>
            </a:r>
            <a:r>
              <a:rPr lang="en-US" sz="2400"/>
              <a:t> (College and Career Facilitator)</a:t>
            </a:r>
            <a:endParaRPr lang="en-US" sz="2400">
              <a:ea typeface="Calibri"/>
              <a:cs typeface="Calibri"/>
            </a:endParaRPr>
          </a:p>
          <a:p>
            <a:pPr marL="285750" indent="-285750">
              <a:buFont typeface="Arial"/>
              <a:buChar char="•"/>
            </a:pPr>
            <a:r>
              <a:rPr lang="en-US" sz="2400" b="1"/>
              <a:t>Mrs. Macha</a:t>
            </a:r>
            <a:r>
              <a:rPr lang="en-US" sz="2400"/>
              <a:t> (Professional Registrar)</a:t>
            </a:r>
            <a:endParaRPr lang="en-US" sz="2400">
              <a:ea typeface="Calibri"/>
              <a:cs typeface="Calibri"/>
            </a:endParaRPr>
          </a:p>
        </p:txBody>
      </p:sp>
      <p:pic>
        <p:nvPicPr>
          <p:cNvPr id="10" name="Content Placeholder 9" descr="GRHS Counselors (@ranch_high) / X">
            <a:extLst>
              <a:ext uri="{FF2B5EF4-FFF2-40B4-BE49-F238E27FC236}">
                <a16:creationId xmlns:a16="http://schemas.microsoft.com/office/drawing/2014/main" id="{E703E5DD-471F-AA52-E670-BF7AAC300B5F}"/>
              </a:ext>
            </a:extLst>
          </p:cNvPr>
          <p:cNvPicPr>
            <a:picLocks noGrp="1" noChangeAspect="1"/>
          </p:cNvPicPr>
          <p:nvPr>
            <p:ph idx="1"/>
          </p:nvPr>
        </p:nvPicPr>
        <p:blipFill>
          <a:blip r:embed="rId4"/>
          <a:stretch>
            <a:fillRect/>
          </a:stretch>
        </p:blipFill>
        <p:spPr>
          <a:xfrm>
            <a:off x="856426" y="1711788"/>
            <a:ext cx="4108210" cy="4351337"/>
          </a:xfrm>
        </p:spPr>
      </p:pic>
    </p:spTree>
    <p:extLst>
      <p:ext uri="{BB962C8B-B14F-4D97-AF65-F5344CB8AC3E}">
        <p14:creationId xmlns:p14="http://schemas.microsoft.com/office/powerpoint/2010/main" val="101751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2CD-6DB1-600F-9C0E-8B9B9A582F00}"/>
              </a:ext>
            </a:extLst>
          </p:cNvPr>
          <p:cNvSpPr>
            <a:spLocks noGrp="1"/>
          </p:cNvSpPr>
          <p:nvPr>
            <p:ph type="title"/>
          </p:nvPr>
        </p:nvSpPr>
        <p:spPr/>
        <p:txBody>
          <a:bodyPr/>
          <a:lstStyle/>
          <a:p>
            <a:r>
              <a:rPr lang="en-US"/>
              <a:t>Tonight’s Agenda</a:t>
            </a:r>
          </a:p>
        </p:txBody>
      </p:sp>
      <p:sp>
        <p:nvSpPr>
          <p:cNvPr id="3" name="Content Placeholder 2">
            <a:extLst>
              <a:ext uri="{FF2B5EF4-FFF2-40B4-BE49-F238E27FC236}">
                <a16:creationId xmlns:a16="http://schemas.microsoft.com/office/drawing/2014/main" id="{5941CEF9-BB28-6FF0-B0D7-54396D6AC0D2}"/>
              </a:ext>
            </a:extLst>
          </p:cNvPr>
          <p:cNvSpPr>
            <a:spLocks noGrp="1"/>
          </p:cNvSpPr>
          <p:nvPr>
            <p:ph sz="half" idx="1"/>
          </p:nvPr>
        </p:nvSpPr>
        <p:spPr>
          <a:xfrm>
            <a:off x="527901" y="1462087"/>
            <a:ext cx="5439266" cy="5259388"/>
          </a:xfrm>
        </p:spPr>
        <p:txBody>
          <a:bodyPr vert="horz" lIns="91440" tIns="45720" rIns="91440" bIns="45720" rtlCol="0" anchor="t">
            <a:normAutofit fontScale="62500" lnSpcReduction="20000"/>
          </a:bodyPr>
          <a:lstStyle/>
          <a:p>
            <a:r>
              <a:rPr lang="en-US" sz="3200" b="1"/>
              <a:t>General Session:</a:t>
            </a:r>
          </a:p>
          <a:p>
            <a:pPr lvl="1"/>
            <a:endParaRPr lang="en-US" sz="2800" b="1"/>
          </a:p>
          <a:p>
            <a:pPr lvl="1"/>
            <a:r>
              <a:rPr lang="en-US" sz="4600"/>
              <a:t>Course Selection Information</a:t>
            </a:r>
          </a:p>
          <a:p>
            <a:pPr lvl="1"/>
            <a:r>
              <a:rPr lang="en-US" sz="4600"/>
              <a:t>Endorsements and Programs of Study Overview</a:t>
            </a:r>
          </a:p>
          <a:p>
            <a:pPr lvl="1"/>
            <a:r>
              <a:rPr lang="en-US" sz="4600"/>
              <a:t>Advanced Academics Overview</a:t>
            </a:r>
          </a:p>
          <a:p>
            <a:pPr lvl="1"/>
            <a:r>
              <a:rPr lang="en-US" sz="4600"/>
              <a:t>Career and College Planning Resources  [SchooLinks] Intro</a:t>
            </a:r>
          </a:p>
          <a:p>
            <a:pPr lvl="1"/>
            <a:r>
              <a:rPr lang="en-US" sz="4600"/>
              <a:t>Dismissal to Workshop Sessions </a:t>
            </a:r>
          </a:p>
          <a:p>
            <a:endParaRPr lang="en-US"/>
          </a:p>
          <a:p>
            <a:endParaRPr lang="en-US"/>
          </a:p>
        </p:txBody>
      </p:sp>
      <p:sp>
        <p:nvSpPr>
          <p:cNvPr id="4" name="Content Placeholder 3">
            <a:extLst>
              <a:ext uri="{FF2B5EF4-FFF2-40B4-BE49-F238E27FC236}">
                <a16:creationId xmlns:a16="http://schemas.microsoft.com/office/drawing/2014/main" id="{DEB3E783-E7FE-C8F2-EAAF-BFB8F9760EEA}"/>
              </a:ext>
            </a:extLst>
          </p:cNvPr>
          <p:cNvSpPr>
            <a:spLocks noGrp="1"/>
          </p:cNvSpPr>
          <p:nvPr>
            <p:ph sz="half" idx="2"/>
          </p:nvPr>
        </p:nvSpPr>
        <p:spPr>
          <a:xfrm>
            <a:off x="6753225" y="1576387"/>
            <a:ext cx="4362450" cy="4630738"/>
          </a:xfrm>
        </p:spPr>
        <p:txBody>
          <a:bodyPr vert="horz" lIns="91440" tIns="45720" rIns="91440" bIns="45720" rtlCol="0" anchor="t">
            <a:normAutofit fontScale="62500" lnSpcReduction="20000"/>
          </a:bodyPr>
          <a:lstStyle/>
          <a:p>
            <a:r>
              <a:rPr lang="en-US" sz="3600" b="1"/>
              <a:t>Wanting more information? </a:t>
            </a:r>
            <a:r>
              <a:rPr lang="en-US" sz="3600"/>
              <a:t>Please attend this evening’s workshop sessions:</a:t>
            </a:r>
          </a:p>
          <a:p>
            <a:endParaRPr lang="en-US">
              <a:cs typeface="Calibri"/>
            </a:endParaRPr>
          </a:p>
          <a:p>
            <a:pPr lvl="1"/>
            <a:r>
              <a:rPr lang="en-US" sz="2800" b="1"/>
              <a:t>Programs of Study and CTE: </a:t>
            </a:r>
            <a:r>
              <a:rPr lang="en-US" sz="2800"/>
              <a:t>Auditorium</a:t>
            </a:r>
            <a:endParaRPr lang="en-US" sz="2800">
              <a:cs typeface="Calibri"/>
            </a:endParaRPr>
          </a:p>
          <a:p>
            <a:pPr lvl="1"/>
            <a:endParaRPr lang="en-US" sz="2800"/>
          </a:p>
          <a:p>
            <a:pPr lvl="1"/>
            <a:r>
              <a:rPr lang="en-US" sz="2800" b="1"/>
              <a:t>Advanced Academics (Pre-AP, AP, </a:t>
            </a:r>
            <a:r>
              <a:rPr lang="en-US" sz="2800" b="1" err="1"/>
              <a:t>OnRamps</a:t>
            </a:r>
            <a:r>
              <a:rPr lang="en-US" sz="2800" b="1"/>
              <a:t>/Dual Credit): </a:t>
            </a:r>
            <a:r>
              <a:rPr lang="en-US" sz="2800"/>
              <a:t>LGI</a:t>
            </a:r>
            <a:endParaRPr lang="en-US" sz="2800">
              <a:cs typeface="Calibri"/>
            </a:endParaRPr>
          </a:p>
          <a:p>
            <a:pPr lvl="1"/>
            <a:endParaRPr lang="en-US" sz="2800"/>
          </a:p>
          <a:p>
            <a:pPr lvl="1"/>
            <a:r>
              <a:rPr lang="en-US" sz="2800" b="1"/>
              <a:t>College and Career Planning (College Board, Khan Academy, </a:t>
            </a:r>
            <a:r>
              <a:rPr lang="en-US" sz="2800" b="1" err="1"/>
              <a:t>SchooLinks</a:t>
            </a:r>
            <a:r>
              <a:rPr lang="en-US" sz="2800" b="1"/>
              <a:t>): </a:t>
            </a:r>
            <a:r>
              <a:rPr lang="en-US" sz="2800"/>
              <a:t>Cafeteria</a:t>
            </a:r>
            <a:endParaRPr lang="en-US" sz="2800">
              <a:cs typeface="Calibri"/>
            </a:endParaRPr>
          </a:p>
          <a:p>
            <a:pPr lvl="1"/>
            <a:endParaRPr lang="en-US" sz="2800"/>
          </a:p>
          <a:p>
            <a:pPr lvl="1"/>
            <a:r>
              <a:rPr lang="en-US" sz="2800" b="1"/>
              <a:t>Explore courses, contents, clubs, visit with counselors etc.</a:t>
            </a:r>
            <a:r>
              <a:rPr lang="en-US" sz="2800"/>
              <a:t>: Hallways</a:t>
            </a:r>
            <a:endParaRPr lang="en-US" sz="2800">
              <a:cs typeface="Calibri"/>
            </a:endParaRPr>
          </a:p>
          <a:p>
            <a:pPr lvl="1"/>
            <a:endParaRPr lang="en-US" sz="2800"/>
          </a:p>
          <a:p>
            <a:pPr lvl="1"/>
            <a:endParaRPr lang="en-US" sz="2800">
              <a:cs typeface="Calibri"/>
            </a:endParaRPr>
          </a:p>
          <a:p>
            <a:pPr marL="0" indent="0">
              <a:buNone/>
            </a:pPr>
            <a:endParaRPr lang="en-US"/>
          </a:p>
          <a:p>
            <a:pPr lvl="1"/>
            <a:endParaRPr lang="en-US"/>
          </a:p>
        </p:txBody>
      </p:sp>
    </p:spTree>
    <p:extLst>
      <p:ext uri="{BB962C8B-B14F-4D97-AF65-F5344CB8AC3E}">
        <p14:creationId xmlns:p14="http://schemas.microsoft.com/office/powerpoint/2010/main" val="85862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98E8-CAA9-D9E8-1670-762344710351}"/>
              </a:ext>
            </a:extLst>
          </p:cNvPr>
          <p:cNvSpPr>
            <a:spLocks noGrp="1"/>
          </p:cNvSpPr>
          <p:nvPr>
            <p:ph type="title"/>
          </p:nvPr>
        </p:nvSpPr>
        <p:spPr/>
        <p:txBody>
          <a:bodyPr/>
          <a:lstStyle/>
          <a:p>
            <a:r>
              <a:rPr lang="en-US" b="1"/>
              <a:t>Course Selection</a:t>
            </a:r>
          </a:p>
        </p:txBody>
      </p:sp>
      <p:sp>
        <p:nvSpPr>
          <p:cNvPr id="3" name="Text Placeholder 2">
            <a:extLst>
              <a:ext uri="{FF2B5EF4-FFF2-40B4-BE49-F238E27FC236}">
                <a16:creationId xmlns:a16="http://schemas.microsoft.com/office/drawing/2014/main" id="{74AFBE59-85DB-31C0-809D-5F39A993D5EA}"/>
              </a:ext>
            </a:extLst>
          </p:cNvPr>
          <p:cNvSpPr>
            <a:spLocks noGrp="1"/>
          </p:cNvSpPr>
          <p:nvPr>
            <p:ph type="body" idx="1"/>
          </p:nvPr>
        </p:nvSpPr>
        <p:spPr>
          <a:xfrm>
            <a:off x="1291472" y="4146118"/>
            <a:ext cx="9615340" cy="1500187"/>
          </a:xfrm>
        </p:spPr>
        <p:txBody>
          <a:bodyPr vert="horz" lIns="91440" tIns="45720" rIns="91440" bIns="45720" rtlCol="0" anchor="t">
            <a:noAutofit/>
          </a:bodyPr>
          <a:lstStyle/>
          <a:p>
            <a:endParaRPr lang="en-US" sz="3200" b="1">
              <a:cs typeface="Calibri"/>
            </a:endParaRPr>
          </a:p>
        </p:txBody>
      </p:sp>
      <p:pic>
        <p:nvPicPr>
          <p:cNvPr id="4" name="Picture 3" descr="Logo&#10;&#10;Description automatically generated">
            <a:extLst>
              <a:ext uri="{FF2B5EF4-FFF2-40B4-BE49-F238E27FC236}">
                <a16:creationId xmlns:a16="http://schemas.microsoft.com/office/drawing/2014/main" id="{E3D49510-44A8-430A-B4A7-046897131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611" y="136525"/>
            <a:ext cx="1524324" cy="1524324"/>
          </a:xfrm>
          <a:prstGeom prst="rect">
            <a:avLst/>
          </a:prstGeom>
        </p:spPr>
      </p:pic>
    </p:spTree>
    <p:extLst>
      <p:ext uri="{BB962C8B-B14F-4D97-AF65-F5344CB8AC3E}">
        <p14:creationId xmlns:p14="http://schemas.microsoft.com/office/powerpoint/2010/main" val="72365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B06B-A222-51A6-961A-4AFD4D23A0B6}"/>
              </a:ext>
            </a:extLst>
          </p:cNvPr>
          <p:cNvSpPr>
            <a:spLocks noGrp="1"/>
          </p:cNvSpPr>
          <p:nvPr>
            <p:ph type="title"/>
          </p:nvPr>
        </p:nvSpPr>
        <p:spPr/>
        <p:txBody>
          <a:bodyPr/>
          <a:lstStyle/>
          <a:p>
            <a:r>
              <a:rPr lang="en-US">
                <a:cs typeface="Calibri Light"/>
              </a:rPr>
              <a:t>Course Selection Timeline</a:t>
            </a:r>
            <a:endParaRPr lang="en-US"/>
          </a:p>
        </p:txBody>
      </p:sp>
      <p:sp>
        <p:nvSpPr>
          <p:cNvPr id="3" name="Content Placeholder 2">
            <a:extLst>
              <a:ext uri="{FF2B5EF4-FFF2-40B4-BE49-F238E27FC236}">
                <a16:creationId xmlns:a16="http://schemas.microsoft.com/office/drawing/2014/main" id="{0D61DC9E-980F-7A80-786F-F0423136EECF}"/>
              </a:ext>
            </a:extLst>
          </p:cNvPr>
          <p:cNvSpPr>
            <a:spLocks noGrp="1"/>
          </p:cNvSpPr>
          <p:nvPr>
            <p:ph idx="1"/>
          </p:nvPr>
        </p:nvSpPr>
        <p:spPr/>
        <p:txBody>
          <a:bodyPr vert="horz" lIns="91440" tIns="45720" rIns="91440" bIns="45720" rtlCol="0" anchor="t">
            <a:normAutofit/>
          </a:bodyPr>
          <a:lstStyle/>
          <a:p>
            <a:pPr marL="0" indent="0">
              <a:buNone/>
            </a:pPr>
            <a:endParaRPr lang="en-US">
              <a:ea typeface="+mn-lt"/>
              <a:cs typeface="+mn-lt"/>
            </a:endParaRPr>
          </a:p>
          <a:p>
            <a:endParaRPr lang="en-US">
              <a:ea typeface="+mn-lt"/>
              <a:cs typeface="+mn-lt"/>
            </a:endParaRPr>
          </a:p>
          <a:p>
            <a:endParaRPr lang="en-US">
              <a:ea typeface="+mn-lt"/>
              <a:cs typeface="+mn-lt"/>
            </a:endParaRPr>
          </a:p>
          <a:p>
            <a:endParaRPr lang="en-US">
              <a:cs typeface="Calibri"/>
            </a:endParaRPr>
          </a:p>
        </p:txBody>
      </p:sp>
      <p:pic>
        <p:nvPicPr>
          <p:cNvPr id="8" name="Picture 7" descr="Logo&#10;&#10;Description automatically generated">
            <a:extLst>
              <a:ext uri="{FF2B5EF4-FFF2-40B4-BE49-F238E27FC236}">
                <a16:creationId xmlns:a16="http://schemas.microsoft.com/office/drawing/2014/main" id="{5AD5E2F1-9723-2E48-6F51-8E611D768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292" y="80452"/>
            <a:ext cx="1524324" cy="1524324"/>
          </a:xfrm>
          <a:prstGeom prst="rect">
            <a:avLst/>
          </a:prstGeom>
        </p:spPr>
      </p:pic>
      <p:sp>
        <p:nvSpPr>
          <p:cNvPr id="4" name="TextBox 3">
            <a:extLst>
              <a:ext uri="{FF2B5EF4-FFF2-40B4-BE49-F238E27FC236}">
                <a16:creationId xmlns:a16="http://schemas.microsoft.com/office/drawing/2014/main" id="{E5CF7AEF-8A76-F89D-2E9F-F312C1710915}"/>
              </a:ext>
            </a:extLst>
          </p:cNvPr>
          <p:cNvSpPr txBox="1"/>
          <p:nvPr/>
        </p:nvSpPr>
        <p:spPr>
          <a:xfrm>
            <a:off x="650331" y="1717166"/>
            <a:ext cx="10778730"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a:cs typeface="Calibri"/>
              </a:rPr>
              <a:t>October 4-8:  8th graders choose their endorsement</a:t>
            </a:r>
            <a:endParaRPr lang="en-US" sz="2200">
              <a:ea typeface="Calibri"/>
              <a:cs typeface="Calibri"/>
            </a:endParaRPr>
          </a:p>
          <a:p>
            <a:pPr marL="285750" indent="-285750">
              <a:buFont typeface="Arial"/>
              <a:buChar char="•"/>
            </a:pPr>
            <a:r>
              <a:rPr lang="en-US" sz="2200">
                <a:cs typeface="Calibri"/>
              </a:rPr>
              <a:t>October 7: Course Carnival for Maroon Track at Randle HS from 6-8 PM</a:t>
            </a:r>
            <a:endParaRPr lang="en-US" sz="2200">
              <a:ea typeface="Calibri"/>
              <a:cs typeface="Calibri"/>
            </a:endParaRPr>
          </a:p>
          <a:p>
            <a:pPr marL="285750" indent="-285750">
              <a:buFont typeface="Arial"/>
              <a:buChar char="•"/>
            </a:pPr>
            <a:r>
              <a:rPr lang="en-US" sz="2200">
                <a:cs typeface="Calibri"/>
              </a:rPr>
              <a:t>October 9-11: Skyward window is open for current 8th graders to choose classes</a:t>
            </a:r>
            <a:endParaRPr lang="en-US" sz="2200">
              <a:ea typeface="Calibri"/>
              <a:cs typeface="Calibri"/>
            </a:endParaRPr>
          </a:p>
          <a:p>
            <a:pPr marL="285750" indent="-285750">
              <a:buFont typeface="Arial"/>
              <a:buChar char="•"/>
            </a:pPr>
            <a:r>
              <a:rPr lang="en-US" sz="2200">
                <a:ea typeface="Calibri"/>
                <a:cs typeface="Calibri"/>
              </a:rPr>
              <a:t>October 9:  GRHS Counselors will be at Reading JH to assist JH counselors with helping students enter classes into Skyward</a:t>
            </a:r>
          </a:p>
          <a:p>
            <a:pPr marL="285750" indent="-285750">
              <a:buFont typeface="Arial"/>
              <a:buChar char="•"/>
            </a:pPr>
            <a:r>
              <a:rPr lang="en-US" sz="2200"/>
              <a:t>October 15-October 31 at 5PM:  Skyward window is opened for current 9th-11th graders. All students will enter their desired courses for the 2025-2026 school year into skyward.  GRHS Counselors will be going into all Advisory classes to help and answer questions from students about course selection</a:t>
            </a:r>
            <a:endParaRPr lang="en-US" sz="2200">
              <a:ea typeface="Calibri"/>
              <a:cs typeface="Calibri"/>
            </a:endParaRPr>
          </a:p>
          <a:p>
            <a:pPr marL="285750" indent="-285750">
              <a:buFont typeface="Arial"/>
              <a:buChar char="•"/>
            </a:pPr>
            <a:r>
              <a:rPr lang="en-US" sz="2200"/>
              <a:t>The month of November high school counselors will complete course verification making sure students have the required number of courses and the prerequisites for the courses they chose.  If students do not choose classes in Skyward, then classes will be chosen for them.</a:t>
            </a:r>
            <a:endParaRPr lang="en-US" sz="2200">
              <a:ea typeface="Calibri" panose="020F0502020204030204"/>
              <a:cs typeface="Calibri" panose="020F0502020204030204"/>
            </a:endParaRPr>
          </a:p>
        </p:txBody>
      </p:sp>
    </p:spTree>
    <p:extLst>
      <p:ext uri="{BB962C8B-B14F-4D97-AF65-F5344CB8AC3E}">
        <p14:creationId xmlns:p14="http://schemas.microsoft.com/office/powerpoint/2010/main" val="73425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67B7-5189-CB90-8F38-6CA821C2F802}"/>
              </a:ext>
            </a:extLst>
          </p:cNvPr>
          <p:cNvSpPr>
            <a:spLocks noGrp="1"/>
          </p:cNvSpPr>
          <p:nvPr>
            <p:ph type="title"/>
          </p:nvPr>
        </p:nvSpPr>
        <p:spPr/>
        <p:txBody>
          <a:bodyPr/>
          <a:lstStyle/>
          <a:p>
            <a:r>
              <a:rPr lang="en-US"/>
              <a:t>Career Plan/Skyward </a:t>
            </a:r>
          </a:p>
        </p:txBody>
      </p:sp>
      <p:pic>
        <p:nvPicPr>
          <p:cNvPr id="4" name="Picture 3">
            <a:extLst>
              <a:ext uri="{FF2B5EF4-FFF2-40B4-BE49-F238E27FC236}">
                <a16:creationId xmlns:a16="http://schemas.microsoft.com/office/drawing/2014/main" id="{DD88FE66-A41A-38B3-071F-7A9274209D83}"/>
              </a:ext>
            </a:extLst>
          </p:cNvPr>
          <p:cNvPicPr>
            <a:picLocks noChangeAspect="1"/>
          </p:cNvPicPr>
          <p:nvPr/>
        </p:nvPicPr>
        <p:blipFill>
          <a:blip r:embed="rId2"/>
          <a:stretch>
            <a:fillRect/>
          </a:stretch>
        </p:blipFill>
        <p:spPr>
          <a:xfrm flipV="1">
            <a:off x="9414571" y="3974404"/>
            <a:ext cx="2281286" cy="1882303"/>
          </a:xfrm>
          <a:prstGeom prst="rect">
            <a:avLst/>
          </a:prstGeom>
        </p:spPr>
      </p:pic>
      <p:sp>
        <p:nvSpPr>
          <p:cNvPr id="5" name="TextBox 4">
            <a:extLst>
              <a:ext uri="{FF2B5EF4-FFF2-40B4-BE49-F238E27FC236}">
                <a16:creationId xmlns:a16="http://schemas.microsoft.com/office/drawing/2014/main" id="{1F766773-8D6F-6508-0B91-72A195A769CC}"/>
              </a:ext>
            </a:extLst>
          </p:cNvPr>
          <p:cNvSpPr txBox="1"/>
          <p:nvPr/>
        </p:nvSpPr>
        <p:spPr>
          <a:xfrm>
            <a:off x="704850" y="1581150"/>
            <a:ext cx="9258300" cy="4552950"/>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967D51C3-C399-E226-81EB-095DA201C5B4}"/>
              </a:ext>
            </a:extLst>
          </p:cNvPr>
          <p:cNvSpPr txBox="1"/>
          <p:nvPr/>
        </p:nvSpPr>
        <p:spPr>
          <a:xfrm>
            <a:off x="9305715" y="5859096"/>
            <a:ext cx="2502317" cy="400110"/>
          </a:xfrm>
          <a:prstGeom prst="rect">
            <a:avLst/>
          </a:prstGeom>
          <a:noFill/>
        </p:spPr>
        <p:txBody>
          <a:bodyPr wrap="square" rtlCol="0">
            <a:spAutoFit/>
          </a:bodyPr>
          <a:lstStyle/>
          <a:p>
            <a:r>
              <a:rPr lang="en-US" sz="2000" b="1"/>
              <a:t>Informational Video:</a:t>
            </a:r>
          </a:p>
        </p:txBody>
      </p:sp>
      <p:sp>
        <p:nvSpPr>
          <p:cNvPr id="3" name="TextBox 2">
            <a:extLst>
              <a:ext uri="{FF2B5EF4-FFF2-40B4-BE49-F238E27FC236}">
                <a16:creationId xmlns:a16="http://schemas.microsoft.com/office/drawing/2014/main" id="{222A4C05-364C-E632-2BC8-D988B6A5CEDA}"/>
              </a:ext>
            </a:extLst>
          </p:cNvPr>
          <p:cNvSpPr txBox="1"/>
          <p:nvPr/>
        </p:nvSpPr>
        <p:spPr>
          <a:xfrm>
            <a:off x="7354388" y="2024742"/>
            <a:ext cx="13566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4E2432AB-93FA-4022-8F4B-5AB0BA857E5A}"/>
              </a:ext>
            </a:extLst>
          </p:cNvPr>
          <p:cNvSpPr txBox="1"/>
          <p:nvPr/>
        </p:nvSpPr>
        <p:spPr>
          <a:xfrm>
            <a:off x="625982" y="1735183"/>
            <a:ext cx="1104491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The district Career Plan templates are intended to serve as a guide to families when planning for graduation. All courses except the required Endorsement course can be changed to accommodate academic level and interest.</a:t>
            </a:r>
          </a:p>
          <a:p>
            <a:pPr marL="285750" indent="-285750">
              <a:buFont typeface="Arial"/>
              <a:buChar char="•"/>
            </a:pPr>
            <a:endParaRPr lang="en-US" b="1">
              <a:cs typeface="Calibri"/>
            </a:endParaRPr>
          </a:p>
          <a:p>
            <a:pPr marL="285750" indent="-285750">
              <a:buFont typeface="Arial"/>
              <a:buChar char="•"/>
            </a:pPr>
            <a:r>
              <a:rPr lang="en-US">
                <a:cs typeface="Calibri"/>
              </a:rPr>
              <a:t>The QR Code will take families to an informational step-by-step video on how to complete the process. </a:t>
            </a:r>
          </a:p>
          <a:p>
            <a:pPr marL="285750" indent="-285750">
              <a:buFont typeface="Arial"/>
              <a:buChar char="•"/>
            </a:pPr>
            <a:endParaRPr lang="en-US">
              <a:cs typeface="Calibri"/>
            </a:endParaRPr>
          </a:p>
          <a:p>
            <a:pPr marL="285750" indent="-285750">
              <a:buFont typeface="Arial"/>
              <a:buChar char="•"/>
            </a:pPr>
            <a:r>
              <a:rPr lang="en-US">
                <a:cs typeface="Calibri"/>
              </a:rPr>
              <a:t>All choices will be verified and double checked by your child's counselor during the </a:t>
            </a:r>
          </a:p>
          <a:p>
            <a:r>
              <a:rPr lang="en-US">
                <a:cs typeface="Calibri"/>
              </a:rPr>
              <a:t>      course verification process to make sure they have the correct classes for that year.</a:t>
            </a:r>
          </a:p>
          <a:p>
            <a:endParaRPr lang="en-US">
              <a:cs typeface="Calibri"/>
            </a:endParaRPr>
          </a:p>
          <a:p>
            <a:pPr marL="285750" indent="-285750">
              <a:buFont typeface="Arial"/>
              <a:buChar char="•"/>
            </a:pPr>
            <a:r>
              <a:rPr lang="en-US">
                <a:cs typeface="Calibri"/>
              </a:rPr>
              <a:t>We are here to help! This is a very exciting time and LCISD has some amazing options</a:t>
            </a:r>
          </a:p>
          <a:p>
            <a:r>
              <a:rPr lang="en-US">
                <a:cs typeface="Calibri"/>
              </a:rPr>
              <a:t>      for your student.</a:t>
            </a:r>
          </a:p>
          <a:p>
            <a:pPr marL="285750" indent="-285750">
              <a:buFont typeface="Arial"/>
              <a:buChar char="•"/>
            </a:pPr>
            <a:endParaRPr lang="en-US">
              <a:cs typeface="Calibri"/>
            </a:endParaRPr>
          </a:p>
          <a:p>
            <a:pPr marL="285750" indent="-285750">
              <a:buFont typeface="Arial"/>
              <a:buChar char="•"/>
            </a:pPr>
            <a:endParaRPr lang="en-US">
              <a:cs typeface="Calibri"/>
            </a:endParaRPr>
          </a:p>
        </p:txBody>
      </p:sp>
      <p:sp>
        <p:nvSpPr>
          <p:cNvPr id="9" name="TextBox 8">
            <a:extLst>
              <a:ext uri="{FF2B5EF4-FFF2-40B4-BE49-F238E27FC236}">
                <a16:creationId xmlns:a16="http://schemas.microsoft.com/office/drawing/2014/main" id="{48D4CE53-E038-98CD-D3B7-6DF38524AC4F}"/>
              </a:ext>
            </a:extLst>
          </p:cNvPr>
          <p:cNvSpPr txBox="1"/>
          <p:nvPr/>
        </p:nvSpPr>
        <p:spPr>
          <a:xfrm>
            <a:off x="5969725" y="3122022"/>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0" name="Picture 9" descr="Logo&#10;&#10;Description automatically generated">
            <a:extLst>
              <a:ext uri="{FF2B5EF4-FFF2-40B4-BE49-F238E27FC236}">
                <a16:creationId xmlns:a16="http://schemas.microsoft.com/office/drawing/2014/main" id="{A08450D7-12C7-9AB1-1A52-D492E9F69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292" y="74312"/>
            <a:ext cx="1524324" cy="1524324"/>
          </a:xfrm>
          <a:prstGeom prst="rect">
            <a:avLst/>
          </a:prstGeom>
        </p:spPr>
      </p:pic>
    </p:spTree>
    <p:extLst>
      <p:ext uri="{BB962C8B-B14F-4D97-AF65-F5344CB8AC3E}">
        <p14:creationId xmlns:p14="http://schemas.microsoft.com/office/powerpoint/2010/main" val="252405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8B7DE296-BA78-5AC9-8C3C-6A41BE742FB1}"/>
              </a:ext>
            </a:extLst>
          </p:cNvPr>
          <p:cNvPicPr>
            <a:picLocks noChangeAspect="1"/>
          </p:cNvPicPr>
          <p:nvPr/>
        </p:nvPicPr>
        <p:blipFill>
          <a:blip r:embed="rId2"/>
          <a:stretch>
            <a:fillRect/>
          </a:stretch>
        </p:blipFill>
        <p:spPr>
          <a:xfrm>
            <a:off x="1217112" y="293755"/>
            <a:ext cx="2743200" cy="5261939"/>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B7821627-26C0-E202-301E-3893B312B6D2}"/>
              </a:ext>
            </a:extLst>
          </p:cNvPr>
          <p:cNvPicPr>
            <a:picLocks noChangeAspect="1"/>
          </p:cNvPicPr>
          <p:nvPr/>
        </p:nvPicPr>
        <p:blipFill>
          <a:blip r:embed="rId3"/>
          <a:stretch>
            <a:fillRect/>
          </a:stretch>
        </p:blipFill>
        <p:spPr>
          <a:xfrm>
            <a:off x="2803302" y="1003957"/>
            <a:ext cx="8592354" cy="5139862"/>
          </a:xfrm>
          <a:prstGeom prst="rect">
            <a:avLst/>
          </a:prstGeom>
        </p:spPr>
      </p:pic>
      <p:pic>
        <p:nvPicPr>
          <p:cNvPr id="5" name="Picture 5" descr="Shape, arrow&#10;&#10;Description automatically generated">
            <a:extLst>
              <a:ext uri="{FF2B5EF4-FFF2-40B4-BE49-F238E27FC236}">
                <a16:creationId xmlns:a16="http://schemas.microsoft.com/office/drawing/2014/main" id="{D8795164-504F-7177-DCEA-13ABF70F01AC}"/>
              </a:ext>
            </a:extLst>
          </p:cNvPr>
          <p:cNvPicPr>
            <a:picLocks noChangeAspect="1"/>
          </p:cNvPicPr>
          <p:nvPr/>
        </p:nvPicPr>
        <p:blipFill>
          <a:blip r:embed="rId4"/>
          <a:stretch>
            <a:fillRect/>
          </a:stretch>
        </p:blipFill>
        <p:spPr>
          <a:xfrm>
            <a:off x="3545514" y="240876"/>
            <a:ext cx="1838325" cy="752475"/>
          </a:xfrm>
          <a:prstGeom prst="rect">
            <a:avLst/>
          </a:prstGeom>
        </p:spPr>
      </p:pic>
      <p:pic>
        <p:nvPicPr>
          <p:cNvPr id="6" name="Picture 6" descr="Logo&#10;&#10;Description automatically generated">
            <a:extLst>
              <a:ext uri="{FF2B5EF4-FFF2-40B4-BE49-F238E27FC236}">
                <a16:creationId xmlns:a16="http://schemas.microsoft.com/office/drawing/2014/main" id="{136FE9A1-D55B-DDEF-909F-916ED85EB879}"/>
              </a:ext>
            </a:extLst>
          </p:cNvPr>
          <p:cNvPicPr>
            <a:picLocks noChangeAspect="1"/>
          </p:cNvPicPr>
          <p:nvPr/>
        </p:nvPicPr>
        <p:blipFill>
          <a:blip r:embed="rId5"/>
          <a:stretch>
            <a:fillRect/>
          </a:stretch>
        </p:blipFill>
        <p:spPr>
          <a:xfrm>
            <a:off x="5647386" y="338544"/>
            <a:ext cx="3719847" cy="675195"/>
          </a:xfrm>
          <a:prstGeom prst="rect">
            <a:avLst/>
          </a:prstGeom>
        </p:spPr>
      </p:pic>
    </p:spTree>
    <p:extLst>
      <p:ext uri="{BB962C8B-B14F-4D97-AF65-F5344CB8AC3E}">
        <p14:creationId xmlns:p14="http://schemas.microsoft.com/office/powerpoint/2010/main" val="3188087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1FA6-E494-3CB1-4030-838343096188}"/>
              </a:ext>
            </a:extLst>
          </p:cNvPr>
          <p:cNvSpPr>
            <a:spLocks noGrp="1"/>
          </p:cNvSpPr>
          <p:nvPr>
            <p:ph type="title"/>
          </p:nvPr>
        </p:nvSpPr>
        <p:spPr/>
        <p:txBody>
          <a:bodyPr/>
          <a:lstStyle/>
          <a:p>
            <a:endParaRPr lang="en-US"/>
          </a:p>
        </p:txBody>
      </p:sp>
      <p:pic>
        <p:nvPicPr>
          <p:cNvPr id="3" name="Online Media 2" title="Career Plan Video 20 21A">
            <a:hlinkClick r:id="" action="ppaction://media"/>
            <a:extLst>
              <a:ext uri="{FF2B5EF4-FFF2-40B4-BE49-F238E27FC236}">
                <a16:creationId xmlns:a16="http://schemas.microsoft.com/office/drawing/2014/main" id="{0EDDF420-74E5-3E17-C7FD-AC7D5E0A09E4}"/>
              </a:ext>
            </a:extLst>
          </p:cNvPr>
          <p:cNvPicPr>
            <a:picLocks noRot="1" noChangeAspect="1"/>
          </p:cNvPicPr>
          <p:nvPr>
            <a:videoFile r:link="rId1"/>
          </p:nvPr>
        </p:nvPicPr>
        <p:blipFill>
          <a:blip r:embed="rId3"/>
          <a:stretch>
            <a:fillRect/>
          </a:stretch>
        </p:blipFill>
        <p:spPr>
          <a:xfrm>
            <a:off x="1851025" y="1428750"/>
            <a:ext cx="8863013" cy="5029200"/>
          </a:xfrm>
          <a:prstGeom prst="rect">
            <a:avLst/>
          </a:prstGeom>
        </p:spPr>
      </p:pic>
    </p:spTree>
    <p:extLst>
      <p:ext uri="{BB962C8B-B14F-4D97-AF65-F5344CB8AC3E}">
        <p14:creationId xmlns:p14="http://schemas.microsoft.com/office/powerpoint/2010/main" val="171461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C89D6EF50915468E4ACCC4041C2CA3" ma:contentTypeVersion="30" ma:contentTypeDescription="Create a new document." ma:contentTypeScope="" ma:versionID="598e0c24059e0fce31ae42dda20d2475">
  <xsd:schema xmlns:xsd="http://www.w3.org/2001/XMLSchema" xmlns:xs="http://www.w3.org/2001/XMLSchema" xmlns:p="http://schemas.microsoft.com/office/2006/metadata/properties" xmlns:ns3="d123c188-879f-44d4-8566-54dfa9eda55a" xmlns:ns4="1ad6f055-acce-4ba1-aca3-645ac292a3d3" targetNamespace="http://schemas.microsoft.com/office/2006/metadata/properties" ma:root="true" ma:fieldsID="a59c0fba03d09d0a6c724561c91b3dfd" ns3:_="" ns4:_="">
    <xsd:import namespace="d123c188-879f-44d4-8566-54dfa9eda55a"/>
    <xsd:import namespace="1ad6f055-acce-4ba1-aca3-645ac292a3d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AutoKeyPoints" minOccurs="0"/>
                <xsd:element ref="ns4:MediaServiceKeyPoints" minOccurs="0"/>
                <xsd:element ref="ns4:MediaLengthInSecond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23c188-879f-44d4-8566-54dfa9eda5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d6f055-acce-4ba1-aca3-645ac292a3d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LengthInSeconds" ma:index="33" nillable="true" ma:displayName="MediaLengthInSeconds" ma:hidden="true" ma:internalName="MediaLengthInSeconds" ma:readOnly="true">
      <xsd:simpleType>
        <xsd:restriction base="dms:Unknow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_activity" ma:index="3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1ad6f055-acce-4ba1-aca3-645ac292a3d3" xsi:nil="true"/>
    <Teachers xmlns="1ad6f055-acce-4ba1-aca3-645ac292a3d3">
      <UserInfo>
        <DisplayName/>
        <AccountId xsi:nil="true"/>
        <AccountType/>
      </UserInfo>
    </Teachers>
    <Student_Groups xmlns="1ad6f055-acce-4ba1-aca3-645ac292a3d3">
      <UserInfo>
        <DisplayName/>
        <AccountId xsi:nil="true"/>
        <AccountType/>
      </UserInfo>
    </Student_Groups>
    <Is_Collaboration_Space_Locked xmlns="1ad6f055-acce-4ba1-aca3-645ac292a3d3" xsi:nil="true"/>
    <Has_Teacher_Only_SectionGroup xmlns="1ad6f055-acce-4ba1-aca3-645ac292a3d3" xsi:nil="true"/>
    <CultureName xmlns="1ad6f055-acce-4ba1-aca3-645ac292a3d3" xsi:nil="true"/>
    <Invited_Students xmlns="1ad6f055-acce-4ba1-aca3-645ac292a3d3" xsi:nil="true"/>
    <DefaultSectionNames xmlns="1ad6f055-acce-4ba1-aca3-645ac292a3d3" xsi:nil="true"/>
    <Templates xmlns="1ad6f055-acce-4ba1-aca3-645ac292a3d3" xsi:nil="true"/>
    <Owner xmlns="1ad6f055-acce-4ba1-aca3-645ac292a3d3">
      <UserInfo>
        <DisplayName/>
        <AccountId xsi:nil="true"/>
        <AccountType/>
      </UserInfo>
    </Owner>
    <Invited_Teachers xmlns="1ad6f055-acce-4ba1-aca3-645ac292a3d3" xsi:nil="true"/>
    <_activity xmlns="1ad6f055-acce-4ba1-aca3-645ac292a3d3" xsi:nil="true"/>
    <NotebookType xmlns="1ad6f055-acce-4ba1-aca3-645ac292a3d3" xsi:nil="true"/>
    <FolderType xmlns="1ad6f055-acce-4ba1-aca3-645ac292a3d3" xsi:nil="true"/>
    <Students xmlns="1ad6f055-acce-4ba1-aca3-645ac292a3d3">
      <UserInfo>
        <DisplayName/>
        <AccountId xsi:nil="true"/>
        <AccountType/>
      </UserInfo>
    </Students>
    <AppVersion xmlns="1ad6f055-acce-4ba1-aca3-645ac292a3d3" xsi:nil="true"/>
  </documentManagement>
</p:properties>
</file>

<file path=customXml/itemProps1.xml><?xml version="1.0" encoding="utf-8"?>
<ds:datastoreItem xmlns:ds="http://schemas.openxmlformats.org/officeDocument/2006/customXml" ds:itemID="{E852289F-CDB9-4FF0-B4CC-A173DF4685CF}">
  <ds:schemaRefs>
    <ds:schemaRef ds:uri="http://schemas.microsoft.com/sharepoint/v3/contenttype/forms"/>
  </ds:schemaRefs>
</ds:datastoreItem>
</file>

<file path=customXml/itemProps2.xml><?xml version="1.0" encoding="utf-8"?>
<ds:datastoreItem xmlns:ds="http://schemas.openxmlformats.org/officeDocument/2006/customXml" ds:itemID="{2BDCE334-7E88-4E83-850F-76A83D64F443}">
  <ds:schemaRefs>
    <ds:schemaRef ds:uri="1ad6f055-acce-4ba1-aca3-645ac292a3d3"/>
    <ds:schemaRef ds:uri="d123c188-879f-44d4-8566-54dfa9eda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A3F743-4F5D-4852-A49A-A7A855CFB3DE}">
  <ds:schemaRefs>
    <ds:schemaRef ds:uri="1ad6f055-acce-4ba1-aca3-645ac292a3d3"/>
    <ds:schemaRef ds:uri="d123c188-879f-44d4-8566-54dfa9eda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1408</Words>
  <Application>Microsoft Office PowerPoint</Application>
  <PresentationFormat>Widescreen</PresentationFormat>
  <Paragraphs>267</Paragraphs>
  <Slides>22</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Abadi</vt:lpstr>
      <vt:lpstr>Arial</vt:lpstr>
      <vt:lpstr>Calibri</vt:lpstr>
      <vt:lpstr>Calibri Light</vt:lpstr>
      <vt:lpstr>Office Theme</vt:lpstr>
      <vt:lpstr>Course Selection Night</vt:lpstr>
      <vt:lpstr>George Ranch Administration</vt:lpstr>
      <vt:lpstr>Counselors, Registrar, and CCF</vt:lpstr>
      <vt:lpstr>Tonight’s Agenda</vt:lpstr>
      <vt:lpstr>Course Selection</vt:lpstr>
      <vt:lpstr>Course Selection Timeline</vt:lpstr>
      <vt:lpstr>Career Plan/Skyward </vt:lpstr>
      <vt:lpstr>PowerPoint Presentation</vt:lpstr>
      <vt:lpstr>PowerPoint Presentation</vt:lpstr>
      <vt:lpstr>Course Catalog </vt:lpstr>
      <vt:lpstr>Endorsements and Programs of Study-CTE</vt:lpstr>
      <vt:lpstr>LCISD Programs of Study  By Endorsement  2025-2026</vt:lpstr>
      <vt:lpstr>What does CTE offer to students?</vt:lpstr>
      <vt:lpstr>      Coming August of 2026!  LCISD Career &amp; Technical Education Center</vt:lpstr>
      <vt:lpstr>What will be offered at the CTE Center?</vt:lpstr>
      <vt:lpstr>Advanced Academics</vt:lpstr>
      <vt:lpstr>Advanced Academics</vt:lpstr>
      <vt:lpstr>Join us in workshops for additional information. </vt:lpstr>
      <vt:lpstr>PowerPoint Presentation</vt:lpstr>
      <vt:lpstr>SchooLinks</vt:lpstr>
      <vt:lpstr>Need Additional College and Career Readiness Information?</vt:lpstr>
      <vt:lpstr>Schedule of Rotations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Jones</dc:creator>
  <cp:lastModifiedBy>Ashley M. Hunt</cp:lastModifiedBy>
  <cp:revision>7</cp:revision>
  <dcterms:created xsi:type="dcterms:W3CDTF">2022-08-23T14:43:44Z</dcterms:created>
  <dcterms:modified xsi:type="dcterms:W3CDTF">2024-10-02T14:53:00Z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0x0101008AC89D6EF50915468E4ACCC4041C2CA3</vt:lpwstr>
  </property>
</Properties>
</file>