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14"/>
  </p:notesMasterIdLst>
  <p:sldIdLst>
    <p:sldId id="302" r:id="rId4"/>
    <p:sldId id="303" r:id="rId5"/>
    <p:sldId id="261" r:id="rId6"/>
    <p:sldId id="308" r:id="rId7"/>
    <p:sldId id="309" r:id="rId8"/>
    <p:sldId id="307" r:id="rId9"/>
    <p:sldId id="304" r:id="rId10"/>
    <p:sldId id="305" r:id="rId11"/>
    <p:sldId id="310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B5216-9F80-433F-9B34-0EEDC4C0EE8A}" v="127" dt="2024-09-24T16:01:28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9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B323F-AED8-4BDA-85B9-9BF769F2F1F6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0E70B-7502-4D7B-A8E9-962C9457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2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Dual Credit Opportunities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Industry-Based Certifications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CTSOs (i.e., DECA, FFA, HOSA, SkillsUSA, TAFE, TSA)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National Technical Honor Society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D82FF-94C8-4445-9C47-B5FC2DB36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0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Endorsements are part of a student’s graduation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E4A87-6399-4A1E-953B-3CD3499D5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7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Endorsements are part of a student’s graduation plan.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student must earn at least 26 credits to earn an endorsement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can earn an endorsement different ways, which is listed in the course catalog.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E4A87-6399-4A1E-953B-3CD3499D5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1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Dual Credit Opportunities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Industry-Based Certifications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CTSOs (i.e., DECA, FFA, HOSA, SkillsUSA, TAFE, TSA)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National Technical Honor Society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D82FF-94C8-4445-9C47-B5FC2DB36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5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Dual Credit Opportunities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Industry-Based Certifications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CTSOs (i.e., DECA, FFA, HOSA, SkillsUSA, TAFE, TSA)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National Technical Honor Society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D82FF-94C8-4445-9C47-B5FC2DB36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7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D82FF-94C8-4445-9C47-B5FC2DB36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4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E4A87-6399-4A1E-953B-3CD3499D5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33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8695-C743-CDBF-D09F-321E19D73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785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91CBF-FB44-0609-B3B8-A44DF6F23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A5E1-60BC-9E88-650E-14820BB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4F33-98AB-E263-4867-67A8A351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4259-B8F4-CA2E-5104-9AB3C3E5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55463"/>
            <a:ext cx="35936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55" y="581891"/>
            <a:ext cx="6548581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99344"/>
            <a:ext cx="359366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917"/>
            <a:ext cx="359366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55" y="581891"/>
            <a:ext cx="6548581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352798"/>
            <a:ext cx="359366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7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D964-B4B6-FA16-06B9-286B0AF6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D962E-B954-9048-5356-240E35D6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91B82-EEA9-3151-B6DC-B377D958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32D88-D2E0-2CB3-6D15-575F660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6C30-0342-0A04-59F9-24A8B143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75C0C-14F3-6FC8-4F4A-CECFC6A8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6A9D2-284E-9D93-6C15-11E74543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E3BDE-97AA-366E-7BF6-1A29B4D9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B396-A904-5D2C-EA7E-13293A4E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520BC-3EE8-93A6-BFA7-548B3F26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E6A82-9271-0B56-FAAC-124B41C5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828DC-004C-0877-15A9-AC0A3B8D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B6B3-DB2C-D933-3958-F81713FE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85A0B-60FE-FB99-57AA-BF3B94C9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175AB-C1FB-CB73-8E47-C917E616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C9AC-2CC8-DF82-5730-C20B599A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BC61-5952-11BD-8D8C-EFF75EB6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FD754-7684-C9FC-2397-5113DAC8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5A85E-F331-8075-4E80-68BF7636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7043-DC25-A879-10F2-71CF217E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B131-3BFA-8916-B971-77C60F76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9E7C4-7DB2-B239-2FAA-6458AC6A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AA38F-CE96-21A6-CF96-16549E93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D4875-14C4-4837-7C05-D58BC491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C08A-229C-9F7D-1372-9D4FFED9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59E5B-1041-B85C-4F90-68011FB41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ABA6-B540-7AD4-38D4-A8635885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4B92-B58C-09D5-4445-8BA8F052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0ECFD-21B5-18FA-F26A-4D99A675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CB07-D724-6004-369C-7A93A3E4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CA02-FF25-CB8B-6389-CC894D962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E71A-67C6-4938-3638-5E029D6D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D4617-EB41-446A-1EDD-9EEF854B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4DD9F-4B76-0415-1901-832329A3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A89A-47F7-9E0E-3AAD-6CA7CF34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4244-B676-04FC-1E1A-FCE6219D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154853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294B-D996-DB3B-D5BF-0CEA03E3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D995-18E4-33C8-7267-18FCDFDC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4CE5-62DE-281E-A794-DEFB9AA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99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7B86-5B77-44CA-8670-C07C79B3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60B1-98A9-4A19-426A-0DF3097C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0564-9224-30A7-2F02-88CBA363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FC355-6CE2-141E-EB95-DAA5788C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F210E-D0D4-0F46-50D6-EA413851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4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D3E9-E53E-69E6-9B19-CAC1B29C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4201-E1FA-9CA2-7117-C19A0CEC6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AB5FE-0707-47C2-7654-ADA32E737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6E95B-BC1F-7467-473B-C58D5881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A5A49-FF2F-30D8-F816-0A61C3DC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F960-8D13-C262-6860-CC92B8CE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5B57-8319-6DCE-CE99-40D7B210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CA91D-4D00-C86D-0830-87D6D88FD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FD39E-F402-B5E7-8D67-48DA57759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921F1-DD76-569C-82C1-19EFED0ED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0430A-4A22-4C6F-5DE8-0CEA4E70E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B3956-5EBB-00CF-BE3C-199C12AB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FE30C-44AC-B367-A791-67645968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A6CCB-11DB-59BA-ECBB-5BBF6C1B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1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AEEB-168D-FFAC-22D7-E71A3D5A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16261-0CA6-5FC1-F6BF-97D59BF7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8EFB0-6819-CEA6-FD99-C019C8AF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EF418-0E52-580A-489F-B0250B7F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5B8D0-B599-32C1-25BA-79DFD639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ADADC9-0B81-10B3-E862-922A53C2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9616B-8401-6636-CC2B-BD315BF8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4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4D6C-5C2C-7875-6ADD-4B487897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3727-AA60-80C6-FCB1-D466B22A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6D98-D55C-D7D3-F36C-CBC5381EA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08EFC-932C-2020-8CB6-4C8BFB66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7E902-1437-A2F1-241F-401F1090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330B9-5D0C-E0A6-692A-B38EE1C6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3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9BE9-223D-7189-D84D-DBE4F586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1AA23-A49B-8C40-727D-CD6DEC32D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3B4AC-F47D-E6AE-C4F9-9BAAEB3F8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A0B1E-F3BC-5420-1D5F-3F7190B5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D2554-5BFC-777B-8386-6A29298A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BC851-61C9-49CF-0799-C9F3AD10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9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6A95-273B-03A7-5F78-1ECFCDDC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76237-20C1-D6C8-F8D0-FD184865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C11C-0FB5-02F2-6074-7C0FBC43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8D03-3256-5B3D-98F4-4B4E985A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8BEC-37D9-11DE-A12D-2EC3A042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A64D5-DCC5-FCF7-3FB7-EB8A3739A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51E5C-A2FE-78BF-9433-D82EC318B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315E-88B6-9B59-B1C3-983ABDA7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A1B5-3ABB-DF6F-C027-9CF40FCE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242C-57D2-DCB8-233C-CAC5BBF2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88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BBC1-C72F-497B-B0BE-60CFA5780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3D610-C91D-4535-83D5-CFE9D3FD5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A22EC-5833-412D-9E95-76943A21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E35F-0D4D-4F06-B186-D826032B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46F96-3BB7-42A0-B614-D38FDADE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3D7-565B-2B5A-5535-CF456308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522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DD3B2-7080-1028-B289-43645437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611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8B66-BFD7-626A-2B23-056B2275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91BF8-0018-CF1B-92ED-B6530913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278B-9A19-E781-079D-5FD5D428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79D9-B9F6-4998-8E91-CD24E1F4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CDA21-5D5A-47D5-8B56-1A384806C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3D52B-96AB-4E9C-B88E-AF5A5AA1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86F70-3297-472A-9164-6EF9ED29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8C20-70E9-4061-952A-5045E085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5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0DE9-044D-408F-A63E-31EE46E3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D23F8-103E-4193-9896-4D527E893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86A94-842C-4E43-86C2-6DAF1E10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0934C-0CA8-4E1E-B978-C772B05B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10EF-0A86-4F36-B9A0-E206315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0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9225-F1E2-440F-9FB6-5FE624B8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18E8-0D4B-4D7F-9C6C-D4A399340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50872-B6CD-4741-850E-10248D66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9C38E-2F2D-40FE-9B7F-2D78C6E8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2EF82-1933-4FBD-A01A-44E5852E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CF0B9-15F6-4F90-941A-FD20A1D7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5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E060-CC35-416A-AD96-240E5C15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4BE89-7D46-49D3-B4DB-9DDB9734A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EAF07-E812-4A9D-8A57-11ED23497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A90C8-A46F-48BA-B02F-13F043443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8D2DF-DA75-45EA-899E-05A882073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3ED9D-3349-40D0-8681-733EC975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D9EF9-098B-4759-B4BF-8CBEAC0B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6C2E99-C5AC-46D4-892B-3C6BDF50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0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C997B-B1B2-406F-8ABC-5C7C097B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A745D-9FF7-410C-B5E2-782FD5E6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62E9E-6548-475D-B4DC-0BD5A116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CACBB-19BE-41A1-8833-B69361F9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0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C193F7-BD3E-4EE5-A9AF-3B6CDB0E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8E2D0-12E2-4D2E-85AC-688693E2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5B8EC-4663-45D9-AA49-75E6BA8C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95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CC1A-599A-4C4B-9B9A-0F1489A1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8D15-6B5E-4F81-958F-D8ECCB12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F5B8F-AAB7-4579-B9BE-AB091FB8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23EA2-AC61-49A4-81E8-1BFDD0E6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295F8-8162-450B-A08F-FD797526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7F649-75B8-4793-B9ED-59AC580E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23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4C01-9180-48F7-AA4F-A58D6FA0E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8DFC6-AE3E-4B67-86A1-1FE64C951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CF1B7-D396-4AA6-B25F-EF3E98D06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7C9BC-97A2-465C-9514-867E2FDB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C96C7-3AEF-4D51-8EDC-82F98BD1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2CF6-7CD7-4602-859B-0E448F3D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0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6F30-AFC7-4506-B8A5-536AA65C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3F1D8-C804-46F7-89EF-868E3FC8B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9952-D1B1-4241-A070-BB459140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DA649-904C-40EF-82D0-B8A15B7E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B57C0-7AC8-426E-A37A-8CC26AD8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2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805BC-3066-49E4-B386-013F0B807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9CAAB-D4B1-440C-9EFC-113460DBC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8D78-3C42-4060-9802-1A1330F7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C4455-432B-4F26-A314-F35FF79B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1FD16-3F3D-422B-8BFE-8AEF76C1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EE46-8C31-D9E5-44FE-7425553A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153A-4C37-3259-F704-6EC491A0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62087"/>
            <a:ext cx="5181600" cy="470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E9049-F0D2-177C-E074-3506125C5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62087"/>
            <a:ext cx="5181600" cy="4707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EF764-FAC9-5C51-68B9-0AF5887F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3B580-BACD-3835-9B2A-E67B251D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5A3A5-7C2F-3B6D-4BF4-8322EFC4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7F51-54D9-3308-076F-8D54EEBB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BC7F9-76E7-BFB8-B14F-AA0EBE240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7817"/>
            <a:ext cx="5157787" cy="939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19F87-8809-54F0-B921-DB0C3C4C3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61729"/>
            <a:ext cx="5157787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12DE-E5A1-6193-24B9-436D5567E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37817"/>
            <a:ext cx="5183188" cy="939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A6AC3-A5A6-9D2E-4217-EB996FD36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061729"/>
            <a:ext cx="5183188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FF3A4-4BB7-91B2-B8D2-F151DE00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711AF-BB34-496B-0D4F-5395CC6B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7A67E-2F15-1D64-A641-037EA506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242-8318-548E-A74A-CC7ABEAC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EC31C-1C4D-7DA7-935A-0E8683FD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7AF6D-9E44-4102-E7B5-309F5BFA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69129-D628-ADFA-ED22-BFA5A0B5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18A37-5DE8-CA73-527B-1930B29D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002FF-B0EF-1621-BF51-B752955D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08B02-D507-EC1C-946C-083314CA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BD30-1845-7F57-6236-486DF6FC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5546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7192-EC35-57B4-2BEC-837D58677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0" y="581891"/>
            <a:ext cx="5495636" cy="55325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A70A3-64FC-2B4A-C884-87AE289E2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99344"/>
            <a:ext cx="3932237" cy="18696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AE2EC-BADF-53D9-F211-077EEFB7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3633A-D09F-A07F-8C3E-0EEC3F9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6866-9047-3212-8974-4ECB3E04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23DD-0E8B-A7EE-3206-72F5D1E4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0955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171CD-F71D-E660-818E-D10346E61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99200" y="987425"/>
            <a:ext cx="50561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F4C8D-6B7F-2DF0-5AA2-1CB269BF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DB897-5372-EA59-76A7-1780009D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E15E9-1948-DA21-1318-E5B8B7D0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0B116-6EB1-D61C-9D85-D737C2C4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DF0-5A9E-4FDE-9E99-68D652AF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0FBE6-265B-2ABC-580B-5F1F40E4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83282-5895-8F9A-EAD8-935AA2C6D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44937-3736-12B6-61F6-615FAC2AB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3BE0-5B0D-4B36-BA67-F408F939919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6E79B-8A74-CC2A-BB62-1D258E95F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F1E1-3807-C597-67D0-20A7AAAE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39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33793-F15F-E165-B6F3-25A88F38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D49F3-642B-A3FF-C68B-2E73E0DC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A6C0F-4597-637F-9973-BDD4750BE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D9F26C-A78D-4CB7-83A4-78E0817E4E6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1BD1-FC8A-D692-9219-805ED63F8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7BEDD-5BE3-A7FD-E02C-013073EC3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794D0-8FD0-4C36-A93B-FFD4291A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C5C04-CC81-495B-9C88-920C375A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3B7B8-658B-466F-BE98-9EB3255A2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32DD-8610-4CE4-85CD-2FC6D930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66CF-2CD1-4F8B-93A9-E053D5CD37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3C38-D9B8-44BE-983C-663E5C19F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5C219-928E-40CD-8876-B9E3155F9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A917-DEE2-4CDB-A7E9-375BDE5E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8967B-0D36-5C01-CFD6-FE7C298C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19" y="2077497"/>
            <a:ext cx="7070362" cy="2703005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893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A8967B-0D36-5C01-CFD6-FE7C298C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19" y="1075174"/>
            <a:ext cx="7070362" cy="2703005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ECC4D8-EA05-DA93-FEDF-D63E44F208AF}"/>
              </a:ext>
            </a:extLst>
          </p:cNvPr>
          <p:cNvSpPr txBox="1">
            <a:spLocks/>
          </p:cNvSpPr>
          <p:nvPr/>
        </p:nvSpPr>
        <p:spPr>
          <a:xfrm>
            <a:off x="2474332" y="4022723"/>
            <a:ext cx="2973336" cy="1665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Contact Information</a:t>
            </a:r>
          </a:p>
          <a:p>
            <a:r>
              <a:rPr lang="en-US" sz="1800" dirty="0"/>
              <a:t>E-mail: cte@lcisd.org</a:t>
            </a:r>
          </a:p>
          <a:p>
            <a:r>
              <a:rPr lang="en-US" sz="1800" dirty="0"/>
              <a:t>CTE Office: (832)223-0128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BF9AF6-4E70-82E5-EF63-266CE0EB8ED1}"/>
              </a:ext>
            </a:extLst>
          </p:cNvPr>
          <p:cNvSpPr txBox="1">
            <a:spLocks/>
          </p:cNvSpPr>
          <p:nvPr/>
        </p:nvSpPr>
        <p:spPr>
          <a:xfrm>
            <a:off x="6096000" y="4316967"/>
            <a:ext cx="4587326" cy="1465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With Us!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Twitter: @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LamarCISDCTE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Facebook:  facebook.com/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LamarCTE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86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CA0-EF61-58EB-888D-A5B9B7D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EB0B-0BB2-E4D7-6B26-298F2AF4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705"/>
            <a:ext cx="10515600" cy="481901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Endorsements</a:t>
            </a:r>
            <a:r>
              <a:rPr lang="en-US" sz="3600" dirty="0"/>
              <a:t> – a related series of courses that are grouped together by interest or skill set.  Most students graduate with an endorsement.</a:t>
            </a:r>
          </a:p>
          <a:p>
            <a:r>
              <a:rPr lang="en-US" sz="3600" b="1" dirty="0"/>
              <a:t>Career Clusters </a:t>
            </a:r>
            <a:r>
              <a:rPr lang="en-US" sz="3600" dirty="0"/>
              <a:t>– A group of careers that share common themes.  There are 14 Texas identified career clusters that are aligned with the five endorsement categories.</a:t>
            </a:r>
          </a:p>
          <a:p>
            <a:r>
              <a:rPr lang="en-US" sz="3600" b="1" dirty="0"/>
              <a:t>Programs of Study </a:t>
            </a:r>
            <a:r>
              <a:rPr lang="en-US" sz="3600" dirty="0"/>
              <a:t>– a coordinated, non-duplicative sequence of courses which progress in specificity, beginning with all aspects of industry and leading to more occupation specific instruction. </a:t>
            </a:r>
          </a:p>
        </p:txBody>
      </p:sp>
    </p:spTree>
    <p:extLst>
      <p:ext uri="{BB962C8B-B14F-4D97-AF65-F5344CB8AC3E}">
        <p14:creationId xmlns:p14="http://schemas.microsoft.com/office/powerpoint/2010/main" val="38441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4FEEA-F7F1-476F-9F0C-E932F403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does that vocab all fit together?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BB40AD3-65F1-5FFB-8CFF-C3A188FF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79" y="643466"/>
            <a:ext cx="555737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0771"/>
      </p:ext>
    </p:extLst>
  </p:cSld>
  <p:clrMapOvr>
    <a:masterClrMapping/>
  </p:clrMapOvr>
  <p:transition spd="slow" advTm="23462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4FEEA-F7F1-476F-9F0C-E932F403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is the endorsement connected to CTE?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89373C-E333-BCC5-F7B1-046CED89E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19089"/>
              </p:ext>
            </p:extLst>
          </p:nvPr>
        </p:nvGraphicFramePr>
        <p:xfrm>
          <a:off x="5172953" y="0"/>
          <a:ext cx="6529422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693">
                  <a:extLst>
                    <a:ext uri="{9D8B030D-6E8A-4147-A177-3AD203B41FA5}">
                      <a16:colId xmlns:a16="http://schemas.microsoft.com/office/drawing/2014/main" val="3505472330"/>
                    </a:ext>
                  </a:extLst>
                </a:gridCol>
                <a:gridCol w="2295729">
                  <a:extLst>
                    <a:ext uri="{9D8B030D-6E8A-4147-A177-3AD203B41FA5}">
                      <a16:colId xmlns:a16="http://schemas.microsoft.com/office/drawing/2014/main" val="1208013831"/>
                    </a:ext>
                  </a:extLst>
                </a:gridCol>
              </a:tblGrid>
              <a:tr h="5586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Subjects &amp; Courses Required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Foundation + Endorsement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039229"/>
                  </a:ext>
                </a:extLst>
              </a:tr>
              <a:tr h="1136183">
                <a:tc>
                  <a:txBody>
                    <a:bodyPr/>
                    <a:lstStyle/>
                    <a:p>
                      <a:r>
                        <a:rPr lang="en-US" sz="1400" b="1" dirty="0"/>
                        <a:t>English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English 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English 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English 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Additional English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196546"/>
                  </a:ext>
                </a:extLst>
              </a:tr>
              <a:tr h="1101093">
                <a:tc>
                  <a:txBody>
                    <a:bodyPr/>
                    <a:lstStyle/>
                    <a:p>
                      <a:r>
                        <a:rPr lang="en-US" sz="1400" b="1" dirty="0"/>
                        <a:t>Mathematics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Algebra 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Geometry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Algebra 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Additional Math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235267"/>
                  </a:ext>
                </a:extLst>
              </a:tr>
              <a:tr h="712472">
                <a:tc>
                  <a:txBody>
                    <a:bodyPr/>
                    <a:lstStyle/>
                    <a:p>
                      <a:r>
                        <a:rPr lang="en-US" sz="1400" b="1" dirty="0"/>
                        <a:t>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Biology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3 Additional Science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5521987"/>
                  </a:ext>
                </a:extLst>
              </a:tr>
              <a:tr h="1101093">
                <a:tc>
                  <a:txBody>
                    <a:bodyPr/>
                    <a:lstStyle/>
                    <a:p>
                      <a:r>
                        <a:rPr lang="en-US" sz="1400" b="1" dirty="0"/>
                        <a:t>Social Studies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World History or World Geography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U.S. History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U.S. Government (.5 credit)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Economics (.5 credit)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949487"/>
                  </a:ext>
                </a:extLst>
              </a:tr>
              <a:tr h="327341">
                <a:tc>
                  <a:txBody>
                    <a:bodyPr/>
                    <a:lstStyle/>
                    <a:p>
                      <a:r>
                        <a:rPr lang="en-US" sz="1400" b="1" dirty="0"/>
                        <a:t>Physical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854949"/>
                  </a:ext>
                </a:extLst>
              </a:tr>
              <a:tr h="532036">
                <a:tc>
                  <a:txBody>
                    <a:bodyPr/>
                    <a:lstStyle/>
                    <a:p>
                      <a:r>
                        <a:rPr lang="en-US" sz="1400" b="1" dirty="0"/>
                        <a:t>Languages Other than English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Two credits in the same language.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954012"/>
                  </a:ext>
                </a:extLst>
              </a:tr>
              <a:tr h="327341">
                <a:tc>
                  <a:txBody>
                    <a:bodyPr/>
                    <a:lstStyle/>
                    <a:p>
                      <a:r>
                        <a:rPr lang="en-US" sz="1400" b="1" dirty="0"/>
                        <a:t>Fine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325146"/>
                  </a:ext>
                </a:extLst>
              </a:tr>
              <a:tr h="734461">
                <a:tc>
                  <a:txBody>
                    <a:bodyPr/>
                    <a:lstStyle/>
                    <a:p>
                      <a:r>
                        <a:rPr lang="en-US" sz="1400" b="1" dirty="0"/>
                        <a:t>Electives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Classes available for electives will be based upon the endorsement option(s) selected by the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444712"/>
                  </a:ext>
                </a:extLst>
              </a:tr>
              <a:tr h="3273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/>
                        <a:t>Total Credits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26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4573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A56299-72F1-D6F9-5684-BC41609AF375}"/>
              </a:ext>
            </a:extLst>
          </p:cNvPr>
          <p:cNvSpPr/>
          <p:nvPr/>
        </p:nvSpPr>
        <p:spPr>
          <a:xfrm>
            <a:off x="5172953" y="5797179"/>
            <a:ext cx="6513905" cy="7407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93206"/>
      </p:ext>
    </p:extLst>
  </p:cSld>
  <p:clrMapOvr>
    <a:masterClrMapping/>
  </p:clrMapOvr>
  <p:transition spd="slow" advTm="2346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2EB0B-0BB2-E4D7-6B26-298F2AF4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855" y="226306"/>
            <a:ext cx="10515600" cy="1095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In CTE, students can earn endorsements in 3 different areas: Business &amp; Industry, Public Service, or STEM.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148EA8-DF23-1E13-244A-4D96F5F9C165}"/>
              </a:ext>
            </a:extLst>
          </p:cNvPr>
          <p:cNvGrpSpPr/>
          <p:nvPr/>
        </p:nvGrpSpPr>
        <p:grpSpPr>
          <a:xfrm>
            <a:off x="1725041" y="1616017"/>
            <a:ext cx="8741918" cy="4753071"/>
            <a:chOff x="1671701" y="1714500"/>
            <a:chExt cx="8741918" cy="4753071"/>
          </a:xfrm>
        </p:grpSpPr>
        <p:pic>
          <p:nvPicPr>
            <p:cNvPr id="5" name="object 41">
              <a:extLst>
                <a:ext uri="{FF2B5EF4-FFF2-40B4-BE49-F238E27FC236}">
                  <a16:creationId xmlns:a16="http://schemas.microsoft.com/office/drawing/2014/main" id="{52B2BFC6-59A5-1188-F0D1-58216B305C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4728" y="2133659"/>
              <a:ext cx="134111" cy="192023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D88ED31-3EDD-FACE-D2CF-82E742133D57}"/>
                </a:ext>
              </a:extLst>
            </p:cNvPr>
            <p:cNvSpPr txBox="1"/>
            <p:nvPr/>
          </p:nvSpPr>
          <p:spPr>
            <a:xfrm>
              <a:off x="7630667" y="1714500"/>
              <a:ext cx="1347470" cy="302006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116205" rIns="0" bIns="0" rtlCol="0">
              <a:spAutoFit/>
            </a:bodyPr>
            <a:lstStyle/>
            <a:p>
              <a:pPr algn="ctr">
                <a:spcBef>
                  <a:spcPts val="915"/>
                </a:spcBef>
              </a:pPr>
              <a:r>
                <a:rPr sz="1200" spc="-5">
                  <a:latin typeface="Calibri"/>
                  <a:cs typeface="Calibri"/>
                </a:rPr>
                <a:t>STEM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9FF41D1B-69BB-3F47-6E2A-46A1D8CC79D0}"/>
                </a:ext>
              </a:extLst>
            </p:cNvPr>
            <p:cNvSpPr txBox="1"/>
            <p:nvPr/>
          </p:nvSpPr>
          <p:spPr>
            <a:xfrm>
              <a:off x="9069324" y="1714500"/>
              <a:ext cx="1344295" cy="302006"/>
            </a:xfrm>
            <a:prstGeom prst="rect">
              <a:avLst/>
            </a:prstGeom>
            <a:solidFill>
              <a:srgbClr val="E6DFEB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116205" rIns="0" bIns="0" rtlCol="0">
              <a:spAutoFit/>
            </a:bodyPr>
            <a:lstStyle/>
            <a:p>
              <a:pPr marL="163830">
                <a:spcBef>
                  <a:spcPts val="915"/>
                </a:spcBef>
              </a:pPr>
              <a:r>
                <a:rPr sz="1200" spc="-10">
                  <a:latin typeface="Calibri"/>
                  <a:cs typeface="Calibri"/>
                </a:rPr>
                <a:t>Multidisciplinary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2370495A-C1F2-FF4B-7C3F-DA4E6C80A815}"/>
                </a:ext>
              </a:extLst>
            </p:cNvPr>
            <p:cNvSpPr txBox="1"/>
            <p:nvPr/>
          </p:nvSpPr>
          <p:spPr>
            <a:xfrm>
              <a:off x="6149341" y="1714501"/>
              <a:ext cx="1344295" cy="298159"/>
            </a:xfrm>
            <a:prstGeom prst="rect">
              <a:avLst/>
            </a:prstGeom>
            <a:solidFill>
              <a:srgbClr val="F1DCDB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112395" rIns="0" bIns="0" rtlCol="0">
              <a:spAutoFit/>
            </a:bodyPr>
            <a:lstStyle/>
            <a:p>
              <a:pPr marL="248285">
                <a:spcBef>
                  <a:spcPts val="885"/>
                </a:spcBef>
              </a:pPr>
              <a:r>
                <a:rPr sz="1200" spc="-10">
                  <a:latin typeface="Calibri"/>
                  <a:cs typeface="Calibri"/>
                </a:rPr>
                <a:t>Public</a:t>
              </a:r>
              <a:r>
                <a:rPr sz="1200">
                  <a:latin typeface="Calibri"/>
                  <a:cs typeface="Calibri"/>
                </a:rPr>
                <a:t> </a:t>
              </a:r>
              <a:r>
                <a:rPr sz="1200" spc="-5">
                  <a:latin typeface="Calibri"/>
                  <a:cs typeface="Calibri"/>
                </a:rPr>
                <a:t>Service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07D2C462-77FF-76DF-B44F-1AA269E1665D}"/>
                </a:ext>
              </a:extLst>
            </p:cNvPr>
            <p:cNvSpPr txBox="1"/>
            <p:nvPr/>
          </p:nvSpPr>
          <p:spPr>
            <a:xfrm>
              <a:off x="3971416" y="1721109"/>
              <a:ext cx="1344295" cy="394980"/>
            </a:xfrm>
            <a:prstGeom prst="rect">
              <a:avLst/>
            </a:prstGeom>
            <a:solidFill>
              <a:srgbClr val="C5D9F0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sz="1200" spc="-5">
                  <a:latin typeface="Calibri"/>
                  <a:cs typeface="Calibri"/>
                </a:rPr>
                <a:t>Business</a:t>
              </a:r>
              <a:r>
                <a:rPr sz="1200" spc="-35">
                  <a:latin typeface="Calibri"/>
                  <a:cs typeface="Calibri"/>
                </a:rPr>
                <a:t> </a:t>
              </a:r>
              <a:r>
                <a:rPr sz="1200">
                  <a:latin typeface="Calibri"/>
                  <a:cs typeface="Calibri"/>
                </a:rPr>
                <a:t>&amp;</a:t>
              </a:r>
            </a:p>
            <a:p>
              <a:pPr algn="ctr">
                <a:lnSpc>
                  <a:spcPct val="100000"/>
                </a:lnSpc>
              </a:pPr>
              <a:r>
                <a:rPr sz="1200" spc="-10">
                  <a:latin typeface="Calibri"/>
                  <a:cs typeface="Calibri"/>
                </a:rPr>
                <a:t>Industry</a:t>
              </a:r>
              <a:endParaRPr sz="1200">
                <a:latin typeface="Calibri"/>
                <a:cs typeface="Calibri"/>
              </a:endParaRPr>
            </a:p>
          </p:txBody>
        </p: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F0CACA43-C49A-AFEB-B819-F4176A81A329}"/>
                </a:ext>
              </a:extLst>
            </p:cNvPr>
            <p:cNvSpPr txBox="1"/>
            <p:nvPr/>
          </p:nvSpPr>
          <p:spPr>
            <a:xfrm>
              <a:off x="1680971" y="1714501"/>
              <a:ext cx="1344295" cy="301365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115570" rIns="0" bIns="0" rtlCol="0">
              <a:spAutoFit/>
            </a:bodyPr>
            <a:lstStyle/>
            <a:p>
              <a:pPr marL="106045">
                <a:spcBef>
                  <a:spcPts val="910"/>
                </a:spcBef>
              </a:pPr>
              <a:r>
                <a:rPr sz="1200" spc="-5" dirty="0">
                  <a:latin typeface="Calibri"/>
                  <a:cs typeface="Calibri"/>
                </a:rPr>
                <a:t>Arts</a:t>
              </a:r>
              <a:r>
                <a:rPr sz="1200" spc="-15" dirty="0">
                  <a:latin typeface="Calibri"/>
                  <a:cs typeface="Calibri"/>
                </a:rPr>
                <a:t> </a:t>
              </a:r>
              <a:r>
                <a:rPr sz="1200" dirty="0">
                  <a:latin typeface="Calibri"/>
                  <a:cs typeface="Calibri"/>
                </a:rPr>
                <a:t>&amp;</a:t>
              </a:r>
              <a:r>
                <a:rPr sz="1200" spc="-5" dirty="0">
                  <a:latin typeface="Calibri"/>
                  <a:cs typeface="Calibri"/>
                </a:rPr>
                <a:t> Humanities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1950F6EF-8F0B-9C3C-716F-C8247B191878}"/>
                </a:ext>
              </a:extLst>
            </p:cNvPr>
            <p:cNvSpPr txBox="1"/>
            <p:nvPr/>
          </p:nvSpPr>
          <p:spPr>
            <a:xfrm>
              <a:off x="3144011" y="2363723"/>
              <a:ext cx="1460500" cy="848950"/>
            </a:xfrm>
            <a:prstGeom prst="rect">
              <a:avLst/>
            </a:prstGeom>
            <a:solidFill>
              <a:srgbClr val="C5D9F0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17780" rIns="0" bIns="0" rtlCol="0">
              <a:spAutoFit/>
            </a:bodyPr>
            <a:lstStyle/>
            <a:p>
              <a:pPr marL="272415" marR="271780" algn="ctr">
                <a:spcBef>
                  <a:spcPts val="140"/>
                </a:spcBef>
              </a:pPr>
              <a:r>
                <a:rPr sz="900" spc="5" dirty="0">
                  <a:latin typeface="Calibri"/>
                  <a:cs typeface="Calibri"/>
                </a:rPr>
                <a:t>Ag</a:t>
              </a:r>
              <a:r>
                <a:rPr sz="900" spc="-5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cul</a:t>
              </a:r>
              <a:r>
                <a:rPr sz="900" spc="5" dirty="0">
                  <a:latin typeface="Calibri"/>
                  <a:cs typeface="Calibri"/>
                </a:rPr>
                <a:t>t</a:t>
              </a:r>
              <a:r>
                <a:rPr sz="900" dirty="0">
                  <a:latin typeface="Calibri"/>
                  <a:cs typeface="Calibri"/>
                </a:rPr>
                <a:t>u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e,</a:t>
              </a:r>
              <a:r>
                <a:rPr sz="900" spc="-50" dirty="0">
                  <a:latin typeface="Calibri"/>
                  <a:cs typeface="Calibri"/>
                </a:rPr>
                <a:t> </a:t>
              </a:r>
              <a:r>
                <a:rPr sz="900" spc="-10" dirty="0">
                  <a:latin typeface="Calibri"/>
                  <a:cs typeface="Calibri"/>
                </a:rPr>
                <a:t>F</a:t>
              </a:r>
              <a:r>
                <a:rPr sz="900" dirty="0">
                  <a:latin typeface="Calibri"/>
                  <a:cs typeface="Calibri"/>
                </a:rPr>
                <a:t>oo</a:t>
              </a:r>
              <a:r>
                <a:rPr sz="900" spc="5" dirty="0">
                  <a:latin typeface="Calibri"/>
                  <a:cs typeface="Calibri"/>
                </a:rPr>
                <a:t>d</a:t>
              </a:r>
              <a:r>
                <a:rPr sz="900" spc="-4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&amp;  </a:t>
              </a:r>
              <a:r>
                <a:rPr sz="900" spc="15" dirty="0">
                  <a:latin typeface="Calibri"/>
                  <a:cs typeface="Calibri"/>
                </a:rPr>
                <a:t>N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5" dirty="0">
                  <a:latin typeface="Calibri"/>
                  <a:cs typeface="Calibri"/>
                </a:rPr>
                <a:t>t</a:t>
              </a:r>
              <a:r>
                <a:rPr sz="900" dirty="0">
                  <a:latin typeface="Calibri"/>
                  <a:cs typeface="Calibri"/>
                </a:rPr>
                <a:t>u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al</a:t>
              </a:r>
              <a:r>
                <a:rPr sz="900" spc="-55" dirty="0">
                  <a:latin typeface="Calibri"/>
                  <a:cs typeface="Calibri"/>
                </a:rPr>
                <a:t> </a:t>
              </a:r>
              <a:r>
                <a:rPr sz="900" spc="10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es</a:t>
              </a:r>
              <a:r>
                <a:rPr sz="900" dirty="0">
                  <a:latin typeface="Calibri"/>
                  <a:cs typeface="Calibri"/>
                </a:rPr>
                <a:t>ou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ces:</a:t>
              </a:r>
            </a:p>
            <a:p>
              <a:pPr algn="ctr">
                <a:spcBef>
                  <a:spcPts val="5"/>
                </a:spcBef>
              </a:pPr>
              <a:r>
                <a:rPr sz="900" dirty="0">
                  <a:latin typeface="Calibri"/>
                  <a:cs typeface="Calibri"/>
                </a:rPr>
                <a:t>Animal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Science</a:t>
              </a:r>
            </a:p>
            <a:p>
              <a:pPr marR="1270" algn="ctr"/>
              <a:r>
                <a:rPr sz="900" b="1" spc="-10" dirty="0">
                  <a:latin typeface="Calibri"/>
                  <a:cs typeface="Calibri"/>
                </a:rPr>
                <a:t>or</a:t>
              </a:r>
              <a:endParaRPr sz="900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900" spc="5" dirty="0">
                  <a:latin typeface="Calibri"/>
                  <a:cs typeface="Calibri"/>
                </a:rPr>
                <a:t>A</a:t>
              </a:r>
              <a:r>
                <a:rPr sz="900" spc="5" dirty="0">
                  <a:latin typeface="Calibri"/>
                  <a:cs typeface="Calibri"/>
                </a:rPr>
                <a:t>g</a:t>
              </a:r>
              <a:r>
                <a:rPr sz="900" spc="-5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cul</a:t>
              </a:r>
              <a:r>
                <a:rPr sz="900" spc="5" dirty="0">
                  <a:latin typeface="Calibri"/>
                  <a:cs typeface="Calibri"/>
                </a:rPr>
                <a:t>t</a:t>
              </a:r>
              <a:r>
                <a:rPr sz="900" dirty="0">
                  <a:latin typeface="Calibri"/>
                  <a:cs typeface="Calibri"/>
                </a:rPr>
                <a:t>u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al</a:t>
              </a:r>
              <a:r>
                <a:rPr lang="en-US" sz="900" dirty="0">
                  <a:latin typeface="Calibri"/>
                  <a:cs typeface="Calibri"/>
                </a:rPr>
                <a:t> Technology &amp; Mechanical Systems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CAE49A85-1D2A-160C-7B6C-7920D37C55A7}"/>
                </a:ext>
              </a:extLst>
            </p:cNvPr>
            <p:cNvSpPr txBox="1"/>
            <p:nvPr/>
          </p:nvSpPr>
          <p:spPr>
            <a:xfrm>
              <a:off x="3134653" y="4761646"/>
              <a:ext cx="1472565" cy="892552"/>
            </a:xfrm>
            <a:prstGeom prst="rect">
              <a:avLst/>
            </a:prstGeom>
            <a:solidFill>
              <a:srgbClr val="C5D9F0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60960" rIns="0" bIns="0" rtlCol="0">
              <a:spAutoFit/>
            </a:bodyPr>
            <a:lstStyle/>
            <a:p>
              <a:pPr marL="300990" marR="300990" algn="ctr">
                <a:spcBef>
                  <a:spcPts val="480"/>
                </a:spcBef>
              </a:pPr>
              <a:r>
                <a:rPr sz="900" spc="5" dirty="0">
                  <a:latin typeface="Calibri"/>
                  <a:cs typeface="Calibri"/>
                </a:rPr>
                <a:t>A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t</a:t>
              </a:r>
              <a:r>
                <a:rPr sz="900" dirty="0">
                  <a:latin typeface="Calibri"/>
                  <a:cs typeface="Calibri"/>
                </a:rPr>
                <a:t>s,</a:t>
              </a:r>
              <a:r>
                <a:rPr sz="900" spc="-25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Audi</a:t>
              </a:r>
              <a:r>
                <a:rPr sz="900" dirty="0">
                  <a:latin typeface="Calibri"/>
                  <a:cs typeface="Calibri"/>
                </a:rPr>
                <a:t>o/</a:t>
              </a:r>
              <a:r>
                <a:rPr sz="900" spc="-30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Vi</a:t>
              </a:r>
              <a:r>
                <a:rPr sz="900" dirty="0">
                  <a:latin typeface="Calibri"/>
                  <a:cs typeface="Calibri"/>
                </a:rPr>
                <a:t>deo  </a:t>
              </a:r>
              <a:r>
                <a:rPr sz="900" spc="15" dirty="0">
                  <a:latin typeface="Calibri"/>
                  <a:cs typeface="Calibri"/>
                </a:rPr>
                <a:t>T</a:t>
              </a:r>
              <a:r>
                <a:rPr sz="900" spc="5" dirty="0">
                  <a:latin typeface="Calibri"/>
                  <a:cs typeface="Calibri"/>
                </a:rPr>
                <a:t>echnol</a:t>
              </a:r>
              <a:r>
                <a:rPr sz="900" dirty="0">
                  <a:latin typeface="Calibri"/>
                  <a:cs typeface="Calibri"/>
                </a:rPr>
                <a:t>og</a:t>
              </a:r>
              <a:r>
                <a:rPr sz="900" spc="5" dirty="0">
                  <a:latin typeface="Calibri"/>
                  <a:cs typeface="Calibri"/>
                </a:rPr>
                <a:t>y</a:t>
              </a:r>
              <a:r>
                <a:rPr sz="900" spc="-6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&amp;  Communications:</a:t>
              </a:r>
            </a:p>
            <a:p>
              <a:pPr algn="ctr">
                <a:spcBef>
                  <a:spcPts val="5"/>
                </a:spcBef>
              </a:pPr>
              <a:r>
                <a:rPr sz="900" spc="-5" dirty="0">
                  <a:latin typeface="Calibri"/>
                  <a:cs typeface="Calibri"/>
                </a:rPr>
                <a:t>D</a:t>
              </a:r>
              <a:r>
                <a:rPr sz="900" spc="5" dirty="0">
                  <a:latin typeface="Calibri"/>
                  <a:cs typeface="Calibri"/>
                </a:rPr>
                <a:t>esign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10" dirty="0">
                  <a:latin typeface="Calibri"/>
                  <a:cs typeface="Calibri"/>
                </a:rPr>
                <a:t> 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dirty="0">
                  <a:latin typeface="Calibri"/>
                  <a:cs typeface="Calibri"/>
                </a:rPr>
                <a:t>u</a:t>
              </a:r>
              <a:r>
                <a:rPr sz="900" spc="5" dirty="0">
                  <a:latin typeface="Calibri"/>
                  <a:cs typeface="Calibri"/>
                </a:rPr>
                <a:t>lti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spc="5" dirty="0">
                  <a:latin typeface="Calibri"/>
                  <a:cs typeface="Calibri"/>
                </a:rPr>
                <a:t>edia</a:t>
              </a:r>
              <a:r>
                <a:rPr sz="900" spc="-45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A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t</a:t>
              </a:r>
              <a:r>
                <a:rPr sz="900" dirty="0">
                  <a:latin typeface="Calibri"/>
                  <a:cs typeface="Calibri"/>
                </a:rPr>
                <a:t>s</a:t>
              </a:r>
              <a:endParaRPr lang="en-US" sz="900" dirty="0">
                <a:latin typeface="Calibri"/>
                <a:cs typeface="Calibri"/>
              </a:endParaRPr>
            </a:p>
            <a:p>
              <a:pPr algn="ctr">
                <a:spcBef>
                  <a:spcPts val="5"/>
                </a:spcBef>
              </a:pPr>
              <a:r>
                <a:rPr lang="en-US" sz="900" b="1" dirty="0">
                  <a:latin typeface="Calibri"/>
                  <a:cs typeface="Calibri"/>
                </a:rPr>
                <a:t>or</a:t>
              </a:r>
              <a:endParaRPr sz="900" b="1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900" dirty="0">
                  <a:latin typeface="Calibri"/>
                  <a:cs typeface="Calibri"/>
                </a:rPr>
                <a:t>Digital</a:t>
              </a:r>
              <a:r>
                <a:rPr sz="900" spc="-5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Communications</a:t>
              </a:r>
            </a:p>
          </p:txBody>
        </p: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D4891011-E517-FC31-41D5-D5693DAD2266}"/>
                </a:ext>
              </a:extLst>
            </p:cNvPr>
            <p:cNvSpPr txBox="1"/>
            <p:nvPr/>
          </p:nvSpPr>
          <p:spPr>
            <a:xfrm>
              <a:off x="4683656" y="2363724"/>
              <a:ext cx="1374753" cy="729687"/>
            </a:xfrm>
            <a:prstGeom prst="rect">
              <a:avLst/>
            </a:prstGeom>
            <a:solidFill>
              <a:srgbClr val="C5D9F0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36830" rIns="0" bIns="0" rtlCol="0">
              <a:spAutoFit/>
            </a:bodyPr>
            <a:lstStyle/>
            <a:p>
              <a:pPr marL="209550" marR="210185" algn="ctr">
                <a:spcBef>
                  <a:spcPts val="290"/>
                </a:spcBef>
              </a:pPr>
              <a:r>
                <a:rPr sz="900" spc="10" dirty="0">
                  <a:latin typeface="Calibri"/>
                  <a:cs typeface="Calibri"/>
                </a:rPr>
                <a:t>B</a:t>
              </a:r>
              <a:r>
                <a:rPr sz="900" dirty="0">
                  <a:latin typeface="Calibri"/>
                  <a:cs typeface="Calibri"/>
                </a:rPr>
                <a:t>us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ness,</a:t>
              </a:r>
              <a:r>
                <a:rPr sz="900" spc="-75" dirty="0">
                  <a:latin typeface="Calibri"/>
                  <a:cs typeface="Calibri"/>
                </a:rPr>
                <a:t> 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-10" dirty="0">
                  <a:latin typeface="Calibri"/>
                  <a:cs typeface="Calibri"/>
                </a:rPr>
                <a:t>rk</a:t>
              </a:r>
              <a:r>
                <a:rPr sz="900" spc="5" dirty="0">
                  <a:latin typeface="Calibri"/>
                  <a:cs typeface="Calibri"/>
                </a:rPr>
                <a:t>eti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g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&amp;  Finance:</a:t>
              </a:r>
            </a:p>
            <a:p>
              <a:pPr marR="635" algn="ctr"/>
              <a:r>
                <a:rPr sz="900" spc="10" dirty="0">
                  <a:latin typeface="Calibri"/>
                  <a:cs typeface="Calibri"/>
                </a:rPr>
                <a:t>B</a:t>
              </a:r>
              <a:r>
                <a:rPr sz="900" dirty="0">
                  <a:latin typeface="Calibri"/>
                  <a:cs typeface="Calibri"/>
                </a:rPr>
                <a:t>us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ess</a:t>
              </a:r>
              <a:r>
                <a:rPr sz="900" spc="-60" dirty="0">
                  <a:latin typeface="Calibri"/>
                  <a:cs typeface="Calibri"/>
                </a:rPr>
                <a:t> 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dirty="0">
                  <a:latin typeface="Calibri"/>
                  <a:cs typeface="Calibri"/>
                </a:rPr>
                <a:t>ana</a:t>
              </a:r>
              <a:r>
                <a:rPr sz="900" spc="5" dirty="0">
                  <a:latin typeface="Calibri"/>
                  <a:cs typeface="Calibri"/>
                </a:rPr>
                <a:t>ge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spc="5" dirty="0">
                  <a:latin typeface="Calibri"/>
                  <a:cs typeface="Calibri"/>
                </a:rPr>
                <a:t>ent</a:t>
              </a:r>
              <a:endParaRPr sz="900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900" b="1" spc="-10" dirty="0">
                  <a:latin typeface="Calibri"/>
                  <a:cs typeface="Calibri"/>
                </a:rPr>
                <a:t>or</a:t>
              </a:r>
              <a:endParaRPr sz="900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-10" dirty="0">
                  <a:latin typeface="Calibri"/>
                  <a:cs typeface="Calibri"/>
                </a:rPr>
                <a:t>rk</a:t>
              </a:r>
              <a:r>
                <a:rPr sz="900" spc="5" dirty="0">
                  <a:latin typeface="Calibri"/>
                  <a:cs typeface="Calibri"/>
                </a:rPr>
                <a:t>eti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g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10" dirty="0">
                  <a:latin typeface="Calibri"/>
                  <a:cs typeface="Calibri"/>
                </a:rPr>
                <a:t> S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5" dirty="0">
                  <a:latin typeface="Calibri"/>
                  <a:cs typeface="Calibri"/>
                </a:rPr>
                <a:t>les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606DDFD6-CE0E-0D53-51D3-1D6B55FB0C60}"/>
                </a:ext>
              </a:extLst>
            </p:cNvPr>
            <p:cNvSpPr txBox="1"/>
            <p:nvPr/>
          </p:nvSpPr>
          <p:spPr>
            <a:xfrm>
              <a:off x="4679727" y="3178189"/>
              <a:ext cx="1374775" cy="315471"/>
            </a:xfrm>
            <a:prstGeom prst="rect">
              <a:avLst/>
            </a:prstGeom>
            <a:solidFill>
              <a:srgbClr val="C5D9F0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38100" rIns="0" bIns="0" rtlCol="0">
              <a:spAutoFit/>
            </a:bodyPr>
            <a:lstStyle/>
            <a:p>
              <a:pPr marL="387350" marR="160020" indent="-222885">
                <a:spcBef>
                  <a:spcPts val="300"/>
                </a:spcBef>
              </a:pPr>
              <a:r>
                <a:rPr sz="900" spc="10" dirty="0">
                  <a:latin typeface="Calibri"/>
                  <a:cs typeface="Calibri"/>
                </a:rPr>
                <a:t>H</a:t>
              </a:r>
              <a:r>
                <a:rPr sz="900" dirty="0">
                  <a:latin typeface="Calibri"/>
                  <a:cs typeface="Calibri"/>
                </a:rPr>
                <a:t>osp</a:t>
              </a:r>
              <a:r>
                <a:rPr sz="900" spc="5" dirty="0">
                  <a:latin typeface="Calibri"/>
                  <a:cs typeface="Calibri"/>
                </a:rPr>
                <a:t>it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5" dirty="0">
                  <a:latin typeface="Calibri"/>
                  <a:cs typeface="Calibri"/>
                </a:rPr>
                <a:t>lity</a:t>
              </a:r>
              <a:r>
                <a:rPr sz="900" spc="-90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10" dirty="0">
                  <a:latin typeface="Calibri"/>
                  <a:cs typeface="Calibri"/>
                </a:rPr>
                <a:t> </a:t>
              </a:r>
              <a:r>
                <a:rPr sz="900" spc="15" dirty="0">
                  <a:latin typeface="Calibri"/>
                  <a:cs typeface="Calibri"/>
                </a:rPr>
                <a:t>T</a:t>
              </a:r>
              <a:r>
                <a:rPr sz="900" dirty="0">
                  <a:latin typeface="Calibri"/>
                  <a:cs typeface="Calibri"/>
                </a:rPr>
                <a:t>ou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s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dirty="0">
                  <a:latin typeface="Calibri"/>
                  <a:cs typeface="Calibri"/>
                </a:rPr>
                <a:t>:  Culinary</a:t>
              </a:r>
              <a:r>
                <a:rPr sz="900" spc="-5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Arts</a:t>
              </a: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A1790FC3-0A65-9C90-17FA-ECDEB10A763F}"/>
                </a:ext>
              </a:extLst>
            </p:cNvPr>
            <p:cNvSpPr txBox="1"/>
            <p:nvPr/>
          </p:nvSpPr>
          <p:spPr>
            <a:xfrm>
              <a:off x="4699022" y="5794310"/>
              <a:ext cx="1388107" cy="673261"/>
            </a:xfrm>
            <a:prstGeom prst="rect">
              <a:avLst/>
            </a:prstGeom>
            <a:solidFill>
              <a:srgbClr val="C5D9F0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7310" rIns="0" bIns="0" rtlCol="0">
              <a:spAutoFit/>
            </a:bodyPr>
            <a:lstStyle/>
            <a:p>
              <a:pPr marR="129539" algn="ctr"/>
              <a:r>
                <a:rPr lang="en-US" sz="900" dirty="0">
                  <a:latin typeface="Calibri"/>
                  <a:cs typeface="Calibri"/>
                </a:rPr>
                <a:t>Business &amp; Industry:</a:t>
              </a:r>
            </a:p>
            <a:p>
              <a:pPr marR="129539" algn="ctr"/>
              <a:r>
                <a:rPr lang="en-US" sz="900" dirty="0">
                  <a:latin typeface="Calibri"/>
                  <a:cs typeface="Calibri"/>
                </a:rPr>
                <a:t>Combination </a:t>
              </a:r>
            </a:p>
            <a:p>
              <a:pPr marL="137795" marR="129539" indent="-1905" algn="ctr">
                <a:spcBef>
                  <a:spcPts val="200"/>
                </a:spcBef>
              </a:pPr>
              <a:r>
                <a:rPr lang="en-US" sz="900" i="1" dirty="0">
                  <a:latin typeface="Calibri"/>
                  <a:cs typeface="Calibri"/>
                </a:rPr>
                <a:t>(4 or more B&amp;I courses + 3 additional electives)</a:t>
              </a:r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0A7E38A8-1235-A97B-7A61-5A114F38F9C0}"/>
                </a:ext>
              </a:extLst>
            </p:cNvPr>
            <p:cNvSpPr txBox="1"/>
            <p:nvPr/>
          </p:nvSpPr>
          <p:spPr>
            <a:xfrm>
              <a:off x="6137402" y="2923837"/>
              <a:ext cx="1384300" cy="334066"/>
            </a:xfrm>
            <a:prstGeom prst="rect">
              <a:avLst/>
            </a:prstGeom>
            <a:solidFill>
              <a:srgbClr val="F1DCDB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56515" rIns="0" bIns="0" rtlCol="0">
              <a:spAutoFit/>
            </a:bodyPr>
            <a:lstStyle/>
            <a:p>
              <a:pPr marL="189230" marR="180975" algn="ctr">
                <a:spcBef>
                  <a:spcPts val="445"/>
                </a:spcBef>
              </a:pPr>
              <a:r>
                <a:rPr sz="900" spc="10" dirty="0">
                  <a:latin typeface="Calibri"/>
                  <a:cs typeface="Calibri"/>
                </a:rPr>
                <a:t>E</a:t>
              </a:r>
              <a:r>
                <a:rPr sz="900" dirty="0">
                  <a:latin typeface="Calibri"/>
                  <a:cs typeface="Calibri"/>
                </a:rPr>
                <a:t>duca</a:t>
              </a:r>
              <a:r>
                <a:rPr sz="900" spc="5" dirty="0">
                  <a:latin typeface="Calibri"/>
                  <a:cs typeface="Calibri"/>
                </a:rPr>
                <a:t>ti</a:t>
              </a:r>
              <a:r>
                <a:rPr sz="900" dirty="0">
                  <a:latin typeface="Calibri"/>
                  <a:cs typeface="Calibri"/>
                </a:rPr>
                <a:t>o</a:t>
              </a:r>
              <a:r>
                <a:rPr sz="900" spc="5" dirty="0">
                  <a:latin typeface="Calibri"/>
                  <a:cs typeface="Calibri"/>
                </a:rPr>
                <a:t>n</a:t>
              </a:r>
              <a:r>
                <a:rPr sz="900" spc="-85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10" dirty="0">
                  <a:latin typeface="Calibri"/>
                  <a:cs typeface="Calibri"/>
                </a:rPr>
                <a:t> </a:t>
              </a:r>
              <a:r>
                <a:rPr sz="900" spc="15" dirty="0">
                  <a:latin typeface="Calibri"/>
                  <a:cs typeface="Calibri"/>
                </a:rPr>
                <a:t>T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ng:  </a:t>
              </a:r>
              <a:r>
                <a:rPr sz="900" spc="15" dirty="0">
                  <a:latin typeface="Calibri"/>
                  <a:cs typeface="Calibri"/>
                </a:rPr>
                <a:t>T</a:t>
              </a:r>
              <a:r>
                <a:rPr sz="900" spc="5" dirty="0">
                  <a:latin typeface="Calibri"/>
                  <a:cs typeface="Calibri"/>
                </a:rPr>
                <a:t>e</a:t>
              </a:r>
              <a:r>
                <a:rPr sz="900" dirty="0">
                  <a:latin typeface="Calibri"/>
                  <a:cs typeface="Calibri"/>
                </a:rPr>
                <a:t>achin</a:t>
              </a:r>
              <a:r>
                <a:rPr sz="900" spc="5" dirty="0">
                  <a:latin typeface="Calibri"/>
                  <a:cs typeface="Calibri"/>
                </a:rPr>
                <a:t>g</a:t>
              </a:r>
              <a:r>
                <a:rPr sz="900" spc="-60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10" dirty="0">
                  <a:latin typeface="Calibri"/>
                  <a:cs typeface="Calibri"/>
                </a:rPr>
                <a:t> </a:t>
              </a:r>
              <a:r>
                <a:rPr sz="900" spc="15" dirty="0">
                  <a:latin typeface="Calibri"/>
                  <a:cs typeface="Calibri"/>
                </a:rPr>
                <a:t>T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spc="-5" dirty="0">
                  <a:latin typeface="Calibri"/>
                  <a:cs typeface="Calibri"/>
                </a:rPr>
                <a:t>ng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AA6FA23C-1398-23BA-9779-8AE0A9CA095E}"/>
                </a:ext>
              </a:extLst>
            </p:cNvPr>
            <p:cNvSpPr txBox="1"/>
            <p:nvPr/>
          </p:nvSpPr>
          <p:spPr>
            <a:xfrm>
              <a:off x="1680972" y="2354580"/>
              <a:ext cx="1344295" cy="204543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5405" rIns="0" bIns="0" rtlCol="0">
              <a:spAutoFit/>
            </a:bodyPr>
            <a:lstStyle/>
            <a:p>
              <a:pPr algn="ctr">
                <a:spcBef>
                  <a:spcPts val="515"/>
                </a:spcBef>
              </a:pPr>
              <a:r>
                <a:rPr sz="900" spc="5">
                  <a:latin typeface="Calibri"/>
                  <a:cs typeface="Calibri"/>
                </a:rPr>
                <a:t>Art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2F6389D1-0907-281B-3418-DD3F26D4E680}"/>
                </a:ext>
              </a:extLst>
            </p:cNvPr>
            <p:cNvSpPr txBox="1"/>
            <p:nvPr/>
          </p:nvSpPr>
          <p:spPr>
            <a:xfrm>
              <a:off x="1677924" y="2763011"/>
              <a:ext cx="1344295" cy="205184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algn="ctr">
                <a:spcBef>
                  <a:spcPts val="520"/>
                </a:spcBef>
              </a:pPr>
              <a:r>
                <a:rPr sz="900">
                  <a:latin typeface="Calibri"/>
                  <a:cs typeface="Calibri"/>
                </a:rPr>
                <a:t>Band</a:t>
              </a:r>
            </a:p>
          </p:txBody>
        </p:sp>
        <p:sp>
          <p:nvSpPr>
            <p:cNvPr id="19" name="object 24">
              <a:extLst>
                <a:ext uri="{FF2B5EF4-FFF2-40B4-BE49-F238E27FC236}">
                  <a16:creationId xmlns:a16="http://schemas.microsoft.com/office/drawing/2014/main" id="{7FAC6723-F875-CF23-01FA-EF1A23A932E8}"/>
                </a:ext>
              </a:extLst>
            </p:cNvPr>
            <p:cNvSpPr txBox="1"/>
            <p:nvPr/>
          </p:nvSpPr>
          <p:spPr>
            <a:xfrm>
              <a:off x="1671829" y="3171444"/>
              <a:ext cx="1344295" cy="205184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algn="ctr">
                <a:spcBef>
                  <a:spcPts val="520"/>
                </a:spcBef>
              </a:pPr>
              <a:r>
                <a:rPr sz="900">
                  <a:latin typeface="Calibri"/>
                  <a:cs typeface="Calibri"/>
                </a:rPr>
                <a:t>Choir</a:t>
              </a:r>
            </a:p>
          </p:txBody>
        </p:sp>
        <p:sp>
          <p:nvSpPr>
            <p:cNvPr id="20" name="object 25">
              <a:extLst>
                <a:ext uri="{FF2B5EF4-FFF2-40B4-BE49-F238E27FC236}">
                  <a16:creationId xmlns:a16="http://schemas.microsoft.com/office/drawing/2014/main" id="{DC8FEED4-7523-8F83-AE43-E7B849E32896}"/>
                </a:ext>
              </a:extLst>
            </p:cNvPr>
            <p:cNvSpPr txBox="1"/>
            <p:nvPr/>
          </p:nvSpPr>
          <p:spPr>
            <a:xfrm>
              <a:off x="1680970" y="3556822"/>
              <a:ext cx="1344168" cy="205826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6675" rIns="0" bIns="0" rtlCol="0">
              <a:spAutoFit/>
            </a:bodyPr>
            <a:lstStyle/>
            <a:p>
              <a:pPr algn="ctr">
                <a:spcBef>
                  <a:spcPts val="525"/>
                </a:spcBef>
              </a:pPr>
              <a:r>
                <a:rPr sz="900">
                  <a:latin typeface="Calibri"/>
                  <a:cs typeface="Calibri"/>
                </a:rPr>
                <a:t>Dance</a:t>
              </a:r>
              <a:endParaRPr lang="en-US" sz="900">
                <a:latin typeface="Calibri"/>
                <a:cs typeface="Calibri"/>
              </a:endParaRPr>
            </a:p>
          </p:txBody>
        </p:sp>
        <p:sp>
          <p:nvSpPr>
            <p:cNvPr id="21" name="object 26">
              <a:extLst>
                <a:ext uri="{FF2B5EF4-FFF2-40B4-BE49-F238E27FC236}">
                  <a16:creationId xmlns:a16="http://schemas.microsoft.com/office/drawing/2014/main" id="{57048D01-5F8B-427E-617E-C5224F36B046}"/>
                </a:ext>
              </a:extLst>
            </p:cNvPr>
            <p:cNvSpPr txBox="1"/>
            <p:nvPr/>
          </p:nvSpPr>
          <p:spPr>
            <a:xfrm>
              <a:off x="1671828" y="4272120"/>
              <a:ext cx="1344295" cy="344966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7310" rIns="0" bIns="0" rtlCol="0">
              <a:spAutoFit/>
            </a:bodyPr>
            <a:lstStyle/>
            <a:p>
              <a:pPr marL="256540">
                <a:spcBef>
                  <a:spcPts val="530"/>
                </a:spcBef>
              </a:pPr>
              <a:r>
                <a:rPr lang="en-US" sz="900" dirty="0">
                  <a:latin typeface="Calibri"/>
                  <a:cs typeface="Calibri"/>
                </a:rPr>
                <a:t>Languages other than English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D8050C4F-4FE6-DCCF-AA3F-C80FBFEC8A57}"/>
                </a:ext>
              </a:extLst>
            </p:cNvPr>
            <p:cNvSpPr txBox="1"/>
            <p:nvPr/>
          </p:nvSpPr>
          <p:spPr>
            <a:xfrm>
              <a:off x="1671701" y="5405218"/>
              <a:ext cx="1344295" cy="207749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8580" rIns="0" bIns="0" rtlCol="0">
              <a:spAutoFit/>
            </a:bodyPr>
            <a:lstStyle/>
            <a:p>
              <a:pPr marL="353060">
                <a:spcBef>
                  <a:spcPts val="540"/>
                </a:spcBef>
              </a:pPr>
              <a:r>
                <a:rPr sz="900" spc="-10" dirty="0">
                  <a:latin typeface="Calibri"/>
                  <a:cs typeface="Calibri"/>
                </a:rPr>
                <a:t>S</a:t>
              </a:r>
              <a:r>
                <a:rPr sz="900" dirty="0">
                  <a:latin typeface="Calibri"/>
                  <a:cs typeface="Calibri"/>
                </a:rPr>
                <a:t>oc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spc="-5" dirty="0">
                  <a:latin typeface="Calibri"/>
                  <a:cs typeface="Calibri"/>
                </a:rPr>
                <a:t>a</a:t>
              </a:r>
              <a:r>
                <a:rPr sz="900" dirty="0">
                  <a:latin typeface="Calibri"/>
                  <a:cs typeface="Calibri"/>
                </a:rPr>
                <a:t>l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-10" dirty="0">
                  <a:latin typeface="Calibri"/>
                  <a:cs typeface="Calibri"/>
                </a:rPr>
                <a:t>S</a:t>
              </a:r>
              <a:r>
                <a:rPr sz="900" dirty="0">
                  <a:latin typeface="Calibri"/>
                  <a:cs typeface="Calibri"/>
                </a:rPr>
                <a:t>tud</a:t>
              </a:r>
              <a:r>
                <a:rPr sz="900" spc="5" dirty="0">
                  <a:latin typeface="Calibri"/>
                  <a:cs typeface="Calibri"/>
                </a:rPr>
                <a:t>ies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23" name="object 28">
              <a:extLst>
                <a:ext uri="{FF2B5EF4-FFF2-40B4-BE49-F238E27FC236}">
                  <a16:creationId xmlns:a16="http://schemas.microsoft.com/office/drawing/2014/main" id="{7BBAD646-71FA-3189-2334-160DB2A6291F}"/>
                </a:ext>
              </a:extLst>
            </p:cNvPr>
            <p:cNvSpPr txBox="1"/>
            <p:nvPr/>
          </p:nvSpPr>
          <p:spPr>
            <a:xfrm>
              <a:off x="1671828" y="3914792"/>
              <a:ext cx="1344168" cy="205184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algn="ctr">
                <a:spcBef>
                  <a:spcPts val="520"/>
                </a:spcBef>
              </a:pPr>
              <a:r>
                <a:rPr sz="900" spc="5" dirty="0">
                  <a:latin typeface="Calibri"/>
                  <a:cs typeface="Calibri"/>
                </a:rPr>
                <a:t>English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24" name="object 29">
              <a:extLst>
                <a:ext uri="{FF2B5EF4-FFF2-40B4-BE49-F238E27FC236}">
                  <a16:creationId xmlns:a16="http://schemas.microsoft.com/office/drawing/2014/main" id="{B3CDF092-92E9-EB7F-BEEA-4A1184BE65C7}"/>
                </a:ext>
              </a:extLst>
            </p:cNvPr>
            <p:cNvSpPr txBox="1"/>
            <p:nvPr/>
          </p:nvSpPr>
          <p:spPr>
            <a:xfrm>
              <a:off x="9063229" y="2366773"/>
              <a:ext cx="1344295" cy="766235"/>
            </a:xfrm>
            <a:prstGeom prst="rect">
              <a:avLst/>
            </a:prstGeom>
            <a:solidFill>
              <a:srgbClr val="E6DFEB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73025" rIns="0" bIns="0" rtlCol="0">
              <a:spAutoFit/>
            </a:bodyPr>
            <a:lstStyle/>
            <a:p>
              <a:pPr marL="119380" marR="114935" indent="2540" algn="ctr">
                <a:spcBef>
                  <a:spcPts val="575"/>
                </a:spcBef>
              </a:pPr>
              <a:r>
                <a:rPr sz="900" spc="-5">
                  <a:latin typeface="Calibri"/>
                  <a:cs typeface="Calibri"/>
                </a:rPr>
                <a:t>Four </a:t>
              </a:r>
              <a:r>
                <a:rPr sz="900">
                  <a:latin typeface="Calibri"/>
                  <a:cs typeface="Calibri"/>
                </a:rPr>
                <a:t>credits </a:t>
              </a:r>
              <a:r>
                <a:rPr sz="900" spc="5">
                  <a:latin typeface="Calibri"/>
                  <a:cs typeface="Calibri"/>
                </a:rPr>
                <a:t>in </a:t>
              </a:r>
              <a:r>
                <a:rPr sz="900">
                  <a:latin typeface="Calibri"/>
                  <a:cs typeface="Calibri"/>
                </a:rPr>
                <a:t>each of </a:t>
              </a:r>
              <a:r>
                <a:rPr sz="900" spc="5">
                  <a:latin typeface="Calibri"/>
                  <a:cs typeface="Calibri"/>
                </a:rPr>
                <a:t> the </a:t>
              </a:r>
              <a:r>
                <a:rPr sz="900">
                  <a:latin typeface="Calibri"/>
                  <a:cs typeface="Calibri"/>
                </a:rPr>
                <a:t>four foundation </a:t>
              </a:r>
              <a:r>
                <a:rPr sz="900" spc="5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subject</a:t>
              </a:r>
              <a:r>
                <a:rPr sz="900" spc="-55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a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 spc="5">
                  <a:latin typeface="Calibri"/>
                  <a:cs typeface="Calibri"/>
                </a:rPr>
                <a:t>e</a:t>
              </a:r>
              <a:r>
                <a:rPr sz="900">
                  <a:latin typeface="Calibri"/>
                  <a:cs typeface="Calibri"/>
                </a:rPr>
                <a:t>as</a:t>
              </a:r>
              <a:r>
                <a:rPr sz="900" spc="-35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to</a:t>
              </a:r>
              <a:r>
                <a:rPr sz="900" spc="-15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i</a:t>
              </a:r>
              <a:r>
                <a:rPr sz="900">
                  <a:latin typeface="Calibri"/>
                  <a:cs typeface="Calibri"/>
                </a:rPr>
                <a:t>ncl</a:t>
              </a:r>
              <a:r>
                <a:rPr sz="900" spc="-5">
                  <a:latin typeface="Calibri"/>
                  <a:cs typeface="Calibri"/>
                </a:rPr>
                <a:t>ude  </a:t>
              </a:r>
              <a:r>
                <a:rPr sz="900" spc="10">
                  <a:latin typeface="Calibri"/>
                  <a:cs typeface="Calibri"/>
                </a:rPr>
                <a:t>E</a:t>
              </a:r>
              <a:r>
                <a:rPr sz="900">
                  <a:latin typeface="Calibri"/>
                  <a:cs typeface="Calibri"/>
                </a:rPr>
                <a:t>n</a:t>
              </a:r>
              <a:r>
                <a:rPr sz="900" spc="5">
                  <a:latin typeface="Calibri"/>
                  <a:cs typeface="Calibri"/>
                </a:rPr>
                <a:t>glish</a:t>
              </a:r>
              <a:r>
                <a:rPr sz="900" spc="-60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IV</a:t>
              </a:r>
              <a:r>
                <a:rPr sz="900" spc="-30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, </a:t>
              </a:r>
              <a:r>
                <a:rPr sz="900" spc="-5">
                  <a:latin typeface="Calibri"/>
                  <a:cs typeface="Calibri"/>
                </a:rPr>
                <a:t>C</a:t>
              </a:r>
              <a:r>
                <a:rPr sz="900">
                  <a:latin typeface="Calibri"/>
                  <a:cs typeface="Calibri"/>
                </a:rPr>
                <a:t>h</a:t>
              </a:r>
              <a:r>
                <a:rPr sz="900" spc="5">
                  <a:latin typeface="Calibri"/>
                  <a:cs typeface="Calibri"/>
                </a:rPr>
                <a:t>e</a:t>
              </a:r>
              <a:r>
                <a:rPr sz="900" spc="-5">
                  <a:latin typeface="Calibri"/>
                  <a:cs typeface="Calibri"/>
                </a:rPr>
                <a:t>m</a:t>
              </a:r>
              <a:r>
                <a:rPr sz="900" spc="5">
                  <a:latin typeface="Calibri"/>
                  <a:cs typeface="Calibri"/>
                </a:rPr>
                <a:t>i</a:t>
              </a:r>
              <a:r>
                <a:rPr sz="900">
                  <a:latin typeface="Calibri"/>
                  <a:cs typeface="Calibri"/>
                </a:rPr>
                <a:t>s</a:t>
              </a:r>
              <a:r>
                <a:rPr sz="900" spc="5">
                  <a:latin typeface="Calibri"/>
                  <a:cs typeface="Calibri"/>
                </a:rPr>
                <a:t>t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>
                  <a:latin typeface="Calibri"/>
                  <a:cs typeface="Calibri"/>
                </a:rPr>
                <a:t>y  and/or</a:t>
              </a:r>
              <a:r>
                <a:rPr sz="900" spc="-50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Physics</a:t>
              </a:r>
            </a:p>
          </p:txBody>
        </p:sp>
        <p:sp>
          <p:nvSpPr>
            <p:cNvPr id="25" name="object 30">
              <a:extLst>
                <a:ext uri="{FF2B5EF4-FFF2-40B4-BE49-F238E27FC236}">
                  <a16:creationId xmlns:a16="http://schemas.microsoft.com/office/drawing/2014/main" id="{DFA3672F-8351-6167-F40F-250C8EE25FFC}"/>
                </a:ext>
              </a:extLst>
            </p:cNvPr>
            <p:cNvSpPr txBox="1"/>
            <p:nvPr/>
          </p:nvSpPr>
          <p:spPr>
            <a:xfrm>
              <a:off x="7595607" y="4749801"/>
              <a:ext cx="1350645" cy="206467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67310" rIns="0" bIns="0" rtlCol="0">
              <a:spAutoFit/>
            </a:bodyPr>
            <a:lstStyle/>
            <a:p>
              <a:pPr marL="365125">
                <a:spcBef>
                  <a:spcPts val="530"/>
                </a:spcBef>
              </a:pPr>
              <a:r>
                <a:rPr sz="900" dirty="0">
                  <a:latin typeface="Calibri"/>
                  <a:cs typeface="Calibri"/>
                </a:rPr>
                <a:t>Mathematics</a:t>
              </a:r>
            </a:p>
          </p:txBody>
        </p:sp>
        <p:sp>
          <p:nvSpPr>
            <p:cNvPr id="26" name="object 31">
              <a:extLst>
                <a:ext uri="{FF2B5EF4-FFF2-40B4-BE49-F238E27FC236}">
                  <a16:creationId xmlns:a16="http://schemas.microsoft.com/office/drawing/2014/main" id="{FF7502CB-F6B1-9E6C-8CDB-010D8D70688D}"/>
                </a:ext>
              </a:extLst>
            </p:cNvPr>
            <p:cNvSpPr txBox="1"/>
            <p:nvPr/>
          </p:nvSpPr>
          <p:spPr>
            <a:xfrm>
              <a:off x="6137402" y="3359633"/>
              <a:ext cx="1384300" cy="204543"/>
            </a:xfrm>
            <a:prstGeom prst="rect">
              <a:avLst/>
            </a:prstGeom>
            <a:solidFill>
              <a:srgbClr val="F1DCDB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5405" rIns="0" bIns="0" rtlCol="0">
              <a:spAutoFit/>
            </a:bodyPr>
            <a:lstStyle/>
            <a:p>
              <a:pPr marL="635" algn="ctr">
                <a:spcBef>
                  <a:spcPts val="515"/>
                </a:spcBef>
              </a:pPr>
              <a:r>
                <a:rPr sz="900" spc="5">
                  <a:latin typeface="Calibri"/>
                  <a:cs typeface="Calibri"/>
                </a:rPr>
                <a:t>JROTC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9AD30FF9-7EF6-743A-1D2B-7B1F37D3BAB9}"/>
                </a:ext>
              </a:extLst>
            </p:cNvPr>
            <p:cNvSpPr txBox="1"/>
            <p:nvPr/>
          </p:nvSpPr>
          <p:spPr>
            <a:xfrm>
              <a:off x="6152778" y="3731112"/>
              <a:ext cx="1384300" cy="632223"/>
            </a:xfrm>
            <a:prstGeom prst="rect">
              <a:avLst/>
            </a:prstGeom>
            <a:solidFill>
              <a:srgbClr val="F1DCDB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4769" rIns="0" bIns="0" rtlCol="0">
              <a:spAutoFit/>
            </a:bodyPr>
            <a:lstStyle/>
            <a:p>
              <a:pPr marL="260985" marR="259079" algn="ctr">
                <a:spcBef>
                  <a:spcPts val="145"/>
                </a:spcBef>
              </a:pPr>
              <a:r>
                <a:rPr sz="900" dirty="0">
                  <a:latin typeface="Calibri"/>
                  <a:cs typeface="Calibri"/>
                </a:rPr>
                <a:t>Health Science</a:t>
              </a:r>
              <a:r>
                <a:rPr lang="en-US" sz="900" dirty="0">
                  <a:latin typeface="Calibri"/>
                  <a:cs typeface="Calibri"/>
                </a:rPr>
                <a:t>:</a:t>
              </a:r>
            </a:p>
            <a:p>
              <a:pPr marL="260985" marR="259079" algn="ctr">
                <a:spcBef>
                  <a:spcPts val="145"/>
                </a:spcBef>
              </a:pPr>
              <a:r>
                <a:rPr lang="en-US" sz="900" dirty="0">
                  <a:latin typeface="Calibri"/>
                  <a:cs typeface="Calibri"/>
                </a:rPr>
                <a:t>Diagnostics and Therapeutic Services</a:t>
              </a:r>
            </a:p>
          </p:txBody>
        </p:sp>
        <p:sp>
          <p:nvSpPr>
            <p:cNvPr id="28" name="object 33">
              <a:extLst>
                <a:ext uri="{FF2B5EF4-FFF2-40B4-BE49-F238E27FC236}">
                  <a16:creationId xmlns:a16="http://schemas.microsoft.com/office/drawing/2014/main" id="{8D0DD38F-FFF5-EDB4-473F-69E18A28AC77}"/>
                </a:ext>
              </a:extLst>
            </p:cNvPr>
            <p:cNvSpPr txBox="1"/>
            <p:nvPr/>
          </p:nvSpPr>
          <p:spPr>
            <a:xfrm>
              <a:off x="7598537" y="4466464"/>
              <a:ext cx="1344295" cy="202620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63500" rIns="0" bIns="0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sz="900" dirty="0">
                  <a:latin typeface="Calibri"/>
                  <a:cs typeface="Calibri"/>
                </a:rPr>
                <a:t>Science</a:t>
              </a:r>
            </a:p>
          </p:txBody>
        </p:sp>
        <p:sp>
          <p:nvSpPr>
            <p:cNvPr id="29" name="object 34">
              <a:extLst>
                <a:ext uri="{FF2B5EF4-FFF2-40B4-BE49-F238E27FC236}">
                  <a16:creationId xmlns:a16="http://schemas.microsoft.com/office/drawing/2014/main" id="{87D42CC7-6FB6-D2A9-F224-0C89DBA8689A}"/>
                </a:ext>
              </a:extLst>
            </p:cNvPr>
            <p:cNvSpPr txBox="1"/>
            <p:nvPr/>
          </p:nvSpPr>
          <p:spPr>
            <a:xfrm>
              <a:off x="7616599" y="2362922"/>
              <a:ext cx="1341120" cy="172483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33655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900" dirty="0">
                  <a:latin typeface="Calibri"/>
                  <a:cs typeface="Calibri"/>
                </a:rPr>
                <a:t>Engineering</a:t>
              </a:r>
            </a:p>
          </p:txBody>
        </p:sp>
        <p:sp>
          <p:nvSpPr>
            <p:cNvPr id="30" name="object 35">
              <a:extLst>
                <a:ext uri="{FF2B5EF4-FFF2-40B4-BE49-F238E27FC236}">
                  <a16:creationId xmlns:a16="http://schemas.microsoft.com/office/drawing/2014/main" id="{C5A54FBE-0AFB-26B6-89DE-3BC5E49C079F}"/>
                </a:ext>
              </a:extLst>
            </p:cNvPr>
            <p:cNvSpPr txBox="1"/>
            <p:nvPr/>
          </p:nvSpPr>
          <p:spPr>
            <a:xfrm>
              <a:off x="9066277" y="3320797"/>
              <a:ext cx="1344295" cy="1481455"/>
            </a:xfrm>
            <a:prstGeom prst="rect">
              <a:avLst/>
            </a:prstGeom>
            <a:solidFill>
              <a:srgbClr val="E6DFEB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46990" rIns="0" bIns="0" rtlCol="0">
              <a:spAutoFit/>
            </a:bodyPr>
            <a:lstStyle/>
            <a:p>
              <a:pPr marL="97155" marR="90170" indent="-635" algn="ctr">
                <a:spcBef>
                  <a:spcPts val="370"/>
                </a:spcBef>
              </a:pPr>
              <a:r>
                <a:rPr sz="900" spc="-5">
                  <a:latin typeface="Calibri"/>
                  <a:cs typeface="Calibri"/>
                </a:rPr>
                <a:t>Four </a:t>
              </a:r>
              <a:r>
                <a:rPr sz="900">
                  <a:latin typeface="Calibri"/>
                  <a:cs typeface="Calibri"/>
                </a:rPr>
                <a:t>Advanced courses </a:t>
              </a:r>
              <a:r>
                <a:rPr sz="900" spc="5">
                  <a:latin typeface="Calibri"/>
                  <a:cs typeface="Calibri"/>
                </a:rPr>
                <a:t> t</a:t>
              </a:r>
              <a:r>
                <a:rPr sz="900">
                  <a:latin typeface="Calibri"/>
                  <a:cs typeface="Calibri"/>
                </a:rPr>
                <a:t>hat</a:t>
              </a:r>
              <a:r>
                <a:rPr sz="900" spc="-35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p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 spc="5">
                  <a:latin typeface="Calibri"/>
                  <a:cs typeface="Calibri"/>
                </a:rPr>
                <a:t>ep</a:t>
              </a:r>
              <a:r>
                <a:rPr sz="900">
                  <a:latin typeface="Calibri"/>
                  <a:cs typeface="Calibri"/>
                </a:rPr>
                <a:t>a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 spc="5">
                  <a:latin typeface="Calibri"/>
                  <a:cs typeface="Calibri"/>
                </a:rPr>
                <a:t>e</a:t>
              </a:r>
              <a:r>
                <a:rPr sz="900" spc="-35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s</a:t>
              </a:r>
              <a:r>
                <a:rPr sz="900" spc="5">
                  <a:latin typeface="Calibri"/>
                  <a:cs typeface="Calibri"/>
                </a:rPr>
                <a:t>t</a:t>
              </a:r>
              <a:r>
                <a:rPr sz="900">
                  <a:latin typeface="Calibri"/>
                  <a:cs typeface="Calibri"/>
                </a:rPr>
                <a:t>ud</a:t>
              </a:r>
              <a:r>
                <a:rPr sz="900" spc="5">
                  <a:latin typeface="Calibri"/>
                  <a:cs typeface="Calibri"/>
                </a:rPr>
                <a:t>e</a:t>
              </a:r>
              <a:r>
                <a:rPr sz="900">
                  <a:latin typeface="Calibri"/>
                  <a:cs typeface="Calibri"/>
                </a:rPr>
                <a:t>n</a:t>
              </a:r>
              <a:r>
                <a:rPr sz="900" spc="5">
                  <a:latin typeface="Calibri"/>
                  <a:cs typeface="Calibri"/>
                </a:rPr>
                <a:t>t</a:t>
              </a:r>
              <a:r>
                <a:rPr sz="900">
                  <a:latin typeface="Calibri"/>
                  <a:cs typeface="Calibri"/>
                </a:rPr>
                <a:t>s</a:t>
              </a:r>
              <a:r>
                <a:rPr sz="900" spc="-60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t</a:t>
              </a:r>
              <a:r>
                <a:rPr sz="900">
                  <a:latin typeface="Calibri"/>
                  <a:cs typeface="Calibri"/>
                </a:rPr>
                <a:t>o  </a:t>
              </a:r>
              <a:r>
                <a:rPr sz="900" spc="5">
                  <a:latin typeface="Calibri"/>
                  <a:cs typeface="Calibri"/>
                </a:rPr>
                <a:t>enter </a:t>
              </a:r>
              <a:r>
                <a:rPr sz="900">
                  <a:latin typeface="Calibri"/>
                  <a:cs typeface="Calibri"/>
                </a:rPr>
                <a:t>workforce or </a:t>
              </a:r>
              <a:r>
                <a:rPr sz="900" spc="5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postsecondary </a:t>
              </a:r>
              <a:r>
                <a:rPr sz="900" spc="5">
                  <a:latin typeface="Calibri"/>
                  <a:cs typeface="Calibri"/>
                </a:rPr>
                <a:t> ed</a:t>
              </a:r>
              <a:r>
                <a:rPr sz="900">
                  <a:latin typeface="Calibri"/>
                  <a:cs typeface="Calibri"/>
                </a:rPr>
                <a:t>uc</a:t>
              </a:r>
              <a:r>
                <a:rPr sz="900" spc="-5">
                  <a:latin typeface="Calibri"/>
                  <a:cs typeface="Calibri"/>
                </a:rPr>
                <a:t>a</a:t>
              </a:r>
              <a:r>
                <a:rPr sz="900" spc="5">
                  <a:latin typeface="Calibri"/>
                  <a:cs typeface="Calibri"/>
                </a:rPr>
                <a:t>ti</a:t>
              </a:r>
              <a:r>
                <a:rPr sz="900">
                  <a:latin typeface="Calibri"/>
                  <a:cs typeface="Calibri"/>
                </a:rPr>
                <a:t>o</a:t>
              </a:r>
              <a:r>
                <a:rPr sz="900" spc="5">
                  <a:latin typeface="Calibri"/>
                  <a:cs typeface="Calibri"/>
                </a:rPr>
                <a:t>n</a:t>
              </a:r>
              <a:r>
                <a:rPr sz="900" spc="-60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w</a:t>
              </a:r>
              <a:r>
                <a:rPr sz="900" spc="5">
                  <a:latin typeface="Calibri"/>
                  <a:cs typeface="Calibri"/>
                </a:rPr>
                <a:t>it</a:t>
              </a:r>
              <a:r>
                <a:rPr sz="900" spc="-5">
                  <a:latin typeface="Calibri"/>
                  <a:cs typeface="Calibri"/>
                </a:rPr>
                <a:t>hout  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 spc="5">
                  <a:latin typeface="Calibri"/>
                  <a:cs typeface="Calibri"/>
                </a:rPr>
                <a:t>e</a:t>
              </a:r>
              <a:r>
                <a:rPr sz="900">
                  <a:latin typeface="Calibri"/>
                  <a:cs typeface="Calibri"/>
                </a:rPr>
                <a:t>m</a:t>
              </a:r>
              <a:r>
                <a:rPr sz="900" spc="5">
                  <a:latin typeface="Calibri"/>
                  <a:cs typeface="Calibri"/>
                </a:rPr>
                <a:t>edi</a:t>
              </a:r>
              <a:r>
                <a:rPr sz="900">
                  <a:latin typeface="Calibri"/>
                  <a:cs typeface="Calibri"/>
                </a:rPr>
                <a:t>a</a:t>
              </a:r>
              <a:r>
                <a:rPr sz="900" spc="5">
                  <a:latin typeface="Calibri"/>
                  <a:cs typeface="Calibri"/>
                </a:rPr>
                <a:t>ti</a:t>
              </a:r>
              <a:r>
                <a:rPr sz="900">
                  <a:latin typeface="Calibri"/>
                  <a:cs typeface="Calibri"/>
                </a:rPr>
                <a:t>o</a:t>
              </a:r>
              <a:r>
                <a:rPr sz="900" spc="5">
                  <a:latin typeface="Calibri"/>
                  <a:cs typeface="Calibri"/>
                </a:rPr>
                <a:t>n</a:t>
              </a:r>
              <a:r>
                <a:rPr sz="900" spc="-60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f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>
                  <a:latin typeface="Calibri"/>
                  <a:cs typeface="Calibri"/>
                </a:rPr>
                <a:t>o</a:t>
              </a:r>
              <a:r>
                <a:rPr sz="900" spc="5">
                  <a:latin typeface="Calibri"/>
                  <a:cs typeface="Calibri"/>
                </a:rPr>
                <a:t>m</a:t>
              </a:r>
              <a:r>
                <a:rPr sz="900" spc="-20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w</a:t>
              </a:r>
              <a:r>
                <a:rPr sz="900" spc="5">
                  <a:latin typeface="Calibri"/>
                  <a:cs typeface="Calibri"/>
                </a:rPr>
                <a:t>it</a:t>
              </a:r>
              <a:r>
                <a:rPr sz="900">
                  <a:latin typeface="Calibri"/>
                  <a:cs typeface="Calibri"/>
                </a:rPr>
                <a:t>h</a:t>
              </a:r>
              <a:r>
                <a:rPr sz="900" spc="5">
                  <a:latin typeface="Calibri"/>
                  <a:cs typeface="Calibri"/>
                </a:rPr>
                <a:t>i</a:t>
              </a:r>
              <a:r>
                <a:rPr sz="900">
                  <a:latin typeface="Calibri"/>
                  <a:cs typeface="Calibri"/>
                </a:rPr>
                <a:t>n  1</a:t>
              </a:r>
              <a:r>
                <a:rPr sz="900" spc="-20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en</a:t>
              </a:r>
              <a:r>
                <a:rPr sz="900">
                  <a:latin typeface="Calibri"/>
                  <a:cs typeface="Calibri"/>
                </a:rPr>
                <a:t>do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 spc="5">
                  <a:latin typeface="Calibri"/>
                  <a:cs typeface="Calibri"/>
                </a:rPr>
                <a:t>se</a:t>
              </a:r>
              <a:r>
                <a:rPr sz="900">
                  <a:latin typeface="Calibri"/>
                  <a:cs typeface="Calibri"/>
                </a:rPr>
                <a:t>m</a:t>
              </a:r>
              <a:r>
                <a:rPr sz="900" spc="5">
                  <a:latin typeface="Calibri"/>
                  <a:cs typeface="Calibri"/>
                </a:rPr>
                <a:t>ent</a:t>
              </a:r>
              <a:r>
                <a:rPr sz="900" spc="-55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a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 spc="5">
                  <a:latin typeface="Calibri"/>
                  <a:cs typeface="Calibri"/>
                </a:rPr>
                <a:t>ea</a:t>
              </a:r>
              <a:r>
                <a:rPr sz="900" spc="-15">
                  <a:latin typeface="Calibri"/>
                  <a:cs typeface="Calibri"/>
                </a:rPr>
                <a:t> </a:t>
              </a:r>
              <a:r>
                <a:rPr sz="900" spc="-5">
                  <a:latin typeface="Calibri"/>
                  <a:cs typeface="Calibri"/>
                </a:rPr>
                <a:t>or  </a:t>
              </a:r>
              <a:r>
                <a:rPr sz="900">
                  <a:latin typeface="Calibri"/>
                  <a:cs typeface="Calibri"/>
                </a:rPr>
                <a:t>among endorsement </a:t>
              </a:r>
              <a:r>
                <a:rPr sz="900" spc="5">
                  <a:latin typeface="Calibri"/>
                  <a:cs typeface="Calibri"/>
                </a:rPr>
                <a:t> </a:t>
              </a:r>
              <a:r>
                <a:rPr sz="900">
                  <a:latin typeface="Calibri"/>
                  <a:cs typeface="Calibri"/>
                </a:rPr>
                <a:t>areas </a:t>
              </a:r>
              <a:r>
                <a:rPr sz="900" spc="5">
                  <a:latin typeface="Calibri"/>
                  <a:cs typeface="Calibri"/>
                </a:rPr>
                <a:t>that </a:t>
              </a:r>
              <a:r>
                <a:rPr sz="900">
                  <a:latin typeface="Calibri"/>
                  <a:cs typeface="Calibri"/>
                </a:rPr>
                <a:t>are not </a:t>
              </a:r>
              <a:r>
                <a:rPr sz="900" spc="5">
                  <a:latin typeface="Calibri"/>
                  <a:cs typeface="Calibri"/>
                </a:rPr>
                <a:t>in a </a:t>
              </a:r>
              <a:r>
                <a:rPr sz="900" spc="10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cohe</a:t>
              </a:r>
              <a:r>
                <a:rPr sz="900" spc="-10">
                  <a:latin typeface="Calibri"/>
                  <a:cs typeface="Calibri"/>
                </a:rPr>
                <a:t>r</a:t>
              </a:r>
              <a:r>
                <a:rPr sz="900" spc="5">
                  <a:latin typeface="Calibri"/>
                  <a:cs typeface="Calibri"/>
                </a:rPr>
                <a:t>ent</a:t>
              </a:r>
              <a:r>
                <a:rPr sz="900" spc="-55">
                  <a:latin typeface="Calibri"/>
                  <a:cs typeface="Calibri"/>
                </a:rPr>
                <a:t> </a:t>
              </a:r>
              <a:r>
                <a:rPr sz="900" spc="5">
                  <a:latin typeface="Calibri"/>
                  <a:cs typeface="Calibri"/>
                </a:rPr>
                <a:t>seq</a:t>
              </a:r>
              <a:r>
                <a:rPr sz="900">
                  <a:latin typeface="Calibri"/>
                  <a:cs typeface="Calibri"/>
                </a:rPr>
                <a:t>u</a:t>
              </a:r>
              <a:r>
                <a:rPr sz="900" spc="5">
                  <a:latin typeface="Calibri"/>
                  <a:cs typeface="Calibri"/>
                </a:rPr>
                <a:t>e</a:t>
              </a:r>
              <a:r>
                <a:rPr sz="900">
                  <a:latin typeface="Calibri"/>
                  <a:cs typeface="Calibri"/>
                </a:rPr>
                <a:t>nce</a:t>
              </a:r>
            </a:p>
          </p:txBody>
        </p:sp>
        <p:sp>
          <p:nvSpPr>
            <p:cNvPr id="31" name="object 36">
              <a:extLst>
                <a:ext uri="{FF2B5EF4-FFF2-40B4-BE49-F238E27FC236}">
                  <a16:creationId xmlns:a16="http://schemas.microsoft.com/office/drawing/2014/main" id="{A0B98395-95B1-8CE0-C995-C18BB3A6C034}"/>
                </a:ext>
              </a:extLst>
            </p:cNvPr>
            <p:cNvSpPr txBox="1"/>
            <p:nvPr/>
          </p:nvSpPr>
          <p:spPr>
            <a:xfrm>
              <a:off x="9057132" y="4905756"/>
              <a:ext cx="1344295" cy="867545"/>
            </a:xfrm>
            <a:prstGeom prst="rect">
              <a:avLst/>
            </a:prstGeom>
            <a:solidFill>
              <a:srgbClr val="E6DFEB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36195" rIns="0" bIns="0" rtlCol="0">
              <a:spAutoFit/>
            </a:bodyPr>
            <a:lstStyle/>
            <a:p>
              <a:pPr marL="151765" marR="138430" indent="-635" algn="ctr">
                <a:spcBef>
                  <a:spcPts val="285"/>
                </a:spcBef>
              </a:pPr>
              <a:r>
                <a:rPr sz="900" spc="-5" dirty="0">
                  <a:latin typeface="Calibri"/>
                  <a:cs typeface="Calibri"/>
                </a:rPr>
                <a:t>Four </a:t>
              </a:r>
              <a:r>
                <a:rPr sz="900" dirty="0">
                  <a:latin typeface="Calibri"/>
                  <a:cs typeface="Calibri"/>
                </a:rPr>
                <a:t>credits </a:t>
              </a:r>
              <a:r>
                <a:rPr sz="900" spc="5" dirty="0">
                  <a:latin typeface="Calibri"/>
                  <a:cs typeface="Calibri"/>
                </a:rPr>
                <a:t>in AP </a:t>
              </a:r>
              <a:r>
                <a:rPr sz="900" dirty="0">
                  <a:latin typeface="Calibri"/>
                  <a:cs typeface="Calibri"/>
                </a:rPr>
                <a:t>or </a:t>
              </a:r>
              <a:r>
                <a:rPr sz="900" spc="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dual credit </a:t>
              </a:r>
              <a:r>
                <a:rPr sz="900" spc="5" dirty="0">
                  <a:latin typeface="Calibri"/>
                  <a:cs typeface="Calibri"/>
                </a:rPr>
                <a:t>selected </a:t>
              </a:r>
              <a:r>
                <a:rPr sz="900" spc="10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f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o</a:t>
              </a:r>
              <a:r>
                <a:rPr sz="900" spc="5" dirty="0">
                  <a:latin typeface="Calibri"/>
                  <a:cs typeface="Calibri"/>
                </a:rPr>
                <a:t>m</a:t>
              </a:r>
              <a:r>
                <a:rPr sz="900" spc="-25" dirty="0">
                  <a:latin typeface="Calibri"/>
                  <a:cs typeface="Calibri"/>
                </a:rPr>
                <a:t> </a:t>
              </a:r>
              <a:r>
                <a:rPr sz="900" spc="10" dirty="0">
                  <a:latin typeface="Calibri"/>
                  <a:cs typeface="Calibri"/>
                </a:rPr>
                <a:t>E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gli</a:t>
              </a:r>
              <a:r>
                <a:rPr sz="900" dirty="0">
                  <a:latin typeface="Calibri"/>
                  <a:cs typeface="Calibri"/>
                </a:rPr>
                <a:t>sh,</a:t>
              </a:r>
              <a:r>
                <a:rPr sz="900" spc="-75" dirty="0">
                  <a:latin typeface="Calibri"/>
                  <a:cs typeface="Calibri"/>
                </a:rPr>
                <a:t> 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dirty="0">
                  <a:latin typeface="Calibri"/>
                  <a:cs typeface="Calibri"/>
                </a:rPr>
                <a:t>a</a:t>
              </a:r>
              <a:r>
                <a:rPr sz="900" spc="5" dirty="0">
                  <a:latin typeface="Calibri"/>
                  <a:cs typeface="Calibri"/>
                </a:rPr>
                <a:t>t</a:t>
              </a:r>
              <a:r>
                <a:rPr sz="900" spc="-5" dirty="0">
                  <a:latin typeface="Calibri"/>
                  <a:cs typeface="Calibri"/>
                </a:rPr>
                <a:t>h,  </a:t>
              </a:r>
              <a:r>
                <a:rPr sz="900" dirty="0">
                  <a:latin typeface="Calibri"/>
                  <a:cs typeface="Calibri"/>
                </a:rPr>
                <a:t>sc</a:t>
              </a:r>
              <a:r>
                <a:rPr sz="900" spc="5" dirty="0">
                  <a:latin typeface="Calibri"/>
                  <a:cs typeface="Calibri"/>
                </a:rPr>
                <a:t>ience,</a:t>
              </a:r>
              <a:r>
                <a:rPr sz="900" spc="-5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soci</a:t>
              </a:r>
              <a:r>
                <a:rPr sz="900" spc="-5" dirty="0">
                  <a:latin typeface="Calibri"/>
                  <a:cs typeface="Calibri"/>
                </a:rPr>
                <a:t>a</a:t>
              </a:r>
              <a:r>
                <a:rPr sz="900" dirty="0">
                  <a:latin typeface="Calibri"/>
                  <a:cs typeface="Calibri"/>
                </a:rPr>
                <a:t>l</a:t>
              </a:r>
              <a:r>
                <a:rPr sz="900" spc="-5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s</a:t>
              </a:r>
              <a:r>
                <a:rPr sz="900" spc="5" dirty="0">
                  <a:latin typeface="Calibri"/>
                  <a:cs typeface="Calibri"/>
                </a:rPr>
                <a:t>t</a:t>
              </a:r>
              <a:r>
                <a:rPr sz="900" dirty="0">
                  <a:latin typeface="Calibri"/>
                  <a:cs typeface="Calibri"/>
                </a:rPr>
                <a:t>udies,  </a:t>
              </a:r>
              <a:r>
                <a:rPr sz="900" spc="5" dirty="0">
                  <a:latin typeface="Calibri"/>
                  <a:cs typeface="Calibri"/>
                </a:rPr>
                <a:t>econo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cs,</a:t>
              </a:r>
              <a:r>
                <a:rPr sz="900" spc="-5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LO</a:t>
              </a:r>
              <a:r>
                <a:rPr sz="900" spc="15" dirty="0">
                  <a:latin typeface="Calibri"/>
                  <a:cs typeface="Calibri"/>
                </a:rPr>
                <a:t>T</a:t>
              </a:r>
              <a:r>
                <a:rPr sz="900" spc="5" dirty="0">
                  <a:latin typeface="Calibri"/>
                  <a:cs typeface="Calibri"/>
                </a:rPr>
                <a:t>E</a:t>
              </a:r>
              <a:r>
                <a:rPr sz="900" spc="-50" dirty="0">
                  <a:latin typeface="Calibri"/>
                  <a:cs typeface="Calibri"/>
                </a:rPr>
                <a:t> </a:t>
              </a:r>
              <a:r>
                <a:rPr sz="900" spc="-5" dirty="0">
                  <a:latin typeface="Calibri"/>
                  <a:cs typeface="Calibri"/>
                </a:rPr>
                <a:t>or  </a:t>
              </a:r>
              <a:r>
                <a:rPr sz="900" spc="5" dirty="0">
                  <a:latin typeface="Calibri"/>
                  <a:cs typeface="Calibri"/>
                </a:rPr>
                <a:t>fine</a:t>
              </a:r>
              <a:r>
                <a:rPr sz="900" spc="-4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arts</a:t>
              </a:r>
            </a:p>
          </p:txBody>
        </p:sp>
        <p:sp>
          <p:nvSpPr>
            <p:cNvPr id="32" name="object 37">
              <a:extLst>
                <a:ext uri="{FF2B5EF4-FFF2-40B4-BE49-F238E27FC236}">
                  <a16:creationId xmlns:a16="http://schemas.microsoft.com/office/drawing/2014/main" id="{8EC2BA69-CF77-45A0-8AFD-BAA6B2FE5144}"/>
                </a:ext>
              </a:extLst>
            </p:cNvPr>
            <p:cNvSpPr txBox="1"/>
            <p:nvPr/>
          </p:nvSpPr>
          <p:spPr>
            <a:xfrm>
              <a:off x="6156840" y="4458859"/>
              <a:ext cx="1377950" cy="311624"/>
            </a:xfrm>
            <a:prstGeom prst="rect">
              <a:avLst/>
            </a:prstGeom>
            <a:solidFill>
              <a:srgbClr val="F1DCDB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34290" rIns="0" bIns="0" rtlCol="0">
              <a:spAutoFit/>
            </a:bodyPr>
            <a:lstStyle/>
            <a:p>
              <a:pPr algn="ctr">
                <a:spcBef>
                  <a:spcPts val="270"/>
                </a:spcBef>
              </a:pPr>
              <a:r>
                <a:rPr sz="900" dirty="0">
                  <a:latin typeface="Calibri"/>
                  <a:cs typeface="Calibri"/>
                </a:rPr>
                <a:t>La</a:t>
              </a:r>
              <a:r>
                <a:rPr sz="900" spc="5" dirty="0">
                  <a:latin typeface="Calibri"/>
                  <a:cs typeface="Calibri"/>
                </a:rPr>
                <a:t>w</a:t>
              </a:r>
              <a:r>
                <a:rPr sz="900" spc="-40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10" dirty="0">
                  <a:latin typeface="Calibri"/>
                  <a:cs typeface="Calibri"/>
                </a:rPr>
                <a:t> </a:t>
              </a:r>
              <a:r>
                <a:rPr sz="900" spc="10" dirty="0">
                  <a:latin typeface="Calibri"/>
                  <a:cs typeface="Calibri"/>
                </a:rPr>
                <a:t>P</a:t>
              </a:r>
              <a:r>
                <a:rPr sz="900" dirty="0">
                  <a:latin typeface="Calibri"/>
                  <a:cs typeface="Calibri"/>
                </a:rPr>
                <a:t>ub</a:t>
              </a:r>
              <a:r>
                <a:rPr sz="900" spc="5" dirty="0">
                  <a:latin typeface="Calibri"/>
                  <a:cs typeface="Calibri"/>
                </a:rPr>
                <a:t>lic</a:t>
              </a:r>
              <a:r>
                <a:rPr sz="900" spc="-40" dirty="0">
                  <a:latin typeface="Calibri"/>
                  <a:cs typeface="Calibri"/>
                </a:rPr>
                <a:t> </a:t>
              </a:r>
              <a:r>
                <a:rPr sz="900" spc="-10" dirty="0">
                  <a:latin typeface="Calibri"/>
                  <a:cs typeface="Calibri"/>
                </a:rPr>
                <a:t>S</a:t>
              </a:r>
              <a:r>
                <a:rPr sz="900" spc="5" dirty="0">
                  <a:latin typeface="Calibri"/>
                  <a:cs typeface="Calibri"/>
                </a:rPr>
                <a:t>e</a:t>
              </a:r>
              <a:r>
                <a:rPr sz="900" spc="-5" dirty="0">
                  <a:latin typeface="Calibri"/>
                  <a:cs typeface="Calibri"/>
                </a:rPr>
                <a:t>rv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ce:</a:t>
              </a:r>
            </a:p>
            <a:p>
              <a:pPr algn="ctr">
                <a:spcBef>
                  <a:spcPts val="5"/>
                </a:spcBef>
              </a:pPr>
              <a:r>
                <a:rPr sz="900" dirty="0">
                  <a:latin typeface="Calibri"/>
                  <a:cs typeface="Calibri"/>
                </a:rPr>
                <a:t>L</a:t>
              </a:r>
              <a:r>
                <a:rPr sz="900" spc="-5" dirty="0">
                  <a:latin typeface="Calibri"/>
                  <a:cs typeface="Calibri"/>
                </a:rPr>
                <a:t>a</a:t>
              </a:r>
              <a:r>
                <a:rPr sz="900" spc="10" dirty="0">
                  <a:latin typeface="Calibri"/>
                  <a:cs typeface="Calibri"/>
                </a:rPr>
                <a:t>w</a:t>
              </a:r>
              <a:r>
                <a:rPr sz="900" spc="-45" dirty="0">
                  <a:latin typeface="Calibri"/>
                  <a:cs typeface="Calibri"/>
                </a:rPr>
                <a:t> </a:t>
              </a:r>
              <a:r>
                <a:rPr sz="900" spc="10" dirty="0">
                  <a:latin typeface="Calibri"/>
                  <a:cs typeface="Calibri"/>
                </a:rPr>
                <a:t>E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f</a:t>
              </a:r>
              <a:r>
                <a:rPr sz="900" dirty="0">
                  <a:latin typeface="Calibri"/>
                  <a:cs typeface="Calibri"/>
                </a:rPr>
                <a:t>o</a:t>
              </a:r>
              <a:r>
                <a:rPr sz="900" spc="-5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c</a:t>
              </a:r>
              <a:r>
                <a:rPr sz="900" spc="5" dirty="0">
                  <a:latin typeface="Calibri"/>
                  <a:cs typeface="Calibri"/>
                </a:rPr>
                <a:t>e</a:t>
              </a:r>
              <a:r>
                <a:rPr sz="900" dirty="0">
                  <a:latin typeface="Calibri"/>
                  <a:cs typeface="Calibri"/>
                </a:rPr>
                <a:t>m</a:t>
              </a:r>
              <a:r>
                <a:rPr sz="900" spc="5" dirty="0">
                  <a:latin typeface="Calibri"/>
                  <a:cs typeface="Calibri"/>
                </a:rPr>
                <a:t>ent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33" name="object 38">
              <a:extLst>
                <a:ext uri="{FF2B5EF4-FFF2-40B4-BE49-F238E27FC236}">
                  <a16:creationId xmlns:a16="http://schemas.microsoft.com/office/drawing/2014/main" id="{586A76A4-40D2-49B5-5C44-BA5CD6635D16}"/>
                </a:ext>
              </a:extLst>
            </p:cNvPr>
            <p:cNvSpPr txBox="1"/>
            <p:nvPr/>
          </p:nvSpPr>
          <p:spPr>
            <a:xfrm>
              <a:off x="3137448" y="3301374"/>
              <a:ext cx="1469684" cy="1384995"/>
            </a:xfrm>
            <a:prstGeom prst="rect">
              <a:avLst/>
            </a:prstGeom>
            <a:solidFill>
              <a:srgbClr val="C5D9F0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60985" marR="259079" algn="ctr"/>
              <a:r>
                <a:rPr sz="900" spc="5" dirty="0">
                  <a:latin typeface="Calibri"/>
                  <a:cs typeface="Calibri"/>
                </a:rPr>
                <a:t>Architectu</a:t>
              </a:r>
              <a:r>
                <a:rPr sz="900" spc="-5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e</a:t>
              </a:r>
              <a:r>
                <a:rPr sz="900" spc="-8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&amp;  Construction: </a:t>
              </a:r>
              <a:r>
                <a:rPr sz="900" spc="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Carpentry</a:t>
              </a:r>
              <a:r>
                <a:rPr lang="en-US" sz="900" dirty="0">
                  <a:latin typeface="Calibri"/>
                  <a:cs typeface="Calibri"/>
                </a:rPr>
                <a:t> </a:t>
              </a:r>
            </a:p>
            <a:p>
              <a:pPr marL="260985" marR="259079" algn="ctr"/>
              <a:r>
                <a:rPr lang="en-US" sz="900" b="1" spc="-10" dirty="0">
                  <a:latin typeface="Calibri"/>
                  <a:cs typeface="Calibri"/>
                </a:rPr>
                <a:t>or</a:t>
              </a:r>
            </a:p>
            <a:p>
              <a:pPr marL="260985" marR="259079" algn="ctr"/>
              <a:r>
                <a:rPr lang="en-US" sz="900" spc="-10" dirty="0">
                  <a:latin typeface="Calibri"/>
                  <a:cs typeface="Calibri"/>
                </a:rPr>
                <a:t>Plumbing &amp; Pipefitting</a:t>
              </a:r>
            </a:p>
            <a:p>
              <a:pPr marL="260985" marR="259079" algn="ctr"/>
              <a:r>
                <a:rPr lang="en-US" sz="900" b="1" spc="-10" dirty="0">
                  <a:latin typeface="Calibri"/>
                  <a:cs typeface="Calibri"/>
                </a:rPr>
                <a:t>or</a:t>
              </a:r>
              <a:r>
                <a:rPr lang="en-US" sz="900" spc="-10" dirty="0">
                  <a:latin typeface="Calibri"/>
                  <a:cs typeface="Calibri"/>
                </a:rPr>
                <a:t> </a:t>
              </a:r>
            </a:p>
            <a:p>
              <a:pPr marL="260985" marR="259079" algn="ctr"/>
              <a:r>
                <a:rPr lang="en-US" sz="900" spc="-10" dirty="0">
                  <a:latin typeface="Calibri"/>
                  <a:cs typeface="Calibri"/>
                </a:rPr>
                <a:t>Electrical</a:t>
              </a:r>
            </a:p>
            <a:p>
              <a:pPr marL="260985" marR="259079" algn="ctr"/>
              <a:r>
                <a:rPr lang="en-US" sz="900" b="1" spc="-10" dirty="0">
                  <a:latin typeface="Calibri"/>
                  <a:cs typeface="Calibri"/>
                </a:rPr>
                <a:t>or</a:t>
              </a:r>
              <a:endParaRPr lang="en-US" sz="900" b="1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900" spc="5" dirty="0">
                  <a:latin typeface="Calibri"/>
                  <a:cs typeface="Calibri"/>
                </a:rPr>
                <a:t>HVAC – Dual</a:t>
              </a:r>
              <a:endParaRPr lang="en-US" sz="900" dirty="0">
                <a:latin typeface="Calibri"/>
                <a:cs typeface="Calibri"/>
              </a:endParaRPr>
            </a:p>
          </p:txBody>
        </p:sp>
        <p:sp>
          <p:nvSpPr>
            <p:cNvPr id="34" name="object 39">
              <a:extLst>
                <a:ext uri="{FF2B5EF4-FFF2-40B4-BE49-F238E27FC236}">
                  <a16:creationId xmlns:a16="http://schemas.microsoft.com/office/drawing/2014/main" id="{C44C39E4-57A0-5491-9F9F-FDB05FA18097}"/>
                </a:ext>
              </a:extLst>
            </p:cNvPr>
            <p:cNvSpPr txBox="1"/>
            <p:nvPr/>
          </p:nvSpPr>
          <p:spPr>
            <a:xfrm>
              <a:off x="1671828" y="5079160"/>
              <a:ext cx="1344295" cy="207108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7945" rIns="0" bIns="0" rtlCol="0">
              <a:spAutoFit/>
            </a:bodyPr>
            <a:lstStyle/>
            <a:p>
              <a:pPr algn="ctr">
                <a:spcBef>
                  <a:spcPts val="535"/>
                </a:spcBef>
              </a:pPr>
              <a:r>
                <a:rPr lang="en-US" sz="900" dirty="0">
                  <a:latin typeface="Calibri"/>
                  <a:cs typeface="Calibri"/>
                </a:rPr>
                <a:t>Orchestra</a:t>
              </a:r>
            </a:p>
          </p:txBody>
        </p:sp>
        <p:sp>
          <p:nvSpPr>
            <p:cNvPr id="35" name="object 40">
              <a:extLst>
                <a:ext uri="{FF2B5EF4-FFF2-40B4-BE49-F238E27FC236}">
                  <a16:creationId xmlns:a16="http://schemas.microsoft.com/office/drawing/2014/main" id="{8D340F8C-7119-CF97-8191-A791EB39ECB4}"/>
                </a:ext>
              </a:extLst>
            </p:cNvPr>
            <p:cNvSpPr txBox="1"/>
            <p:nvPr/>
          </p:nvSpPr>
          <p:spPr>
            <a:xfrm>
              <a:off x="7598536" y="5065085"/>
              <a:ext cx="1344295" cy="702756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10160" rIns="0" bIns="0" rtlCol="0">
              <a:spAutoFit/>
            </a:bodyPr>
            <a:lstStyle/>
            <a:p>
              <a:pPr marL="1270" algn="ctr">
                <a:spcBef>
                  <a:spcPts val="80"/>
                </a:spcBef>
              </a:pPr>
              <a:r>
                <a:rPr sz="900" dirty="0">
                  <a:latin typeface="Calibri"/>
                  <a:cs typeface="Calibri"/>
                </a:rPr>
                <a:t>STEM:</a:t>
              </a:r>
            </a:p>
            <a:p>
              <a:pPr algn="ctr">
                <a:lnSpc>
                  <a:spcPct val="100000"/>
                </a:lnSpc>
              </a:pPr>
              <a:r>
                <a:rPr sz="900" dirty="0">
                  <a:latin typeface="Calibri"/>
                  <a:cs typeface="Calibri"/>
                </a:rPr>
                <a:t>Combination</a:t>
              </a:r>
              <a:endParaRPr lang="en-US" sz="900" dirty="0">
                <a:latin typeface="Calibri"/>
                <a:cs typeface="Calibri"/>
              </a:endParaRPr>
            </a:p>
            <a:p>
              <a:pPr algn="ctr"/>
              <a:r>
                <a:rPr lang="en-US" sz="900" i="1" dirty="0">
                  <a:latin typeface="Calibri"/>
                  <a:cs typeface="Calibri"/>
                </a:rPr>
                <a:t>(4 or more STEM courses + 3 additional electives)</a:t>
              </a:r>
            </a:p>
            <a:p>
              <a:pPr algn="ctr">
                <a:lnSpc>
                  <a:spcPct val="100000"/>
                </a:lnSpc>
              </a:pPr>
              <a:r>
                <a:rPr lang="en-US" sz="900" dirty="0">
                  <a:latin typeface="Calibri"/>
                  <a:cs typeface="Calibri"/>
                </a:rPr>
                <a:t> </a:t>
              </a:r>
              <a:endParaRPr sz="900" dirty="0">
                <a:latin typeface="Calibri"/>
                <a:cs typeface="Calibri"/>
              </a:endParaRPr>
            </a:p>
          </p:txBody>
        </p:sp>
        <p:pic>
          <p:nvPicPr>
            <p:cNvPr id="36" name="object 42">
              <a:extLst>
                <a:ext uri="{FF2B5EF4-FFF2-40B4-BE49-F238E27FC236}">
                  <a16:creationId xmlns:a16="http://schemas.microsoft.com/office/drawing/2014/main" id="{A4C8861A-CBBC-B52D-C449-6298D5514D1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5714" y="2147571"/>
              <a:ext cx="131064" cy="192023"/>
            </a:xfrm>
            <a:prstGeom prst="rect">
              <a:avLst/>
            </a:prstGeom>
          </p:spPr>
        </p:pic>
        <p:pic>
          <p:nvPicPr>
            <p:cNvPr id="37" name="object 43">
              <a:extLst>
                <a:ext uri="{FF2B5EF4-FFF2-40B4-BE49-F238E27FC236}">
                  <a16:creationId xmlns:a16="http://schemas.microsoft.com/office/drawing/2014/main" id="{06B57A94-F578-1F5E-942A-15ED35EC21A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2656" y="2157984"/>
              <a:ext cx="134111" cy="192023"/>
            </a:xfrm>
            <a:prstGeom prst="rect">
              <a:avLst/>
            </a:prstGeom>
          </p:spPr>
        </p:pic>
        <p:pic>
          <p:nvPicPr>
            <p:cNvPr id="38" name="object 44">
              <a:extLst>
                <a:ext uri="{FF2B5EF4-FFF2-40B4-BE49-F238E27FC236}">
                  <a16:creationId xmlns:a16="http://schemas.microsoft.com/office/drawing/2014/main" id="{E84014BD-C5AC-E97F-CC93-DB155C0992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552" y="2145793"/>
              <a:ext cx="134112" cy="192023"/>
            </a:xfrm>
            <a:prstGeom prst="rect">
              <a:avLst/>
            </a:prstGeom>
          </p:spPr>
        </p:pic>
        <p:pic>
          <p:nvPicPr>
            <p:cNvPr id="39" name="object 45">
              <a:extLst>
                <a:ext uri="{FF2B5EF4-FFF2-40B4-BE49-F238E27FC236}">
                  <a16:creationId xmlns:a16="http://schemas.microsoft.com/office/drawing/2014/main" id="{2F33D05F-3B1F-D063-FC0A-CE31BD2065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3016" y="2157984"/>
              <a:ext cx="134112" cy="192023"/>
            </a:xfrm>
            <a:prstGeom prst="rect">
              <a:avLst/>
            </a:prstGeom>
          </p:spPr>
        </p:pic>
        <p:sp>
          <p:nvSpPr>
            <p:cNvPr id="40" name="object 47">
              <a:extLst>
                <a:ext uri="{FF2B5EF4-FFF2-40B4-BE49-F238E27FC236}">
                  <a16:creationId xmlns:a16="http://schemas.microsoft.com/office/drawing/2014/main" id="{775D8BD2-9528-B01B-457C-B98EFA3CC00A}"/>
                </a:ext>
              </a:extLst>
            </p:cNvPr>
            <p:cNvSpPr txBox="1"/>
            <p:nvPr/>
          </p:nvSpPr>
          <p:spPr>
            <a:xfrm>
              <a:off x="4693557" y="3619198"/>
              <a:ext cx="1384300" cy="295594"/>
            </a:xfrm>
            <a:prstGeom prst="rect">
              <a:avLst/>
            </a:prstGeom>
            <a:solidFill>
              <a:srgbClr val="C5D9F0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18415" rIns="0" bIns="0" rtlCol="0">
              <a:spAutoFit/>
            </a:bodyPr>
            <a:lstStyle/>
            <a:p>
              <a:pPr marL="260985" marR="259079" algn="ctr">
                <a:spcBef>
                  <a:spcPts val="145"/>
                </a:spcBef>
              </a:pPr>
              <a:r>
                <a:rPr sz="900" dirty="0">
                  <a:latin typeface="Calibri"/>
                  <a:cs typeface="Calibri"/>
                </a:rPr>
                <a:t>Manufacturing: </a:t>
              </a:r>
              <a:r>
                <a:rPr sz="900" spc="5" dirty="0">
                  <a:latin typeface="Calibri"/>
                  <a:cs typeface="Calibri"/>
                </a:rPr>
                <a:t> </a:t>
              </a:r>
              <a:r>
                <a:rPr lang="en-US" sz="900" spc="5" dirty="0">
                  <a:latin typeface="Calibri"/>
                  <a:cs typeface="Calibri"/>
                </a:rPr>
                <a:t>Welding - Dual</a:t>
              </a:r>
              <a:endParaRPr lang="en-US" sz="900" dirty="0">
                <a:latin typeface="Calibri"/>
                <a:cs typeface="Calibri"/>
              </a:endParaRPr>
            </a:p>
          </p:txBody>
        </p:sp>
        <p:sp>
          <p:nvSpPr>
            <p:cNvPr id="41" name="object 48">
              <a:extLst>
                <a:ext uri="{FF2B5EF4-FFF2-40B4-BE49-F238E27FC236}">
                  <a16:creationId xmlns:a16="http://schemas.microsoft.com/office/drawing/2014/main" id="{B5FF7F6F-237B-BB94-3E45-24FA081B6761}"/>
                </a:ext>
              </a:extLst>
            </p:cNvPr>
            <p:cNvSpPr txBox="1"/>
            <p:nvPr/>
          </p:nvSpPr>
          <p:spPr>
            <a:xfrm>
              <a:off x="4702828" y="4010731"/>
              <a:ext cx="1384300" cy="1687641"/>
            </a:xfrm>
            <a:prstGeom prst="rect">
              <a:avLst/>
            </a:prstGeom>
            <a:solidFill>
              <a:srgbClr val="C5D9F0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37795" marR="129539" indent="-1905" algn="ctr"/>
              <a:r>
                <a:rPr sz="900" dirty="0">
                  <a:latin typeface="Calibri"/>
                  <a:cs typeface="Calibri"/>
                </a:rPr>
                <a:t>Transportation, </a:t>
              </a:r>
              <a:r>
                <a:rPr sz="900" spc="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Distribution</a:t>
              </a:r>
              <a:r>
                <a:rPr sz="900" spc="-60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Logistics: </a:t>
              </a:r>
              <a:r>
                <a:rPr sz="900" spc="5" dirty="0">
                  <a:latin typeface="Calibri"/>
                  <a:cs typeface="Calibri"/>
                </a:rPr>
                <a:t>Aut</a:t>
              </a:r>
              <a:r>
                <a:rPr sz="900" dirty="0">
                  <a:latin typeface="Calibri"/>
                  <a:cs typeface="Calibri"/>
                </a:rPr>
                <a:t>o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dirty="0">
                  <a:latin typeface="Calibri"/>
                  <a:cs typeface="Calibri"/>
                </a:rPr>
                <a:t>ot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spc="-5" dirty="0">
                  <a:latin typeface="Calibri"/>
                  <a:cs typeface="Calibri"/>
                </a:rPr>
                <a:t>v</a:t>
              </a:r>
              <a:r>
                <a:rPr sz="900" spc="5" dirty="0">
                  <a:latin typeface="Calibri"/>
                  <a:cs typeface="Calibri"/>
                </a:rPr>
                <a:t>e</a:t>
              </a:r>
              <a:r>
                <a:rPr lang="en-US" sz="900" spc="5" dirty="0">
                  <a:latin typeface="Calibri"/>
                  <a:cs typeface="Calibri"/>
                </a:rPr>
                <a:t> -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-10" dirty="0">
                  <a:latin typeface="Calibri"/>
                  <a:cs typeface="Calibri"/>
                </a:rPr>
                <a:t>D</a:t>
              </a:r>
              <a:r>
                <a:rPr sz="900" dirty="0">
                  <a:latin typeface="Calibri"/>
                  <a:cs typeface="Calibri"/>
                </a:rPr>
                <a:t>u</a:t>
              </a:r>
              <a:r>
                <a:rPr sz="900" spc="-5" dirty="0">
                  <a:latin typeface="Calibri"/>
                  <a:cs typeface="Calibri"/>
                </a:rPr>
                <a:t>a</a:t>
              </a:r>
              <a:r>
                <a:rPr sz="900" dirty="0">
                  <a:latin typeface="Calibri"/>
                  <a:cs typeface="Calibri"/>
                </a:rPr>
                <a:t>l</a:t>
              </a:r>
              <a:endParaRPr lang="en-US" sz="900" dirty="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900" b="1" spc="-5" dirty="0">
                  <a:latin typeface="Calibri"/>
                  <a:cs typeface="Calibri"/>
                </a:rPr>
                <a:t>or</a:t>
              </a:r>
              <a:endParaRPr lang="en-US" sz="900" dirty="0">
                <a:latin typeface="Calibri"/>
                <a:cs typeface="Calibri"/>
              </a:endParaRPr>
            </a:p>
            <a:p>
              <a:pPr algn="ctr"/>
              <a:r>
                <a:rPr lang="en-US" sz="900" dirty="0">
                  <a:latin typeface="Calibri"/>
                  <a:cs typeface="Calibri"/>
                </a:rPr>
                <a:t>Diesel &amp; Heavy </a:t>
              </a:r>
            </a:p>
            <a:p>
              <a:pPr algn="ctr"/>
              <a:r>
                <a:rPr lang="en-US" sz="900" dirty="0">
                  <a:latin typeface="Calibri"/>
                  <a:cs typeface="Calibri"/>
                </a:rPr>
                <a:t>Equipment </a:t>
              </a:r>
              <a:r>
                <a:rPr lang="en-US" sz="900" spc="5" dirty="0">
                  <a:latin typeface="Calibri"/>
                  <a:cs typeface="Calibri"/>
                </a:rPr>
                <a:t>–</a:t>
              </a:r>
              <a:r>
                <a:rPr lang="en-US" sz="900" spc="-10" dirty="0">
                  <a:latin typeface="Calibri"/>
                  <a:cs typeface="Calibri"/>
                </a:rPr>
                <a:t> </a:t>
              </a:r>
              <a:r>
                <a:rPr lang="en-US" sz="900" spc="-5" dirty="0">
                  <a:latin typeface="Calibri"/>
                  <a:cs typeface="Calibri"/>
                </a:rPr>
                <a:t>D</a:t>
              </a:r>
              <a:r>
                <a:rPr lang="en-US" sz="900" dirty="0">
                  <a:latin typeface="Calibri"/>
                  <a:cs typeface="Calibri"/>
                </a:rPr>
                <a:t>ual</a:t>
              </a:r>
            </a:p>
            <a:p>
              <a:pPr algn="ctr"/>
              <a:r>
                <a:rPr lang="en-US" sz="900" b="1" dirty="0">
                  <a:latin typeface="Calibri"/>
                  <a:cs typeface="Calibri"/>
                </a:rPr>
                <a:t>or</a:t>
              </a:r>
            </a:p>
            <a:p>
              <a:pPr algn="ctr"/>
              <a:r>
                <a:rPr lang="en-US" sz="900" dirty="0">
                  <a:latin typeface="Calibri"/>
                  <a:cs typeface="Calibri"/>
                </a:rPr>
                <a:t>Automotive and Collision Repair</a:t>
              </a:r>
            </a:p>
            <a:p>
              <a:pPr algn="ctr"/>
              <a:r>
                <a:rPr lang="en-US" sz="900" b="1" dirty="0">
                  <a:latin typeface="Calibri"/>
                  <a:cs typeface="Calibri"/>
                </a:rPr>
                <a:t>or</a:t>
              </a:r>
            </a:p>
            <a:p>
              <a:pPr algn="ctr"/>
              <a:r>
                <a:rPr lang="en-US" sz="900" dirty="0">
                  <a:latin typeface="Calibri"/>
                  <a:cs typeface="Calibri"/>
                </a:rPr>
                <a:t>Distribution, Logistics, and Warehousing</a:t>
              </a:r>
            </a:p>
          </p:txBody>
        </p:sp>
        <p:sp>
          <p:nvSpPr>
            <p:cNvPr id="42" name="object 49">
              <a:extLst>
                <a:ext uri="{FF2B5EF4-FFF2-40B4-BE49-F238E27FC236}">
                  <a16:creationId xmlns:a16="http://schemas.microsoft.com/office/drawing/2014/main" id="{4019A0E5-C495-0180-44A1-9DC1D069C0D7}"/>
                </a:ext>
              </a:extLst>
            </p:cNvPr>
            <p:cNvSpPr txBox="1"/>
            <p:nvPr/>
          </p:nvSpPr>
          <p:spPr>
            <a:xfrm>
              <a:off x="7595607" y="3859727"/>
              <a:ext cx="1374775" cy="302006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24765" rIns="0" bIns="0" rtlCol="0">
              <a:spAutoFit/>
            </a:bodyPr>
            <a:lstStyle/>
            <a:p>
              <a:pPr marL="267335" marR="88900" indent="-170815">
                <a:spcBef>
                  <a:spcPts val="195"/>
                </a:spcBef>
              </a:pPr>
              <a:r>
                <a:rPr sz="900" spc="10" dirty="0">
                  <a:latin typeface="Calibri"/>
                  <a:cs typeface="Calibri"/>
                </a:rPr>
                <a:t>P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ogra</a:t>
              </a:r>
              <a:r>
                <a:rPr sz="900" spc="-5" dirty="0">
                  <a:latin typeface="Calibri"/>
                  <a:cs typeface="Calibri"/>
                </a:rPr>
                <a:t>mm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g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-10" dirty="0">
                  <a:latin typeface="Calibri"/>
                  <a:cs typeface="Calibri"/>
                </a:rPr>
                <a:t>S</a:t>
              </a:r>
              <a:r>
                <a:rPr sz="900" dirty="0">
                  <a:latin typeface="Calibri"/>
                  <a:cs typeface="Calibri"/>
                </a:rPr>
                <a:t>o</a:t>
              </a:r>
              <a:r>
                <a:rPr sz="900" spc="5" dirty="0">
                  <a:latin typeface="Calibri"/>
                  <a:cs typeface="Calibri"/>
                </a:rPr>
                <a:t>ft</a:t>
              </a:r>
              <a:r>
                <a:rPr sz="900" dirty="0">
                  <a:latin typeface="Calibri"/>
                  <a:cs typeface="Calibri"/>
                </a:rPr>
                <a:t>wa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e  Development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endParaRPr lang="en-US" sz="900" spc="-35" dirty="0">
                <a:latin typeface="Calibri"/>
                <a:cs typeface="Calibri"/>
              </a:endParaRPr>
            </a:p>
          </p:txBody>
        </p:sp>
        <p:sp>
          <p:nvSpPr>
            <p:cNvPr id="43" name="object 50">
              <a:extLst>
                <a:ext uri="{FF2B5EF4-FFF2-40B4-BE49-F238E27FC236}">
                  <a16:creationId xmlns:a16="http://schemas.microsoft.com/office/drawing/2014/main" id="{F8F2034D-D8CE-032C-59A1-3AD77A753F99}"/>
                </a:ext>
              </a:extLst>
            </p:cNvPr>
            <p:cNvSpPr txBox="1"/>
            <p:nvPr/>
          </p:nvSpPr>
          <p:spPr>
            <a:xfrm>
              <a:off x="7587796" y="3357461"/>
              <a:ext cx="1344295" cy="428322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90805" marR="86360" indent="-1270" algn="ctr">
                <a:spcBef>
                  <a:spcPts val="100"/>
                </a:spcBef>
              </a:pPr>
              <a:r>
                <a:rPr sz="900" dirty="0">
                  <a:latin typeface="Calibri"/>
                  <a:cs typeface="Calibri"/>
                </a:rPr>
                <a:t>Programming</a:t>
              </a:r>
              <a:r>
                <a:rPr sz="900" spc="60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 </a:t>
              </a:r>
              <a:r>
                <a:rPr sz="900" spc="10" dirty="0">
                  <a:latin typeface="Calibri"/>
                  <a:cs typeface="Calibri"/>
                </a:rPr>
                <a:t> </a:t>
              </a:r>
              <a:r>
                <a:rPr sz="900" spc="-10" dirty="0">
                  <a:latin typeface="Calibri"/>
                  <a:cs typeface="Calibri"/>
                </a:rPr>
                <a:t>S</a:t>
              </a:r>
              <a:r>
                <a:rPr sz="900" dirty="0">
                  <a:latin typeface="Calibri"/>
                  <a:cs typeface="Calibri"/>
                </a:rPr>
                <a:t>o</a:t>
              </a:r>
              <a:r>
                <a:rPr sz="900" spc="5" dirty="0">
                  <a:latin typeface="Calibri"/>
                  <a:cs typeface="Calibri"/>
                </a:rPr>
                <a:t>ft</a:t>
              </a:r>
              <a:r>
                <a:rPr sz="900" dirty="0">
                  <a:latin typeface="Calibri"/>
                  <a:cs typeface="Calibri"/>
                </a:rPr>
                <a:t>wa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spc="5" dirty="0">
                  <a:latin typeface="Calibri"/>
                  <a:cs typeface="Calibri"/>
                </a:rPr>
                <a:t>e</a:t>
              </a:r>
              <a:r>
                <a:rPr sz="900" spc="-60" dirty="0">
                  <a:latin typeface="Calibri"/>
                  <a:cs typeface="Calibri"/>
                </a:rPr>
                <a:t> </a:t>
              </a:r>
              <a:r>
                <a:rPr sz="900" spc="-5" dirty="0">
                  <a:latin typeface="Calibri"/>
                  <a:cs typeface="Calibri"/>
                </a:rPr>
                <a:t>D</a:t>
              </a:r>
              <a:r>
                <a:rPr sz="900" spc="5" dirty="0">
                  <a:latin typeface="Calibri"/>
                  <a:cs typeface="Calibri"/>
                </a:rPr>
                <a:t>evel</a:t>
              </a:r>
              <a:r>
                <a:rPr sz="900" dirty="0">
                  <a:latin typeface="Calibri"/>
                  <a:cs typeface="Calibri"/>
                </a:rPr>
                <a:t>op</a:t>
              </a:r>
              <a:r>
                <a:rPr sz="900" spc="-5" dirty="0">
                  <a:latin typeface="Calibri"/>
                  <a:cs typeface="Calibri"/>
                </a:rPr>
                <a:t>m</a:t>
              </a:r>
              <a:r>
                <a:rPr sz="900" spc="5" dirty="0">
                  <a:latin typeface="Calibri"/>
                  <a:cs typeface="Calibri"/>
                </a:rPr>
                <a:t>ent</a:t>
              </a:r>
              <a:r>
                <a:rPr lang="en-US" sz="900" spc="-25" dirty="0">
                  <a:latin typeface="Calibri"/>
                  <a:cs typeface="Calibri"/>
                </a:rPr>
                <a:t>: </a:t>
              </a:r>
              <a:r>
                <a:rPr sz="900" dirty="0">
                  <a:latin typeface="Calibri"/>
                  <a:cs typeface="Calibri"/>
                </a:rPr>
                <a:t>  Cyber</a:t>
              </a:r>
              <a:r>
                <a:rPr sz="900" spc="-3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Security</a:t>
              </a:r>
              <a:r>
                <a:rPr sz="900" spc="-4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-</a:t>
              </a:r>
              <a:r>
                <a:rPr sz="900" spc="-10" dirty="0">
                  <a:latin typeface="Calibri"/>
                  <a:cs typeface="Calibri"/>
                </a:rPr>
                <a:t> </a:t>
              </a:r>
              <a:r>
                <a:rPr sz="900" dirty="0">
                  <a:latin typeface="Calibri"/>
                  <a:cs typeface="Calibri"/>
                </a:rPr>
                <a:t>Dual</a:t>
              </a:r>
            </a:p>
          </p:txBody>
        </p:sp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7574321E-7B8C-A449-AF3D-7005BAA84AB7}"/>
                </a:ext>
              </a:extLst>
            </p:cNvPr>
            <p:cNvSpPr txBox="1"/>
            <p:nvPr/>
          </p:nvSpPr>
          <p:spPr>
            <a:xfrm>
              <a:off x="1680970" y="5727537"/>
              <a:ext cx="1344295" cy="207108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7945" rIns="0" bIns="0" rtlCol="0">
              <a:spAutoFit/>
            </a:bodyPr>
            <a:lstStyle/>
            <a:p>
              <a:pPr algn="ctr">
                <a:spcBef>
                  <a:spcPts val="535"/>
                </a:spcBef>
              </a:pPr>
              <a:r>
                <a:rPr sz="900" dirty="0">
                  <a:latin typeface="Calibri"/>
                  <a:cs typeface="Calibri"/>
                </a:rPr>
                <a:t>Theatre</a:t>
              </a:r>
            </a:p>
          </p:txBody>
        </p:sp>
        <p:sp>
          <p:nvSpPr>
            <p:cNvPr id="45" name="object 49">
              <a:extLst>
                <a:ext uri="{FF2B5EF4-FFF2-40B4-BE49-F238E27FC236}">
                  <a16:creationId xmlns:a16="http://schemas.microsoft.com/office/drawing/2014/main" id="{9695C87C-9FD9-E693-8EE7-E1930EC33259}"/>
                </a:ext>
              </a:extLst>
            </p:cNvPr>
            <p:cNvSpPr txBox="1"/>
            <p:nvPr/>
          </p:nvSpPr>
          <p:spPr>
            <a:xfrm>
              <a:off x="7595607" y="2984373"/>
              <a:ext cx="1374775" cy="302006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24765" rIns="0" bIns="0" rtlCol="0">
              <a:spAutoFit/>
            </a:bodyPr>
            <a:lstStyle/>
            <a:p>
              <a:pPr marL="267335" marR="88900" indent="-170815">
                <a:spcBef>
                  <a:spcPts val="195"/>
                </a:spcBef>
              </a:pPr>
              <a:r>
                <a:rPr sz="900" spc="10" dirty="0">
                  <a:latin typeface="Calibri"/>
                  <a:cs typeface="Calibri"/>
                </a:rPr>
                <a:t>P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ogra</a:t>
              </a:r>
              <a:r>
                <a:rPr sz="900" spc="-5" dirty="0">
                  <a:latin typeface="Calibri"/>
                  <a:cs typeface="Calibri"/>
                </a:rPr>
                <a:t>mm</a:t>
              </a:r>
              <a:r>
                <a:rPr sz="900" spc="5" dirty="0">
                  <a:latin typeface="Calibri"/>
                  <a:cs typeface="Calibri"/>
                </a:rPr>
                <a:t>i</a:t>
              </a:r>
              <a:r>
                <a:rPr sz="900" dirty="0">
                  <a:latin typeface="Calibri"/>
                  <a:cs typeface="Calibri"/>
                </a:rPr>
                <a:t>n</a:t>
              </a:r>
              <a:r>
                <a:rPr sz="900" spc="5" dirty="0">
                  <a:latin typeface="Calibri"/>
                  <a:cs typeface="Calibri"/>
                </a:rPr>
                <a:t>g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5" dirty="0">
                  <a:latin typeface="Calibri"/>
                  <a:cs typeface="Calibri"/>
                </a:rPr>
                <a:t>&amp;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sz="900" spc="-10" dirty="0">
                  <a:latin typeface="Calibri"/>
                  <a:cs typeface="Calibri"/>
                </a:rPr>
                <a:t>S</a:t>
              </a:r>
              <a:r>
                <a:rPr sz="900" dirty="0">
                  <a:latin typeface="Calibri"/>
                  <a:cs typeface="Calibri"/>
                </a:rPr>
                <a:t>o</a:t>
              </a:r>
              <a:r>
                <a:rPr sz="900" spc="5" dirty="0">
                  <a:latin typeface="Calibri"/>
                  <a:cs typeface="Calibri"/>
                </a:rPr>
                <a:t>ft</a:t>
              </a:r>
              <a:r>
                <a:rPr sz="900" dirty="0">
                  <a:latin typeface="Calibri"/>
                  <a:cs typeface="Calibri"/>
                </a:rPr>
                <a:t>wa</a:t>
              </a:r>
              <a:r>
                <a:rPr sz="900" spc="-10" dirty="0">
                  <a:latin typeface="Calibri"/>
                  <a:cs typeface="Calibri"/>
                </a:rPr>
                <a:t>r</a:t>
              </a:r>
              <a:r>
                <a:rPr sz="900" dirty="0">
                  <a:latin typeface="Calibri"/>
                  <a:cs typeface="Calibri"/>
                </a:rPr>
                <a:t>e  Development</a:t>
              </a:r>
              <a:r>
                <a:rPr sz="900" spc="-35" dirty="0">
                  <a:latin typeface="Calibri"/>
                  <a:cs typeface="Calibri"/>
                </a:rPr>
                <a:t> </a:t>
              </a:r>
              <a:r>
                <a:rPr lang="en-US" sz="900" spc="-35" dirty="0">
                  <a:latin typeface="Calibri"/>
                  <a:cs typeface="Calibri"/>
                </a:rPr>
                <a:t>- AP</a:t>
              </a:r>
            </a:p>
          </p:txBody>
        </p:sp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89DDB766-6BDB-F6E0-E6CF-A86068568A69}"/>
                </a:ext>
              </a:extLst>
            </p:cNvPr>
            <p:cNvSpPr txBox="1"/>
            <p:nvPr/>
          </p:nvSpPr>
          <p:spPr>
            <a:xfrm>
              <a:off x="7607390" y="2605816"/>
              <a:ext cx="1344295" cy="300082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10160" rIns="0" bIns="0" rtlCol="0">
              <a:spAutoFit/>
            </a:bodyPr>
            <a:lstStyle/>
            <a:p>
              <a:pPr marL="1270" algn="ctr">
                <a:spcBef>
                  <a:spcPts val="80"/>
                </a:spcBef>
              </a:pPr>
              <a:r>
                <a:rPr lang="en-US" sz="900" dirty="0">
                  <a:latin typeface="Calibri"/>
                  <a:cs typeface="Calibri"/>
                </a:rPr>
                <a:t>Drones </a:t>
              </a:r>
            </a:p>
            <a:p>
              <a:pPr marL="1270" algn="ctr">
                <a:spcBef>
                  <a:spcPts val="80"/>
                </a:spcBef>
              </a:pPr>
              <a:r>
                <a:rPr lang="en-US" sz="900" dirty="0">
                  <a:latin typeface="Calibri"/>
                  <a:cs typeface="Calibri"/>
                </a:rPr>
                <a:t>(Unmanned Vehicle)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47" name="object 40">
              <a:extLst>
                <a:ext uri="{FF2B5EF4-FFF2-40B4-BE49-F238E27FC236}">
                  <a16:creationId xmlns:a16="http://schemas.microsoft.com/office/drawing/2014/main" id="{20127DF8-5711-D8B2-0908-D151C7FE3EC2}"/>
                </a:ext>
              </a:extLst>
            </p:cNvPr>
            <p:cNvSpPr txBox="1"/>
            <p:nvPr/>
          </p:nvSpPr>
          <p:spPr>
            <a:xfrm>
              <a:off x="7602729" y="4236988"/>
              <a:ext cx="1344295" cy="148759"/>
            </a:xfrm>
            <a:prstGeom prst="rect">
              <a:avLst/>
            </a:prstGeom>
            <a:solidFill>
              <a:srgbClr val="D6E3BC"/>
            </a:solidFill>
            <a:ln w="27432">
              <a:solidFill>
                <a:srgbClr val="000000"/>
              </a:solidFill>
            </a:ln>
          </p:spPr>
          <p:txBody>
            <a:bodyPr vert="horz" wrap="square" lIns="0" tIns="10160" rIns="0" bIns="0" rtlCol="0">
              <a:spAutoFit/>
            </a:bodyPr>
            <a:lstStyle/>
            <a:p>
              <a:pPr marL="1270" algn="ctr">
                <a:spcBef>
                  <a:spcPts val="80"/>
                </a:spcBef>
              </a:pPr>
              <a:r>
                <a:rPr lang="en-US" sz="900" dirty="0">
                  <a:latin typeface="Calibri"/>
                  <a:cs typeface="Calibri"/>
                </a:rPr>
                <a:t>Robotics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48" name="object 37">
              <a:extLst>
                <a:ext uri="{FF2B5EF4-FFF2-40B4-BE49-F238E27FC236}">
                  <a16:creationId xmlns:a16="http://schemas.microsoft.com/office/drawing/2014/main" id="{AECF80B7-11F3-0107-4A8E-E6DDFEAE4D6A}"/>
                </a:ext>
              </a:extLst>
            </p:cNvPr>
            <p:cNvSpPr txBox="1"/>
            <p:nvPr/>
          </p:nvSpPr>
          <p:spPr>
            <a:xfrm>
              <a:off x="6140577" y="2381080"/>
              <a:ext cx="1377950" cy="450123"/>
            </a:xfrm>
            <a:prstGeom prst="rect">
              <a:avLst/>
            </a:prstGeom>
            <a:solidFill>
              <a:srgbClr val="F1DCDB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34290" rIns="0" bIns="0" rtlCol="0">
              <a:spAutoFit/>
            </a:bodyPr>
            <a:lstStyle/>
            <a:p>
              <a:pPr algn="ctr">
                <a:spcBef>
                  <a:spcPts val="270"/>
                </a:spcBef>
              </a:pPr>
              <a:r>
                <a:rPr lang="en-US" sz="900" dirty="0">
                  <a:latin typeface="Calibri"/>
                  <a:cs typeface="Calibri"/>
                </a:rPr>
                <a:t>Human Services: Cosmetology and Personal Care Services</a:t>
              </a:r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1DFB20D0-0A3A-F5B7-D269-8B4E8A945221}"/>
                </a:ext>
              </a:extLst>
            </p:cNvPr>
            <p:cNvSpPr txBox="1"/>
            <p:nvPr/>
          </p:nvSpPr>
          <p:spPr>
            <a:xfrm>
              <a:off x="1671828" y="4732297"/>
              <a:ext cx="1344295" cy="207108"/>
            </a:xfrm>
            <a:prstGeom prst="rect">
              <a:avLst/>
            </a:prstGeom>
            <a:solidFill>
              <a:srgbClr val="FFFF66"/>
            </a:solidFill>
            <a:ln w="27431">
              <a:solidFill>
                <a:srgbClr val="000000"/>
              </a:solidFill>
            </a:ln>
          </p:spPr>
          <p:txBody>
            <a:bodyPr vert="horz" wrap="square" lIns="0" tIns="67945" rIns="0" bIns="0" rtlCol="0">
              <a:spAutoFit/>
            </a:bodyPr>
            <a:lstStyle/>
            <a:p>
              <a:pPr algn="ctr">
                <a:spcBef>
                  <a:spcPts val="535"/>
                </a:spcBef>
              </a:pPr>
              <a:r>
                <a:rPr lang="en-US" sz="900" dirty="0">
                  <a:latin typeface="Calibri"/>
                  <a:cs typeface="Calibri"/>
                </a:rPr>
                <a:t>Mariachi</a:t>
              </a:r>
              <a:endParaRPr sz="900" dirty="0">
                <a:latin typeface="Calibri"/>
                <a:cs typeface="Calibri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B592FD-1EF4-BFDC-704F-1183B602D66F}"/>
              </a:ext>
            </a:extLst>
          </p:cNvPr>
          <p:cNvSpPr/>
          <p:nvPr/>
        </p:nvSpPr>
        <p:spPr>
          <a:xfrm>
            <a:off x="3078478" y="1507083"/>
            <a:ext cx="6031994" cy="502990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7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CA0-EF61-58EB-888D-A5B9B7D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CTE offer to students?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3C470-7CF5-9834-42E4-417AE3C951B8}"/>
              </a:ext>
            </a:extLst>
          </p:cNvPr>
          <p:cNvSpPr txBox="1">
            <a:spLocks/>
          </p:cNvSpPr>
          <p:nvPr/>
        </p:nvSpPr>
        <p:spPr>
          <a:xfrm>
            <a:off x="1144216" y="1544956"/>
            <a:ext cx="4814455" cy="48252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Agriculture, Food, &amp; Natural Resources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Agricultural Technology &amp; Mechanical Systems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Animal Science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Architecture &amp; Construction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Carpentry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HVAC &amp; Sheet Metal (Dual Credit through TSTC)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AAVTC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Graphic Design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Digital Communications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Business, Marketing, &amp; Finance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Business Management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Marketing &amp; Sales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Education &amp; Training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Teaching &amp; Training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Health Science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Dental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Pharmacy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Patient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14D3A-C7B8-C261-043C-FE04AF83D8B7}"/>
              </a:ext>
            </a:extLst>
          </p:cNvPr>
          <p:cNvSpPr txBox="1">
            <a:spLocks/>
          </p:cNvSpPr>
          <p:nvPr/>
        </p:nvSpPr>
        <p:spPr>
          <a:xfrm>
            <a:off x="6233330" y="1515928"/>
            <a:ext cx="5307661" cy="4854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Hospitality &amp; Tourism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Culinary Arts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JROTC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Law &amp; Public Service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Law Enforcement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Manufacturing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Welding (Dual Credit through TSTC)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Cybersecurity (Dual Credit through TSTC)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Engineering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Programming &amp; Software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Transportation, Distribution, &amp; Logistics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Automotive Technology (Dual Credit through TSTC)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Diesel &amp; Heavy Equipment (Dual Credit through TSTC)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211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37397"/>
            <a:ext cx="12192000" cy="172060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D9030-E17C-804C-A0C7-F9B8C7A0D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37385"/>
            <a:ext cx="10149326" cy="1720605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/>
              <a:t>Coming August of 2026!</a:t>
            </a:r>
            <a:br>
              <a:rPr lang="en-US" sz="4400" dirty="0"/>
            </a:br>
            <a:r>
              <a:rPr lang="en-US" sz="4400" dirty="0"/>
              <a:t>LCISD Career &amp; Technical Education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4DBE-4CEC-1569-3743-2DF68C5D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6" r="-1" b="-1"/>
          <a:stretch/>
        </p:blipFill>
        <p:spPr>
          <a:xfrm>
            <a:off x="-2" y="4"/>
            <a:ext cx="12191979" cy="5137387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7506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CCA0-EF61-58EB-888D-A5B9B7D7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be offered at the CTE Center?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3C470-7CF5-9834-42E4-417AE3C951B8}"/>
              </a:ext>
            </a:extLst>
          </p:cNvPr>
          <p:cNvSpPr txBox="1">
            <a:spLocks/>
          </p:cNvSpPr>
          <p:nvPr/>
        </p:nvSpPr>
        <p:spPr>
          <a:xfrm>
            <a:off x="1144216" y="1544956"/>
            <a:ext cx="4814455" cy="48252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Architecture &amp; Construction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Carpentry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HVAC &amp; Sheet Metal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Plumbing &amp; Pipefitting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Electrical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AAVTC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Graphic Design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Digital Communications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Engineering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Drones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Robotics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Human Services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Cosmetology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14D3A-C7B8-C261-043C-FE04AF83D8B7}"/>
              </a:ext>
            </a:extLst>
          </p:cNvPr>
          <p:cNvSpPr txBox="1">
            <a:spLocks/>
          </p:cNvSpPr>
          <p:nvPr/>
        </p:nvSpPr>
        <p:spPr>
          <a:xfrm>
            <a:off x="6233330" y="1515928"/>
            <a:ext cx="5307661" cy="4854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Health Science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Dental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Pharmacy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Patient Care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Hospitality &amp; Tourism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Culinary Arts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Transportation, Distribution, &amp; Logistics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Automotive Technology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Distribution &amp; Logistics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Paint &amp; Body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803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4FEEA-F7F1-476F-9F0C-E932F403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miss out on the Course Carnival!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6DD6D-A4ED-38D9-13F1-99DF266AF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/>
          <a:stretch/>
        </p:blipFill>
        <p:spPr bwMode="auto">
          <a:xfrm>
            <a:off x="6041243" y="111759"/>
            <a:ext cx="5433335" cy="6593841"/>
          </a:xfrm>
          <a:prstGeom prst="rect">
            <a:avLst/>
          </a:prstGeom>
          <a:ln w="539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517196"/>
      </p:ext>
    </p:extLst>
  </p:cSld>
  <p:clrMapOvr>
    <a:masterClrMapping/>
  </p:clrMapOvr>
  <p:transition spd="slow" advTm="23462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877</Words>
  <Application>Microsoft Office PowerPoint</Application>
  <PresentationFormat>Widescreen</PresentationFormat>
  <Paragraphs>211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1_Office Theme</vt:lpstr>
      <vt:lpstr>2_Office Theme</vt:lpstr>
      <vt:lpstr>Office Theme</vt:lpstr>
      <vt:lpstr>PowerPoint Presentation</vt:lpstr>
      <vt:lpstr>Important Vocabulary</vt:lpstr>
      <vt:lpstr>How does that vocab all fit together?</vt:lpstr>
      <vt:lpstr>How is the endorsement connected to CTE?</vt:lpstr>
      <vt:lpstr>PowerPoint Presentation</vt:lpstr>
      <vt:lpstr>What does CTE offer to students?</vt:lpstr>
      <vt:lpstr>Coming August of 2026! LCISD Career &amp; Technical Education Center</vt:lpstr>
      <vt:lpstr>What will be offered at the CTE Center?</vt:lpstr>
      <vt:lpstr>Don’t miss out on the Course Carnival!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Kayse L. Lazar</dc:creator>
  <cp:lastModifiedBy>Ashley M. Hunt</cp:lastModifiedBy>
  <cp:revision>3</cp:revision>
  <dcterms:created xsi:type="dcterms:W3CDTF">2024-09-17T19:44:48Z</dcterms:created>
  <dcterms:modified xsi:type="dcterms:W3CDTF">2024-10-02T14:53:21Z</dcterms:modified>
</cp:coreProperties>
</file>