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4"/>
  </p:sldMasterIdLst>
  <p:notesMasterIdLst>
    <p:notesMasterId r:id="rId18"/>
  </p:notesMasterIdLst>
  <p:handoutMasterIdLst>
    <p:handoutMasterId r:id="rId19"/>
  </p:handoutMasterIdLst>
  <p:sldIdLst>
    <p:sldId id="256" r:id="rId5"/>
    <p:sldId id="366" r:id="rId6"/>
    <p:sldId id="271" r:id="rId7"/>
    <p:sldId id="367" r:id="rId8"/>
    <p:sldId id="368" r:id="rId9"/>
    <p:sldId id="369" r:id="rId10"/>
    <p:sldId id="370" r:id="rId11"/>
    <p:sldId id="371" r:id="rId12"/>
    <p:sldId id="335" r:id="rId13"/>
    <p:sldId id="355" r:id="rId14"/>
    <p:sldId id="354" r:id="rId15"/>
    <p:sldId id="341" r:id="rId16"/>
    <p:sldId id="270" r:id="rId17"/>
  </p:sldIdLst>
  <p:sldSz cx="9144000" cy="6858000" type="screen4x3"/>
  <p:notesSz cx="7169150" cy="94551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78" userDrawn="1">
          <p15:clr>
            <a:srgbClr val="A4A3A4"/>
          </p15:clr>
        </p15:guide>
        <p15:guide id="2" pos="225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78"/>
        <p:guide pos="225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07281" cy="474695"/>
          </a:xfrm>
          <a:prstGeom prst="rect">
            <a:avLst/>
          </a:prstGeom>
        </p:spPr>
        <p:txBody>
          <a:bodyPr vert="horz" lIns="93214" tIns="46607" rIns="93214" bIns="466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60247" y="1"/>
            <a:ext cx="3107281" cy="474695"/>
          </a:xfrm>
          <a:prstGeom prst="rect">
            <a:avLst/>
          </a:prstGeom>
        </p:spPr>
        <p:txBody>
          <a:bodyPr vert="horz" lIns="93214" tIns="46607" rIns="93214" bIns="46607" rtlCol="0"/>
          <a:lstStyle>
            <a:lvl1pPr algn="r">
              <a:defRPr sz="1200"/>
            </a:lvl1pPr>
          </a:lstStyle>
          <a:p>
            <a:fld id="{4E717656-C204-4E5B-A23E-6E9E8666CAB1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80455"/>
            <a:ext cx="3107281" cy="474695"/>
          </a:xfrm>
          <a:prstGeom prst="rect">
            <a:avLst/>
          </a:prstGeom>
        </p:spPr>
        <p:txBody>
          <a:bodyPr vert="horz" lIns="93214" tIns="46607" rIns="93214" bIns="466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60247" y="8980455"/>
            <a:ext cx="3107281" cy="474695"/>
          </a:xfrm>
          <a:prstGeom prst="rect">
            <a:avLst/>
          </a:prstGeom>
        </p:spPr>
        <p:txBody>
          <a:bodyPr vert="horz" lIns="93214" tIns="46607" rIns="93214" bIns="46607" rtlCol="0" anchor="b"/>
          <a:lstStyle>
            <a:lvl1pPr algn="r">
              <a:defRPr sz="1200"/>
            </a:lvl1pPr>
          </a:lstStyle>
          <a:p>
            <a:fld id="{A36B9748-C699-4CBF-9678-EE6D08DCE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878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06632" cy="472758"/>
          </a:xfrm>
          <a:prstGeom prst="rect">
            <a:avLst/>
          </a:prstGeom>
        </p:spPr>
        <p:txBody>
          <a:bodyPr vert="horz" lIns="94985" tIns="47493" rIns="94985" bIns="4749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60859" y="0"/>
            <a:ext cx="3106632" cy="472758"/>
          </a:xfrm>
          <a:prstGeom prst="rect">
            <a:avLst/>
          </a:prstGeom>
        </p:spPr>
        <p:txBody>
          <a:bodyPr vert="horz" lIns="94985" tIns="47493" rIns="94985" bIns="47493" rtlCol="0"/>
          <a:lstStyle>
            <a:lvl1pPr algn="r">
              <a:defRPr sz="1200"/>
            </a:lvl1pPr>
          </a:lstStyle>
          <a:p>
            <a:fld id="{0B36583A-D6C6-4251-9DE4-2D53B7468F45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20788" y="708025"/>
            <a:ext cx="4727575" cy="3546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85" tIns="47493" rIns="94985" bIns="4749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6915" y="4491196"/>
            <a:ext cx="5735320" cy="4254818"/>
          </a:xfrm>
          <a:prstGeom prst="rect">
            <a:avLst/>
          </a:prstGeom>
        </p:spPr>
        <p:txBody>
          <a:bodyPr vert="horz" lIns="94985" tIns="47493" rIns="94985" bIns="4749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80752"/>
            <a:ext cx="3106632" cy="472758"/>
          </a:xfrm>
          <a:prstGeom prst="rect">
            <a:avLst/>
          </a:prstGeom>
        </p:spPr>
        <p:txBody>
          <a:bodyPr vert="horz" lIns="94985" tIns="47493" rIns="94985" bIns="4749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60859" y="8980752"/>
            <a:ext cx="3106632" cy="472758"/>
          </a:xfrm>
          <a:prstGeom prst="rect">
            <a:avLst/>
          </a:prstGeom>
        </p:spPr>
        <p:txBody>
          <a:bodyPr vert="horz" lIns="94985" tIns="47493" rIns="94985" bIns="47493" rtlCol="0" anchor="b"/>
          <a:lstStyle>
            <a:lvl1pPr algn="r">
              <a:defRPr sz="1200"/>
            </a:lvl1pPr>
          </a:lstStyle>
          <a:p>
            <a:fld id="{3767FBC0-B76E-438B-82A7-648A525F78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50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7FBC0-B76E-438B-82A7-648A525F785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012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67FBC0-B76E-438B-82A7-648A525F785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5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67FBC0-B76E-438B-82A7-648A525F785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941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7FBC0-B76E-438B-82A7-648A525F785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780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7FBC0-B76E-438B-82A7-648A525F785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14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0222">
              <a:defRPr/>
            </a:pPr>
            <a:fld id="{D3CBF719-C688-43C4-B05C-A985FD6A9D0F}" type="slidenum">
              <a:rPr lang="en-US">
                <a:solidFill>
                  <a:prstClr val="black"/>
                </a:solidFill>
                <a:latin typeface="Calibri"/>
              </a:rPr>
              <a:pPr defTabSz="950222">
                <a:defRPr/>
              </a:pPr>
              <a:t>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0307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7FBC0-B76E-438B-82A7-648A525F785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073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0222">
              <a:defRPr/>
            </a:pPr>
            <a:fld id="{3767FBC0-B76E-438B-82A7-648A525F7853}" type="slidenum">
              <a:rPr lang="en-US">
                <a:solidFill>
                  <a:prstClr val="black"/>
                </a:solidFill>
                <a:latin typeface="Calibri"/>
              </a:rPr>
              <a:pPr defTabSz="950222">
                <a:defRPr/>
              </a:pPr>
              <a:t>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71744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7FBC0-B76E-438B-82A7-648A525F785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31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7FBC0-B76E-438B-82A7-648A525F785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05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67FBC0-B76E-438B-82A7-648A525F785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261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67FBC0-B76E-438B-82A7-648A525F785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191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7FBC0-B76E-438B-82A7-648A525F785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93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0EF9BCB-E83C-4C26-93FC-64C238D6BEE0}" type="datetime1">
              <a:rPr lang="en-US" smtClean="0"/>
              <a:pPr/>
              <a:t>1/18/2024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E4FF020-DD6D-46D7-A67D-757BAFC9E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B2AF-0F83-4E0F-8B33-5EA95AC31F21}" type="datetime1">
              <a:rPr lang="en-US" smtClean="0"/>
              <a:pPr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F020-DD6D-46D7-A67D-757BAFC9E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5A4D29E-1BA1-4C30-971C-FFCB9D0C747E}" type="datetime1">
              <a:rPr lang="en-US" smtClean="0"/>
              <a:pPr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E4FF020-DD6D-46D7-A67D-757BAFC9E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4699-C6FB-4A08-94E1-0DFEB74CEA4A}" type="datetime1">
              <a:rPr lang="en-US" smtClean="0"/>
              <a:pPr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E4FF020-DD6D-46D7-A67D-757BAFC9E6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BE99-9C8A-4582-9850-D9656D2A4AA6}" type="datetime1">
              <a:rPr lang="en-US" smtClean="0"/>
              <a:pPr/>
              <a:t>1/18/2024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E4FF020-DD6D-46D7-A67D-757BAFC9E6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CC60AB7-D137-40A9-9944-25A2B006B2D4}" type="datetime1">
              <a:rPr lang="en-US" smtClean="0"/>
              <a:pPr/>
              <a:t>1/18/2024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E4FF020-DD6D-46D7-A67D-757BAFC9E6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F6F914A-3B1A-4A30-B280-6730FBAE83E4}" type="datetime1">
              <a:rPr lang="en-US" smtClean="0"/>
              <a:pPr/>
              <a:t>1/18/2024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E4FF020-DD6D-46D7-A67D-757BAFC9E6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042F-7EE7-4723-B317-A21D63FAA574}" type="datetime1">
              <a:rPr lang="en-US" smtClean="0"/>
              <a:pPr/>
              <a:t>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E4FF020-DD6D-46D7-A67D-757BAFC9E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7C2E-35E3-4666-A993-0E8E66EDEAAA}" type="datetime1">
              <a:rPr lang="en-US" smtClean="0"/>
              <a:pPr/>
              <a:t>1/18/2024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E4FF020-DD6D-46D7-A67D-757BAFC9E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EDF6-1C37-4B61-91E1-C3ABA06E2959}" type="datetime1">
              <a:rPr lang="en-US" smtClean="0"/>
              <a:pPr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E4FF020-DD6D-46D7-A67D-757BAFC9E6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B629F2-ABF5-4AAB-95DB-105856E5C762}" type="datetime1">
              <a:rPr lang="en-US" smtClean="0"/>
              <a:pPr/>
              <a:t>1/18/2024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E4FF020-DD6D-46D7-A67D-757BAFC9E6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9536F8-1554-428E-87E9-6A66F3DBAA86}" type="datetime1">
              <a:rPr lang="en-US" smtClean="0"/>
              <a:pPr/>
              <a:t>1/18/2024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E4FF020-DD6D-46D7-A67D-757BAFC9E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monica.Farrell@lcisd.org" TargetMode="External"/><Relationship Id="rId13" Type="http://schemas.openxmlformats.org/officeDocument/2006/relationships/hyperlink" Target="mailto:kmccann@lcisd.org" TargetMode="External"/><Relationship Id="rId3" Type="http://schemas.openxmlformats.org/officeDocument/2006/relationships/hyperlink" Target="mailto:kacy.warren@lcisd.org" TargetMode="External"/><Relationship Id="rId7" Type="http://schemas.openxmlformats.org/officeDocument/2006/relationships/hyperlink" Target="mailto:wendy.howe@lcisd.org" TargetMode="External"/><Relationship Id="rId12" Type="http://schemas.openxmlformats.org/officeDocument/2006/relationships/hyperlink" Target="mailto:jwatkins@lcisd.org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mailto:Christopher.wood02@lcisd.or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charlene.henderson@lcisd.org" TargetMode="External"/><Relationship Id="rId11" Type="http://schemas.openxmlformats.org/officeDocument/2006/relationships/hyperlink" Target="mailto:jkipping@lcisd.org" TargetMode="External"/><Relationship Id="rId5" Type="http://schemas.openxmlformats.org/officeDocument/2006/relationships/hyperlink" Target="mailto:karla.white@lcisd.org" TargetMode="External"/><Relationship Id="rId15" Type="http://schemas.openxmlformats.org/officeDocument/2006/relationships/hyperlink" Target="mailto:mtomas@lcisd.org" TargetMode="External"/><Relationship Id="rId10" Type="http://schemas.openxmlformats.org/officeDocument/2006/relationships/hyperlink" Target="mailto:kimberly.parker@lcisd.org" TargetMode="External"/><Relationship Id="rId4" Type="http://schemas.openxmlformats.org/officeDocument/2006/relationships/hyperlink" Target="mailto:ctucker@lcisd.org" TargetMode="External"/><Relationship Id="rId9" Type="http://schemas.openxmlformats.org/officeDocument/2006/relationships/hyperlink" Target="mailto:masaville@lcisd.org" TargetMode="External"/><Relationship Id="rId14" Type="http://schemas.openxmlformats.org/officeDocument/2006/relationships/hyperlink" Target="mailto:allison.groce@lcisd.or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2299" y="728748"/>
            <a:ext cx="8839200" cy="2546161"/>
          </a:xfrm>
        </p:spPr>
        <p:txBody>
          <a:bodyPr vert="horz" lIns="91440" tIns="45720" rIns="91440" bIns="45720" anchor="b">
            <a:normAutofit fontScale="90000"/>
          </a:bodyPr>
          <a:lstStyle/>
          <a:p>
            <a:pPr algn="ctr"/>
            <a:r>
              <a:rPr lang="en-US" sz="5400" b="1" dirty="0">
                <a:solidFill>
                  <a:schemeClr val="accent1"/>
                </a:solidFill>
              </a:rPr>
              <a:t>9</a:t>
            </a:r>
            <a:r>
              <a:rPr lang="en-US" sz="5400" b="1" baseline="30000" dirty="0">
                <a:solidFill>
                  <a:schemeClr val="accent1"/>
                </a:solidFill>
              </a:rPr>
              <a:t>th</a:t>
            </a:r>
            <a:r>
              <a:rPr lang="en-US" sz="5400" b="1" dirty="0">
                <a:solidFill>
                  <a:schemeClr val="accent1"/>
                </a:solidFill>
              </a:rPr>
              <a:t> Grade</a:t>
            </a:r>
            <a:br>
              <a:rPr lang="en-US" sz="5400" b="1" dirty="0">
                <a:solidFill>
                  <a:schemeClr val="accent1"/>
                </a:solidFill>
              </a:rPr>
            </a:br>
            <a:r>
              <a:rPr lang="en-US" sz="5400" b="1" dirty="0">
                <a:solidFill>
                  <a:schemeClr val="accent1"/>
                </a:solidFill>
              </a:rPr>
              <a:t>COURSE SELECTION </a:t>
            </a:r>
            <a:br>
              <a:rPr lang="en-US" sz="5400" b="1" dirty="0">
                <a:solidFill>
                  <a:schemeClr val="accent1"/>
                </a:solidFill>
              </a:rPr>
            </a:br>
            <a:r>
              <a:rPr lang="en-US" sz="5400" b="1" dirty="0">
                <a:solidFill>
                  <a:schemeClr val="accent1"/>
                </a:solidFill>
              </a:rPr>
              <a:t>2024-2025</a:t>
            </a:r>
            <a:br>
              <a:rPr lang="en-US" sz="5400" b="1" dirty="0">
                <a:solidFill>
                  <a:schemeClr val="accent1"/>
                </a:solidFill>
              </a:rPr>
            </a:br>
            <a:endParaRPr lang="en-US" sz="5400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583091"/>
            <a:ext cx="6705600" cy="2131909"/>
          </a:xfrm>
        </p:spPr>
        <p:txBody>
          <a:bodyPr vert="horz" lIns="91440" tIns="45720" rIns="91440" bIns="45720" anchor="ctr">
            <a:normAutofit/>
          </a:bodyPr>
          <a:lstStyle/>
          <a:p>
            <a:pPr algn="ctr"/>
            <a:endParaRPr lang="en-US" sz="3200" u="sng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6" name="Picture 2" descr="Home">
            <a:extLst>
              <a:ext uri="{FF2B5EF4-FFF2-40B4-BE49-F238E27FC236}">
                <a16:creationId xmlns:a16="http://schemas.microsoft.com/office/drawing/2014/main" id="{DAEA2023-51E2-4D4F-D63E-7E51A2F318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740" y="2228294"/>
            <a:ext cx="4592510" cy="4048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348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755"/>
    </mc:Choice>
    <mc:Fallback xmlns="">
      <p:transition advTm="2755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186" y="228600"/>
            <a:ext cx="8561862" cy="9906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Tips for Course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4187" y="1600200"/>
            <a:ext cx="8797770" cy="5181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/>
              <a:t>What other courses should I select?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/>
              <a:t>For the remaining 3 classes, consider this: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1800" dirty="0"/>
              <a:t>Do you play a sport? If so, pick that sport as a class!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1800" dirty="0"/>
              <a:t>Are you in band/theater/dance/etc.? If so, pick it!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1800" dirty="0"/>
              <a:t>Be sure to pick your endorsement class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1800" dirty="0"/>
              <a:t>Pick electives (you need 7 of them to graduate!)</a:t>
            </a:r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r>
              <a:rPr lang="en-US" sz="2400" b="1" dirty="0"/>
              <a:t>YOU NEED THE FOLLOWING IN ORDER TO GRADUATE</a:t>
            </a:r>
            <a:r>
              <a:rPr lang="en-US" sz="2400" dirty="0"/>
              <a:t>: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100" dirty="0"/>
              <a:t>1 year of PE/Athletics (Dance, Band, ROTC can count as a PE too)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100" dirty="0"/>
              <a:t>1 year of  Fine Art (Art/Band/Choir/Dance/Theatre/Orchestra)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100" dirty="0"/>
              <a:t>2 years of the same foreign language (Spanish/French/Sign Language)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100" dirty="0"/>
              <a:t>26 total credits 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1500" dirty="0"/>
              <a:t>If you pass the entire year of a class, you will earn one credit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1500" dirty="0"/>
              <a:t>If you only pass one semester of a class, you will only earn half a credit and will have to retake the half that you failed</a:t>
            </a:r>
          </a:p>
          <a:p>
            <a:pPr lvl="3">
              <a:buFont typeface="Wingdings" panose="05000000000000000000" pitchFamily="2" charset="2"/>
              <a:buChar char="q"/>
            </a:pPr>
            <a:endParaRPr lang="en-US" sz="1500" dirty="0"/>
          </a:p>
          <a:p>
            <a:pPr lvl="3">
              <a:buFont typeface="Wingdings" panose="05000000000000000000" pitchFamily="2" charset="2"/>
              <a:buChar char="q"/>
            </a:pPr>
            <a:endParaRPr lang="en-US" sz="1500" dirty="0"/>
          </a:p>
          <a:p>
            <a:pPr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74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154"/>
    </mc:Choice>
    <mc:Fallback xmlns="">
      <p:transition spd="slow" advTm="72154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61248" cy="9906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Information for our Athletes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86800" cy="5181600"/>
          </a:xfrm>
        </p:spPr>
        <p:txBody>
          <a:bodyPr>
            <a:normAutofit/>
          </a:bodyPr>
          <a:lstStyle/>
          <a:p>
            <a:r>
              <a:rPr lang="en-US" dirty="0"/>
              <a:t>If you want to play a sport in high school, you will select that sport as one of your classes. Tryouts/coach approval will determine if you remain in that class.  </a:t>
            </a:r>
          </a:p>
          <a:p>
            <a:r>
              <a:rPr lang="en-US" dirty="0">
                <a:solidFill>
                  <a:srgbClr val="FF0000"/>
                </a:solidFill>
              </a:rPr>
              <a:t>**NOTICE** Football, Cross Country, Volleyball, and Tennis typically start around August 1</a:t>
            </a:r>
            <a:r>
              <a:rPr lang="en-US" baseline="30000" dirty="0">
                <a:solidFill>
                  <a:srgbClr val="FF0000"/>
                </a:solidFill>
              </a:rPr>
              <a:t>st</a:t>
            </a:r>
            <a:r>
              <a:rPr lang="en-US" dirty="0">
                <a:solidFill>
                  <a:srgbClr val="FF0000"/>
                </a:solidFill>
              </a:rPr>
              <a:t>. That’s a few weeks before the start of the school year.  Keep that in mind when planning vacations.</a:t>
            </a:r>
          </a:p>
          <a:p>
            <a:r>
              <a:rPr lang="en-US" dirty="0"/>
              <a:t>Students must have a completed physical and all Rank One paperwork on file to begin.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725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836"/>
    </mc:Choice>
    <mc:Fallback xmlns="">
      <p:transition spd="slow" advTm="125836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452" y="228600"/>
            <a:ext cx="8508596" cy="9906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Additional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752600"/>
            <a:ext cx="8382000" cy="4876800"/>
          </a:xfrm>
        </p:spPr>
        <p:txBody>
          <a:bodyPr>
            <a:normAutofit/>
          </a:bodyPr>
          <a:lstStyle/>
          <a:p>
            <a:r>
              <a:rPr lang="en-US" b="1" dirty="0"/>
              <a:t>LCISD Website</a:t>
            </a:r>
          </a:p>
          <a:p>
            <a:pPr lvl="1"/>
            <a:r>
              <a:rPr lang="en-US" dirty="0"/>
              <a:t>Course Selection (HB5) Information link found under Students/Parents tab</a:t>
            </a:r>
          </a:p>
          <a:p>
            <a:pPr lvl="3"/>
            <a:r>
              <a:rPr lang="en-US" dirty="0"/>
              <a:t>Course Catalog (course descriptions, prerequisites, schedule change policy, PAP/AP course expectations, etc.)</a:t>
            </a:r>
          </a:p>
          <a:p>
            <a:pPr lvl="3"/>
            <a:r>
              <a:rPr lang="en-US" dirty="0"/>
              <a:t>Endorsement Flowcharts</a:t>
            </a:r>
          </a:p>
          <a:p>
            <a:r>
              <a:rPr lang="en-US" b="1" dirty="0"/>
              <a:t>Fulshear High School Website</a:t>
            </a:r>
          </a:p>
          <a:p>
            <a:r>
              <a:rPr lang="en-US" b="1" dirty="0"/>
              <a:t>Your Current </a:t>
            </a:r>
            <a:r>
              <a:rPr lang="en-US" b="1" dirty="0" err="1"/>
              <a:t>Leaman</a:t>
            </a:r>
            <a:r>
              <a:rPr lang="en-US" b="1" dirty="0"/>
              <a:t> Counselor</a:t>
            </a:r>
          </a:p>
          <a:p>
            <a:r>
              <a:rPr lang="en-US" b="1" dirty="0"/>
              <a:t>Your Current </a:t>
            </a:r>
            <a:r>
              <a:rPr lang="en-US" b="1" dirty="0" err="1"/>
              <a:t>Leaman</a:t>
            </a:r>
            <a:r>
              <a:rPr lang="en-US" b="1" dirty="0"/>
              <a:t> Teachers </a:t>
            </a:r>
            <a:r>
              <a:rPr lang="en-US" dirty="0"/>
              <a:t>for course level suggestions (Academic, PAP, or AP)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76788"/>
    </mc:Choice>
    <mc:Fallback xmlns="">
      <p:transition advTm="76788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71600" y="3276600"/>
            <a:ext cx="7131905" cy="2819400"/>
          </a:xfrm>
        </p:spPr>
        <p:txBody>
          <a:bodyPr>
            <a:normAutofit/>
          </a:bodyPr>
          <a:lstStyle/>
          <a:p>
            <a:r>
              <a:rPr lang="en-US" dirty="0"/>
              <a:t>All questions from </a:t>
            </a:r>
            <a:r>
              <a:rPr lang="en-US" dirty="0" err="1"/>
              <a:t>Leaman</a:t>
            </a:r>
            <a:r>
              <a:rPr lang="en-US" dirty="0"/>
              <a:t> students and parents should be directed to the </a:t>
            </a:r>
            <a:r>
              <a:rPr lang="en-US" dirty="0" err="1"/>
              <a:t>Leaman</a:t>
            </a:r>
            <a:r>
              <a:rPr lang="en-US" dirty="0"/>
              <a:t> Counselors.  </a:t>
            </a:r>
          </a:p>
          <a:p>
            <a:endParaRPr lang="en-US" dirty="0"/>
          </a:p>
          <a:p>
            <a:r>
              <a:rPr lang="en-US" dirty="0"/>
              <a:t>Please consult the Fulshear HS website for extensive course selection information.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588454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872"/>
    </mc:Choice>
    <mc:Fallback xmlns="">
      <p:transition advTm="187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452" y="228600"/>
            <a:ext cx="8505548" cy="9906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Counselors and Principals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17784"/>
            <a:ext cx="4191000" cy="5164016"/>
          </a:xfrm>
        </p:spPr>
        <p:txBody>
          <a:bodyPr vert="horz" lIns="91440" tIns="45720" rIns="91440" bIns="45720" anchor="t">
            <a:normAutofit fontScale="47500" lnSpcReduction="20000"/>
          </a:bodyPr>
          <a:lstStyle/>
          <a:p>
            <a:pPr marL="0" indent="0">
              <a:buNone/>
            </a:pPr>
            <a:r>
              <a:rPr lang="en-US" sz="3100" b="1" u="sng" dirty="0"/>
              <a:t>Counselors</a:t>
            </a:r>
          </a:p>
          <a:p>
            <a:r>
              <a:rPr lang="en-US" b="1" dirty="0"/>
              <a:t>A-CI -- Mrs. Kacy Warren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kacy.warren@lcisd.org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</a:p>
          <a:p>
            <a:r>
              <a:rPr lang="en-US" b="1" dirty="0"/>
              <a:t>CJ-HER -- Mrs. Christy Tucker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ctucker@lcisd.org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</a:p>
          <a:p>
            <a:r>
              <a:rPr lang="en-US" b="1" dirty="0"/>
              <a:t>HES-MOE -- Mrs. Karla White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karla.white@lcisd.org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</a:p>
          <a:p>
            <a:r>
              <a:rPr lang="en-US" b="1" dirty="0"/>
              <a:t>MOF-ROC -- Ms. Charlene Henderson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charlene.henderson@lcisd.org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</a:p>
          <a:p>
            <a:pPr>
              <a:buClr>
                <a:srgbClr val="54009B"/>
              </a:buClr>
              <a:defRPr/>
            </a:pPr>
            <a:r>
              <a:rPr lang="en-US" b="1" dirty="0">
                <a:latin typeface="Tw Cen MT"/>
              </a:rPr>
              <a:t>ROD-Z -- 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w Cen MT"/>
                <a:ea typeface="+mn-ea"/>
                <a:cs typeface="+mn-cs"/>
              </a:rPr>
              <a:t>Mrs. </a:t>
            </a:r>
            <a:r>
              <a:rPr lang="en-US" b="1" dirty="0">
                <a:latin typeface="Tw Cen MT"/>
              </a:rPr>
              <a:t>Wendy Howe</a:t>
            </a:r>
          </a:p>
          <a:p>
            <a:pPr marL="0" indent="0">
              <a:buClr>
                <a:srgbClr val="54009B"/>
              </a:buClr>
              <a:buNone/>
              <a:defRPr/>
            </a:pP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wendy.howe@lcisd.org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</a:p>
          <a:p>
            <a:pPr>
              <a:buClr>
                <a:srgbClr val="54009B"/>
              </a:buClr>
              <a:defRPr/>
            </a:pP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504/AP Testing/Dual Credit -- Ms. Monica Farrell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54009B"/>
              </a:buClr>
              <a:buSzPct val="60000"/>
              <a:buFont typeface="Wingdings"/>
              <a:buNone/>
              <a:tabLst/>
              <a:defRPr/>
            </a:pP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w Cen MT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Tw Cen MT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onica.farrell@lcisd.org</a:t>
            </a:r>
            <a:endParaRPr kumimoji="0" lang="en-US" sz="29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  <a:p>
            <a:r>
              <a:rPr lang="en-US" b="1" dirty="0"/>
              <a:t>College &amp; Career Facilitator -- Mrs. Mary Saville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masaville@lcisd.org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  </a:t>
            </a:r>
          </a:p>
          <a:p>
            <a:r>
              <a:rPr lang="en-US" b="1" dirty="0"/>
              <a:t>Counselors’ Secretary – Mrs. Kimberly Parker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kimberly.parker@lcisd.org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</a:p>
          <a:p>
            <a:r>
              <a:rPr lang="en-US" b="1" dirty="0"/>
              <a:t>Registrar -- Mrs. Jennifer Kipping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jkipping@lcisd.org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49770" y="1617784"/>
            <a:ext cx="3013230" cy="5029200"/>
          </a:xfrm>
        </p:spPr>
        <p:txBody>
          <a:bodyPr vert="horz" lIns="91440" tIns="45720" rIns="91440" bIns="45720" anchor="t">
            <a:normAutofit fontScale="47500" lnSpcReduction="20000"/>
          </a:bodyPr>
          <a:lstStyle/>
          <a:p>
            <a:pPr marL="0" indent="0">
              <a:buNone/>
            </a:pPr>
            <a:r>
              <a:rPr lang="en-US" b="1" u="sng" dirty="0"/>
              <a:t>Principals</a:t>
            </a:r>
          </a:p>
          <a:p>
            <a:r>
              <a:rPr lang="en-US" sz="2600" b="1" dirty="0"/>
              <a:t>Mr. Brian </a:t>
            </a:r>
            <a:r>
              <a:rPr lang="en-US" sz="2600" b="1" dirty="0" err="1"/>
              <a:t>Forshee</a:t>
            </a:r>
            <a:endParaRPr lang="en-US" sz="2600" b="1" dirty="0"/>
          </a:p>
          <a:p>
            <a:pPr marL="0" indent="0">
              <a:buNone/>
            </a:pPr>
            <a:r>
              <a:rPr lang="en-US" sz="2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bforshee@lcisd.org </a:t>
            </a:r>
          </a:p>
          <a:p>
            <a:pPr marL="0" indent="0">
              <a:buNone/>
            </a:pPr>
            <a:endParaRPr lang="en-US" sz="2600" b="1" dirty="0"/>
          </a:p>
          <a:p>
            <a:r>
              <a:rPr lang="en-US" sz="2600" b="1" dirty="0"/>
              <a:t>Mr. Trey Watkins</a:t>
            </a:r>
            <a:endParaRPr lang="en-US" dirty="0"/>
          </a:p>
          <a:p>
            <a:pPr marL="0" indent="0">
              <a:buNone/>
            </a:pPr>
            <a:r>
              <a:rPr lang="en-US" sz="2600" b="1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jwatkins@lcisd.org</a:t>
            </a:r>
            <a:r>
              <a:rPr lang="en-US" sz="2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</a:p>
          <a:p>
            <a:pPr marL="0" indent="0">
              <a:buNone/>
            </a:pPr>
            <a:endParaRPr lang="en-US" sz="2600" b="1" dirty="0"/>
          </a:p>
          <a:p>
            <a:r>
              <a:rPr lang="en-US" sz="2600" b="1" dirty="0"/>
              <a:t>Ms. Kassandra McCann</a:t>
            </a:r>
          </a:p>
          <a:p>
            <a:pPr marL="0" indent="0">
              <a:buNone/>
            </a:pPr>
            <a:r>
              <a:rPr lang="en-US" sz="2600" b="1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kmccann@lcisd.org</a:t>
            </a:r>
            <a:r>
              <a:rPr lang="en-US" sz="2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en-US" sz="2600" b="1" dirty="0"/>
          </a:p>
          <a:p>
            <a:r>
              <a:rPr lang="en-US" sz="2600" b="1" dirty="0"/>
              <a:t>Ms. Allison Groce-Ryans</a:t>
            </a:r>
          </a:p>
          <a:p>
            <a:pPr marL="0" indent="0">
              <a:buNone/>
            </a:pPr>
            <a:r>
              <a:rPr lang="en-US" sz="2600" b="1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allison.groce@lcisd.org</a:t>
            </a:r>
            <a:r>
              <a:rPr lang="en-US" sz="2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</a:p>
          <a:p>
            <a:pPr marL="0" indent="0">
              <a:buNone/>
            </a:pPr>
            <a:endParaRPr lang="en-US" sz="2600" b="1" dirty="0"/>
          </a:p>
          <a:p>
            <a:r>
              <a:rPr lang="en-US" sz="2600" b="1" dirty="0"/>
              <a:t>Mr. Matthew Tomas</a:t>
            </a:r>
          </a:p>
          <a:p>
            <a:pPr marL="0" indent="0">
              <a:buNone/>
            </a:pPr>
            <a:r>
              <a:rPr lang="en-US" sz="2600" b="1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mtomas@lcisd.org</a:t>
            </a:r>
            <a:r>
              <a:rPr lang="en-US" sz="2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  </a:t>
            </a:r>
          </a:p>
          <a:p>
            <a:pPr marL="0" indent="0">
              <a:buNone/>
            </a:pPr>
            <a:endParaRPr lang="en-US" sz="2600" b="1" dirty="0"/>
          </a:p>
          <a:p>
            <a:r>
              <a:rPr lang="en-US" sz="2600" b="1" dirty="0"/>
              <a:t>Mr. Christopher Wood</a:t>
            </a:r>
            <a:endParaRPr lang="en-US" dirty="0"/>
          </a:p>
          <a:p>
            <a:pPr marL="0" indent="0">
              <a:buNone/>
            </a:pPr>
            <a:r>
              <a:rPr lang="en-US" sz="2600" b="1" dirty="0">
                <a:solidFill>
                  <a:schemeClr val="accent1">
                    <a:lumMod val="60000"/>
                    <a:lumOff val="40000"/>
                  </a:schemeClr>
                </a:solidFill>
                <a:ea typeface="+mn-lt"/>
                <a:cs typeface="+mn-lt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christopher.wood02@lcisd.org</a:t>
            </a:r>
            <a:r>
              <a:rPr lang="en-US" sz="2600" b="1" dirty="0">
                <a:solidFill>
                  <a:schemeClr val="accent1">
                    <a:lumMod val="60000"/>
                    <a:lumOff val="40000"/>
                  </a:schemeClr>
                </a:solidFill>
                <a:ea typeface="+mn-lt"/>
                <a:cs typeface="+mn-lt"/>
              </a:rPr>
              <a:t>  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113778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32"/>
    </mc:Choice>
    <mc:Fallback xmlns="">
      <p:transition advTm="53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7848" y="228600"/>
            <a:ext cx="8458200" cy="9906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Course Selection Timeline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5029200"/>
          </a:xfrm>
        </p:spPr>
        <p:txBody>
          <a:bodyPr vert="horz" lIns="91440" tIns="45720" rIns="91440" bIns="45720" anchor="t">
            <a:normAutofit fontScale="92500" lnSpcReduction="10000"/>
          </a:bodyPr>
          <a:lstStyle/>
          <a:p>
            <a:r>
              <a:rPr lang="en-US" b="1" u="sng" dirty="0"/>
              <a:t>Jan 16</a:t>
            </a:r>
            <a:r>
              <a:rPr lang="en-US" b="1" u="sng" baseline="30000" dirty="0"/>
              <a:t>th</a:t>
            </a:r>
            <a:r>
              <a:rPr lang="en-US" b="1" u="sng" dirty="0"/>
              <a:t> – Feb 4</a:t>
            </a:r>
            <a:r>
              <a:rPr lang="en-US" b="1" u="sng" baseline="30000" dirty="0"/>
              <a:t>th</a:t>
            </a:r>
            <a:r>
              <a:rPr lang="en-US" b="1" dirty="0"/>
              <a:t>  </a:t>
            </a:r>
            <a:r>
              <a:rPr lang="en-US" b="1" dirty="0">
                <a:sym typeface="Wingdings" panose="05000000000000000000" pitchFamily="2" charset="2"/>
              </a:rPr>
              <a:t> </a:t>
            </a:r>
            <a:r>
              <a:rPr lang="en-US" dirty="0"/>
              <a:t>Course selection window is open</a:t>
            </a:r>
          </a:p>
          <a:p>
            <a:pPr lvl="1"/>
            <a:r>
              <a:rPr lang="en-US" dirty="0"/>
              <a:t>January 18th </a:t>
            </a:r>
            <a:r>
              <a:rPr lang="en-US" dirty="0">
                <a:sym typeface="Wingdings" panose="05000000000000000000" pitchFamily="2" charset="2"/>
              </a:rPr>
              <a:t> Students will receive course selection materials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Week of January 22nd  8</a:t>
            </a:r>
            <a:r>
              <a:rPr lang="en-US" baseline="30000" dirty="0">
                <a:sym typeface="Wingdings" panose="05000000000000000000" pitchFamily="2" charset="2"/>
              </a:rPr>
              <a:t>th</a:t>
            </a:r>
            <a:r>
              <a:rPr lang="en-US" dirty="0">
                <a:sym typeface="Wingdings" panose="05000000000000000000" pitchFamily="2" charset="2"/>
              </a:rPr>
              <a:t> Grade Counselors will meet with students to enter their course choices in Skyward</a:t>
            </a:r>
            <a:endParaRPr lang="en-US" dirty="0"/>
          </a:p>
          <a:p>
            <a:r>
              <a:rPr lang="en-US" b="1" u="sng" dirty="0"/>
              <a:t>Week of February 26</a:t>
            </a:r>
            <a:r>
              <a:rPr lang="en-US" b="1" u="sng" baseline="30000" dirty="0"/>
              <a:t>th</a:t>
            </a:r>
            <a:r>
              <a:rPr lang="en-US" b="1" baseline="30000" dirty="0"/>
              <a:t>   </a:t>
            </a:r>
            <a:r>
              <a:rPr lang="en-US" b="1" dirty="0">
                <a:sym typeface="Wingdings" panose="05000000000000000000" pitchFamily="2" charset="2"/>
              </a:rPr>
              <a:t> </a:t>
            </a:r>
            <a:r>
              <a:rPr lang="en-US" dirty="0"/>
              <a:t>Fulshear Counselors will meet with each 8</a:t>
            </a:r>
            <a:r>
              <a:rPr lang="en-US" baseline="30000" dirty="0"/>
              <a:t>th</a:t>
            </a:r>
            <a:r>
              <a:rPr lang="en-US" dirty="0"/>
              <a:t> grader individually to review choices. Course verification sheet will be given to each student.</a:t>
            </a:r>
          </a:p>
          <a:p>
            <a:r>
              <a:rPr lang="en-US" b="1" u="sng" dirty="0"/>
              <a:t>March 1st</a:t>
            </a:r>
            <a:r>
              <a:rPr lang="en-US" b="1" dirty="0"/>
              <a:t>  </a:t>
            </a:r>
            <a:r>
              <a:rPr lang="en-US" b="1" dirty="0">
                <a:sym typeface="Wingdings" panose="05000000000000000000" pitchFamily="2" charset="2"/>
              </a:rPr>
              <a:t> </a:t>
            </a:r>
            <a:r>
              <a:rPr lang="en-US" dirty="0"/>
              <a:t>Course verification sheet needs to be signed and returned to your 8</a:t>
            </a:r>
            <a:r>
              <a:rPr lang="en-US" baseline="30000" dirty="0"/>
              <a:t>th</a:t>
            </a:r>
            <a:r>
              <a:rPr lang="en-US" dirty="0"/>
              <a:t> grade Counselor</a:t>
            </a:r>
            <a:endParaRPr lang="en-US" baseline="30000" dirty="0"/>
          </a:p>
          <a:p>
            <a:r>
              <a:rPr lang="en-US" dirty="0"/>
              <a:t>Select your classes carefully as schedule changes are rarely granted after the deadline!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74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743DA7F-C20A-049D-AB36-90B1FC7C32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161"/>
            <a:ext cx="9144000" cy="6725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574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781"/>
    </mc:Choice>
    <mc:Fallback xmlns="">
      <p:transition advTm="78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919" y="228600"/>
            <a:ext cx="8859915" cy="990600"/>
          </a:xfrm>
        </p:spPr>
        <p:txBody>
          <a:bodyPr/>
          <a:lstStyle/>
          <a:p>
            <a:pPr algn="ctr"/>
            <a:r>
              <a:rPr lang="en-US" b="1" dirty="0"/>
              <a:t>Course Selection Sheet – Page 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371A0C-9321-4909-FF9C-C3CE624525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51936"/>
            <a:ext cx="8948691" cy="400967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01990F8-8B10-9EA0-5F57-05098F9C0770}"/>
              </a:ext>
            </a:extLst>
          </p:cNvPr>
          <p:cNvSpPr/>
          <p:nvPr/>
        </p:nvSpPr>
        <p:spPr>
          <a:xfrm>
            <a:off x="6429080" y="1857080"/>
            <a:ext cx="659877" cy="2733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763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431" y="228600"/>
            <a:ext cx="8797771" cy="990600"/>
          </a:xfrm>
        </p:spPr>
        <p:txBody>
          <a:bodyPr/>
          <a:lstStyle/>
          <a:p>
            <a:pPr algn="ctr"/>
            <a:r>
              <a:rPr lang="en-US" b="1" dirty="0"/>
              <a:t>Page 2 – CTE Courses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8A6233-A229-0C23-5100-B0EF132663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9670" y="1633490"/>
            <a:ext cx="5104660" cy="515792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450FA3E-2E5D-06E7-B753-F1F69550AD8C}"/>
              </a:ext>
            </a:extLst>
          </p:cNvPr>
          <p:cNvSpPr/>
          <p:nvPr/>
        </p:nvSpPr>
        <p:spPr>
          <a:xfrm>
            <a:off x="4935984" y="2556769"/>
            <a:ext cx="1864311" cy="4705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1213E3-8782-FB5F-695A-B6B304291F3C}"/>
              </a:ext>
            </a:extLst>
          </p:cNvPr>
          <p:cNvSpPr/>
          <p:nvPr/>
        </p:nvSpPr>
        <p:spPr>
          <a:xfrm>
            <a:off x="4696287" y="6294268"/>
            <a:ext cx="1660125" cy="1597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D12A4D7-01B5-3FD4-5C44-12B28822058E}"/>
              </a:ext>
            </a:extLst>
          </p:cNvPr>
          <p:cNvSpPr/>
          <p:nvPr/>
        </p:nvSpPr>
        <p:spPr>
          <a:xfrm>
            <a:off x="2246049" y="6529539"/>
            <a:ext cx="3968319" cy="1420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9C64CE-9813-C263-7251-FDA45F5D4A85}"/>
              </a:ext>
            </a:extLst>
          </p:cNvPr>
          <p:cNvSpPr txBox="1"/>
          <p:nvPr/>
        </p:nvSpPr>
        <p:spPr>
          <a:xfrm>
            <a:off x="2175028" y="6485138"/>
            <a:ext cx="11452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8373 Intro to CADD</a:t>
            </a:r>
          </a:p>
        </p:txBody>
      </p:sp>
    </p:spTree>
    <p:extLst>
      <p:ext uri="{BB962C8B-B14F-4D97-AF65-F5344CB8AC3E}">
        <p14:creationId xmlns:p14="http://schemas.microsoft.com/office/powerpoint/2010/main" val="1100500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AAE51-A611-7AAD-5DBA-9314D3BB7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798" y="228600"/>
            <a:ext cx="8833282" cy="990600"/>
          </a:xfrm>
        </p:spPr>
        <p:txBody>
          <a:bodyPr/>
          <a:lstStyle/>
          <a:p>
            <a:pPr algn="ctr"/>
            <a:r>
              <a:rPr lang="en-US" b="1" dirty="0"/>
              <a:t>Course Selection Sheet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94A11C-2324-54A6-3C08-07B91F273F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9175" y="1595113"/>
            <a:ext cx="6963794" cy="5178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067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AAE51-A611-7AAD-5DBA-9314D3BB7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798" y="228600"/>
            <a:ext cx="8833282" cy="990600"/>
          </a:xfrm>
        </p:spPr>
        <p:txBody>
          <a:bodyPr/>
          <a:lstStyle/>
          <a:p>
            <a:pPr algn="ctr"/>
            <a:r>
              <a:rPr lang="en-US" b="1" dirty="0"/>
              <a:t>Course Selection Sheet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D9AB85-0207-6495-47C1-D4D313D962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50894"/>
            <a:ext cx="9144000" cy="530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445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963" y="228600"/>
            <a:ext cx="8546237" cy="9906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Tips for Course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752600"/>
            <a:ext cx="86868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/>
              <a:t>You must select 7 classes in Skyward!</a:t>
            </a:r>
          </a:p>
          <a:p>
            <a:pPr lvl="1"/>
            <a:r>
              <a:rPr lang="en-US" dirty="0"/>
              <a:t>4 of them must be core classes:</a:t>
            </a:r>
          </a:p>
          <a:p>
            <a:pPr lvl="3"/>
            <a:r>
              <a:rPr lang="en-US" u="sng" dirty="0"/>
              <a:t>English</a:t>
            </a:r>
            <a:r>
              <a:rPr lang="en-US" dirty="0"/>
              <a:t>: English 1 Academic </a:t>
            </a:r>
            <a:r>
              <a:rPr lang="en-US" u="sng" dirty="0"/>
              <a:t>or</a:t>
            </a:r>
            <a:r>
              <a:rPr lang="en-US" dirty="0"/>
              <a:t> English 1 PAP</a:t>
            </a:r>
          </a:p>
          <a:p>
            <a:pPr lvl="3"/>
            <a:r>
              <a:rPr lang="en-US" u="sng" dirty="0"/>
              <a:t>Math</a:t>
            </a:r>
            <a:r>
              <a:rPr lang="en-US" dirty="0"/>
              <a:t>: Algebra 1 Academic </a:t>
            </a:r>
            <a:r>
              <a:rPr lang="en-US" u="sng" dirty="0"/>
              <a:t>or</a:t>
            </a:r>
            <a:r>
              <a:rPr lang="en-US" dirty="0"/>
              <a:t> Algebra 1 PAP</a:t>
            </a:r>
          </a:p>
          <a:p>
            <a:pPr lvl="4"/>
            <a:r>
              <a:rPr lang="en-US" dirty="0"/>
              <a:t>If you are currently enrolled in Algebra 1, you will pick Geometry Academic </a:t>
            </a:r>
            <a:r>
              <a:rPr lang="en-US" u="sng" dirty="0"/>
              <a:t>or</a:t>
            </a:r>
            <a:r>
              <a:rPr lang="en-US" dirty="0"/>
              <a:t> Geometry PAP</a:t>
            </a:r>
          </a:p>
          <a:p>
            <a:pPr lvl="3"/>
            <a:r>
              <a:rPr lang="en-US" u="sng" dirty="0"/>
              <a:t>Science</a:t>
            </a:r>
            <a:r>
              <a:rPr lang="en-US" dirty="0"/>
              <a:t>: Biology Academic </a:t>
            </a:r>
            <a:r>
              <a:rPr lang="en-US" u="sng" dirty="0"/>
              <a:t>or</a:t>
            </a:r>
            <a:r>
              <a:rPr lang="en-US" dirty="0"/>
              <a:t> Biology PAP </a:t>
            </a:r>
            <a:r>
              <a:rPr lang="en-US" u="sng" dirty="0"/>
              <a:t>or</a:t>
            </a:r>
            <a:r>
              <a:rPr lang="en-US" dirty="0"/>
              <a:t> IPC Academic</a:t>
            </a:r>
          </a:p>
          <a:p>
            <a:pPr lvl="3"/>
            <a:r>
              <a:rPr lang="en-US" u="sng" dirty="0"/>
              <a:t>Social Studies</a:t>
            </a:r>
            <a:r>
              <a:rPr lang="en-US" dirty="0"/>
              <a:t>: World Geography Academic </a:t>
            </a:r>
            <a:r>
              <a:rPr lang="en-US" u="sng" dirty="0"/>
              <a:t>or</a:t>
            </a:r>
            <a:r>
              <a:rPr lang="en-US" dirty="0"/>
              <a:t> World Geography PAP </a:t>
            </a:r>
            <a:r>
              <a:rPr lang="en-US" u="sng" dirty="0"/>
              <a:t>or</a:t>
            </a:r>
            <a:r>
              <a:rPr lang="en-US" dirty="0"/>
              <a:t> Human Geography AP</a:t>
            </a:r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r>
              <a:rPr lang="en-US" sz="2400" b="1" dirty="0"/>
              <a:t>Which level (Academic, PAP, AP) I should take?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100" dirty="0"/>
              <a:t>Ask your current teachers for their recommendations!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99113"/>
    </mc:Choice>
    <mc:Fallback xmlns="">
      <p:transition advTm="99113"/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2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400080"/>
      </a:accent1>
      <a:accent2>
        <a:srgbClr val="54009B"/>
      </a:accent2>
      <a:accent3>
        <a:srgbClr val="7C3CA2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9112CA9B8F9C4E8FE738A744F424A3" ma:contentTypeVersion="8" ma:contentTypeDescription="Create a new document." ma:contentTypeScope="" ma:versionID="cc25c93e92f88ac21ab5ff62f105a21e">
  <xsd:schema xmlns:xsd="http://www.w3.org/2001/XMLSchema" xmlns:xs="http://www.w3.org/2001/XMLSchema" xmlns:p="http://schemas.microsoft.com/office/2006/metadata/properties" xmlns:ns3="ddbd8188-9c10-480b-9a6b-a1a74f4c8d12" xmlns:ns4="a1b4b5e3-08ec-4034-832d-25a11f66f099" targetNamespace="http://schemas.microsoft.com/office/2006/metadata/properties" ma:root="true" ma:fieldsID="0a2a4ac9a771e9b1ef48d485b4ebe6af" ns3:_="" ns4:_="">
    <xsd:import namespace="ddbd8188-9c10-480b-9a6b-a1a74f4c8d12"/>
    <xsd:import namespace="a1b4b5e3-08ec-4034-832d-25a11f66f0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bd8188-9c10-480b-9a6b-a1a74f4c8d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b4b5e3-08ec-4034-832d-25a11f66f09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2E59B6-377A-4A7F-B8D5-54FC7B9D624F}">
  <ds:schemaRefs>
    <ds:schemaRef ds:uri="a1b4b5e3-08ec-4034-832d-25a11f66f099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ddbd8188-9c10-480b-9a6b-a1a74f4c8d12"/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8A5C9EE-8B96-464E-8C88-553DCEE810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4374AF-E4C1-403A-9318-429F4CA08C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bd8188-9c10-480b-9a6b-a1a74f4c8d12"/>
    <ds:schemaRef ds:uri="a1b4b5e3-08ec-4034-832d-25a11f66f0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26394</TotalTime>
  <Words>790</Words>
  <Application>Microsoft Office PowerPoint</Application>
  <PresentationFormat>On-screen Show (4:3)</PresentationFormat>
  <Paragraphs>110</Paragraphs>
  <Slides>13</Slides>
  <Notes>13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Tw Cen MT</vt:lpstr>
      <vt:lpstr>Wingdings</vt:lpstr>
      <vt:lpstr>Wingdings 2</vt:lpstr>
      <vt:lpstr>Median</vt:lpstr>
      <vt:lpstr>9th Grade COURSE SELECTION  2024-2025 </vt:lpstr>
      <vt:lpstr>Counselors and Principals</vt:lpstr>
      <vt:lpstr>Course Selection Timeline</vt:lpstr>
      <vt:lpstr>PowerPoint Presentation</vt:lpstr>
      <vt:lpstr>Course Selection Sheet – Page 1</vt:lpstr>
      <vt:lpstr>Page 2 – CTE Courses</vt:lpstr>
      <vt:lpstr>Course Selection Sheet</vt:lpstr>
      <vt:lpstr>Course Selection Sheet</vt:lpstr>
      <vt:lpstr>Tips for Course Selection</vt:lpstr>
      <vt:lpstr>Tips for Course Selection</vt:lpstr>
      <vt:lpstr>Information for our Athletes</vt:lpstr>
      <vt:lpstr>Additional Resources</vt:lpstr>
      <vt:lpstr>Questions?</vt:lpstr>
    </vt:vector>
  </TitlesOfParts>
  <Company>PFISD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School Graduation Plans</dc:title>
  <dc:creator>Laura Carlingonzalez</dc:creator>
  <cp:lastModifiedBy>Azure D. Gaines</cp:lastModifiedBy>
  <cp:revision>53</cp:revision>
  <cp:lastPrinted>2022-01-28T20:05:34Z</cp:lastPrinted>
  <dcterms:created xsi:type="dcterms:W3CDTF">2016-01-06T00:58:01Z</dcterms:created>
  <dcterms:modified xsi:type="dcterms:W3CDTF">2024-01-18T20:42:34Z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0x010100069112CA9B8F9C4E8FE738A744F424A3</vt:lpwstr>
  </property>
</Properties>
</file>