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700" r:id="rId3"/>
    <p:sldMasterId id="2147483705" r:id="rId4"/>
  </p:sldMasterIdLst>
  <p:notesMasterIdLst>
    <p:notesMasterId r:id="rId25"/>
  </p:notesMasterIdLst>
  <p:handoutMasterIdLst>
    <p:handoutMasterId r:id="rId26"/>
  </p:handoutMasterIdLst>
  <p:sldIdLst>
    <p:sldId id="403" r:id="rId5"/>
    <p:sldId id="404" r:id="rId6"/>
    <p:sldId id="405" r:id="rId7"/>
    <p:sldId id="406" r:id="rId8"/>
    <p:sldId id="407" r:id="rId9"/>
    <p:sldId id="408" r:id="rId10"/>
    <p:sldId id="409" r:id="rId11"/>
    <p:sldId id="410" r:id="rId12"/>
    <p:sldId id="412" r:id="rId13"/>
    <p:sldId id="413" r:id="rId14"/>
    <p:sldId id="414" r:id="rId15"/>
    <p:sldId id="415" r:id="rId16"/>
    <p:sldId id="416" r:id="rId17"/>
    <p:sldId id="417" r:id="rId18"/>
    <p:sldId id="418" r:id="rId19"/>
    <p:sldId id="419" r:id="rId20"/>
    <p:sldId id="420" r:id="rId21"/>
    <p:sldId id="424" r:id="rId22"/>
    <p:sldId id="422" r:id="rId23"/>
    <p:sldId id="423"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4A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25" d="100"/>
          <a:sy n="125" d="100"/>
        </p:scale>
        <p:origin x="1992" y="96"/>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4DA95B7-2CCB-4D17-BB00-09A0CAB559C9}" type="datetimeFigureOut">
              <a:rPr lang="en-US" smtClean="0"/>
              <a:t>10/1/2019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17A2ADD-533D-4A55-8EF2-36A41F54D5A1}" type="slidenum">
              <a:rPr lang="en-US" smtClean="0"/>
              <a:t>‹#›</a:t>
            </a:fld>
            <a:endParaRPr lang="en-US"/>
          </a:p>
        </p:txBody>
      </p:sp>
    </p:spTree>
    <p:extLst>
      <p:ext uri="{BB962C8B-B14F-4D97-AF65-F5344CB8AC3E}">
        <p14:creationId xmlns:p14="http://schemas.microsoft.com/office/powerpoint/2010/main" val="29989364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A1E9633-4AE6-4F28-B046-29D56E9B39EA}" type="datetimeFigureOut">
              <a:rPr lang="en-US" smtClean="0"/>
              <a:t>10/1/2019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FDE37A7-08C4-4D7E-9985-058BE4B8266D}" type="slidenum">
              <a:rPr lang="en-US" smtClean="0"/>
              <a:t>‹#›</a:t>
            </a:fld>
            <a:endParaRPr lang="en-US"/>
          </a:p>
        </p:txBody>
      </p:sp>
    </p:spTree>
    <p:extLst>
      <p:ext uri="{BB962C8B-B14F-4D97-AF65-F5344CB8AC3E}">
        <p14:creationId xmlns:p14="http://schemas.microsoft.com/office/powerpoint/2010/main" val="185993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vmlDrawing" Target="../drawings/vmlDrawing3.vml"/><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BAC0A0-1680-4C97-A50C-4D6FBA7DE194}" type="datetimeFigureOut">
              <a:rPr lang="en-US" smtClean="0"/>
              <a:t>10/1/2019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F9A989-A9D5-486E-91B5-0D185C14D700}" type="slidenum">
              <a:rPr lang="en-US" smtClean="0"/>
              <a:t>‹#›</a:t>
            </a:fld>
            <a:endParaRPr lang="en-US"/>
          </a:p>
        </p:txBody>
      </p:sp>
    </p:spTree>
    <p:extLst>
      <p:ext uri="{BB962C8B-B14F-4D97-AF65-F5344CB8AC3E}">
        <p14:creationId xmlns:p14="http://schemas.microsoft.com/office/powerpoint/2010/main" val="1283334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AC0A0-1680-4C97-A50C-4D6FBA7DE194}" type="datetimeFigureOut">
              <a:rPr lang="en-US" smtClean="0"/>
              <a:t>10/1/2019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F9A989-A9D5-486E-91B5-0D185C14D700}" type="slidenum">
              <a:rPr lang="en-US" smtClean="0"/>
              <a:t>‹#›</a:t>
            </a:fld>
            <a:endParaRPr lang="en-US"/>
          </a:p>
        </p:txBody>
      </p:sp>
    </p:spTree>
    <p:extLst>
      <p:ext uri="{BB962C8B-B14F-4D97-AF65-F5344CB8AC3E}">
        <p14:creationId xmlns:p14="http://schemas.microsoft.com/office/powerpoint/2010/main" val="1442472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AC0A0-1680-4C97-A50C-4D6FBA7DE194}" type="datetimeFigureOut">
              <a:rPr lang="en-US" smtClean="0"/>
              <a:t>10/1/2019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F9A989-A9D5-486E-91B5-0D185C14D700}" type="slidenum">
              <a:rPr lang="en-US" smtClean="0"/>
              <a:t>‹#›</a:t>
            </a:fld>
            <a:endParaRPr lang="en-US"/>
          </a:p>
        </p:txBody>
      </p:sp>
    </p:spTree>
    <p:extLst>
      <p:ext uri="{BB962C8B-B14F-4D97-AF65-F5344CB8AC3E}">
        <p14:creationId xmlns:p14="http://schemas.microsoft.com/office/powerpoint/2010/main" val="4203952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4" y="1589"/>
          <a:ext cx="1953" cy="1587"/>
        </p:xfrm>
        <a:graphic>
          <a:graphicData uri="http://schemas.openxmlformats.org/presentationml/2006/ole">
            <mc:AlternateContent xmlns:mc="http://schemas.openxmlformats.org/markup-compatibility/2006">
              <mc:Choice xmlns:v="urn:schemas-microsoft-com:vml" Requires="v">
                <p:oleObj spid="_x0000_s2227" name="think-cell Slide" r:id="rId4" imgW="270" imgH="270" progId="TCLayout.ActiveDocument.1">
                  <p:embed/>
                </p:oleObj>
              </mc:Choice>
              <mc:Fallback>
                <p:oleObj name="think-cell Slide" r:id="rId4" imgW="270" imgH="270" progId="TCLayout.ActiveDocument.1">
                  <p:embed/>
                  <p:pic>
                    <p:nvPicPr>
                      <p:cNvPr id="2" name="Object 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4" y="1589"/>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 Placeholder 12"/>
          <p:cNvSpPr>
            <a:spLocks noGrp="1"/>
          </p:cNvSpPr>
          <p:nvPr>
            <p:ph type="body" sz="quarter" idx="12" hasCustomPrompt="1"/>
          </p:nvPr>
        </p:nvSpPr>
        <p:spPr>
          <a:xfrm>
            <a:off x="5102588" y="5829301"/>
            <a:ext cx="3044950" cy="307777"/>
          </a:xfrm>
        </p:spPr>
        <p:txBody>
          <a:bodyPr rIns="91440" anchor="ctr">
            <a:noAutofit/>
          </a:bodyPr>
          <a:lstStyle>
            <a:lvl1pPr>
              <a:defRPr sz="2000" b="0">
                <a:solidFill>
                  <a:srgbClr val="43525B"/>
                </a:solidFill>
                <a:latin typeface="+mn-lt"/>
                <a:cs typeface="Arial" pitchFamily="34" charset="0"/>
              </a:defRPr>
            </a:lvl1pPr>
            <a:lvl2pPr>
              <a:defRPr b="0">
                <a:solidFill>
                  <a:srgbClr val="4D4D4D"/>
                </a:solidFill>
              </a:defRPr>
            </a:lvl2pPr>
            <a:lvl3pPr>
              <a:defRPr b="0">
                <a:solidFill>
                  <a:srgbClr val="4D4D4D"/>
                </a:solidFill>
              </a:defRPr>
            </a:lvl3pPr>
            <a:lvl4pPr>
              <a:defRPr b="0">
                <a:solidFill>
                  <a:srgbClr val="4D4D4D"/>
                </a:solidFill>
              </a:defRPr>
            </a:lvl4pPr>
            <a:lvl5pPr>
              <a:defRPr b="0">
                <a:solidFill>
                  <a:srgbClr val="4D4D4D"/>
                </a:solidFill>
              </a:defRPr>
            </a:lvl5pPr>
          </a:lstStyle>
          <a:p>
            <a:pPr lvl="0"/>
            <a:r>
              <a:rPr lang="en-US" dirty="0"/>
              <a:t>Date</a:t>
            </a:r>
          </a:p>
        </p:txBody>
      </p:sp>
      <p:sp>
        <p:nvSpPr>
          <p:cNvPr id="12" name="Title 11"/>
          <p:cNvSpPr>
            <a:spLocks noGrp="1"/>
          </p:cNvSpPr>
          <p:nvPr>
            <p:ph type="title" hasCustomPrompt="1"/>
          </p:nvPr>
        </p:nvSpPr>
        <p:spPr>
          <a:xfrm>
            <a:off x="590620" y="1866728"/>
            <a:ext cx="11042581" cy="1323439"/>
          </a:xfrm>
        </p:spPr>
        <p:txBody>
          <a:bodyPr>
            <a:noAutofit/>
          </a:bodyPr>
          <a:lstStyle>
            <a:lvl1pPr>
              <a:defRPr sz="4000" b="1" baseline="0">
                <a:solidFill>
                  <a:srgbClr val="43525B"/>
                </a:solidFill>
                <a:latin typeface="+mj-lt"/>
                <a:cs typeface="Arial" pitchFamily="34" charset="0"/>
              </a:defRPr>
            </a:lvl1pPr>
          </a:lstStyle>
          <a:p>
            <a:pPr lvl="0"/>
            <a:r>
              <a:rPr lang="en-US" dirty="0"/>
              <a:t>Title</a:t>
            </a:r>
          </a:p>
        </p:txBody>
      </p:sp>
      <p:sp>
        <p:nvSpPr>
          <p:cNvPr id="21" name="Rectangle 138"/>
          <p:cNvSpPr>
            <a:spLocks noChangeArrowheads="1"/>
          </p:cNvSpPr>
          <p:nvPr userDrawn="1"/>
        </p:nvSpPr>
        <p:spPr bwMode="gray">
          <a:xfrm>
            <a:off x="0" y="3025"/>
            <a:ext cx="12192000" cy="1025526"/>
          </a:xfrm>
          <a:prstGeom prst="rect">
            <a:avLst/>
          </a:prstGeom>
          <a:solidFill>
            <a:srgbClr val="45C3D3"/>
          </a:soli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525B"/>
              </a:solidFill>
              <a:effectLst/>
              <a:uLnTx/>
              <a:uFillTx/>
              <a:latin typeface="Nexa Light"/>
              <a:ea typeface="+mn-ea"/>
              <a:cs typeface="+mn-cs"/>
            </a:endParaRPr>
          </a:p>
        </p:txBody>
      </p:sp>
      <p:sp>
        <p:nvSpPr>
          <p:cNvPr id="5" name="Text Placeholder 4"/>
          <p:cNvSpPr>
            <a:spLocks noGrp="1"/>
          </p:cNvSpPr>
          <p:nvPr>
            <p:ph type="body" sz="quarter" idx="11" hasCustomPrompt="1"/>
          </p:nvPr>
        </p:nvSpPr>
        <p:spPr>
          <a:xfrm>
            <a:off x="590621" y="3265576"/>
            <a:ext cx="11042581" cy="861774"/>
          </a:xfrm>
        </p:spPr>
        <p:txBody>
          <a:bodyPr>
            <a:noAutofit/>
          </a:bodyPr>
          <a:lstStyle>
            <a:lvl1pPr marL="0" marR="0" indent="0" algn="l" defTabSz="914400" rtl="0" eaLnBrk="1" fontAlgn="auto" latinLnBrk="0" hangingPunct="1">
              <a:lnSpc>
                <a:spcPct val="100000"/>
              </a:lnSpc>
              <a:spcBef>
                <a:spcPct val="20000"/>
              </a:spcBef>
              <a:spcAft>
                <a:spcPts val="0"/>
              </a:spcAft>
              <a:buClrTx/>
              <a:buSzTx/>
              <a:buFontTx/>
              <a:buNone/>
              <a:tabLst/>
              <a:defRPr sz="2800" b="0" baseline="0">
                <a:solidFill>
                  <a:srgbClr val="43525B"/>
                </a:solidFill>
                <a:latin typeface="+mn-lt"/>
                <a:cs typeface="Arial" pitchFamily="34" charset="0"/>
              </a:defRPr>
            </a:lvl1pPr>
          </a:lstStyle>
          <a:p>
            <a:pPr lvl="0"/>
            <a:r>
              <a:rPr lang="en-US" dirty="0"/>
              <a:t>Subtitle</a:t>
            </a:r>
          </a:p>
        </p:txBody>
      </p:sp>
      <p:pic>
        <p:nvPicPr>
          <p:cNvPr id="18" name="Picture 2"/>
          <p:cNvPicPr>
            <a:picLocks noChangeAspect="1" noChangeArrowheads="1"/>
          </p:cNvPicPr>
          <p:nvPr userDrawn="1"/>
        </p:nvPicPr>
        <p:blipFill>
          <a:blip r:embed="rId6" cstate="print"/>
          <a:srcRect/>
          <a:stretch>
            <a:fillRect/>
          </a:stretch>
        </p:blipFill>
        <p:spPr bwMode="auto">
          <a:xfrm>
            <a:off x="8370278" y="5375478"/>
            <a:ext cx="3511083" cy="1325359"/>
          </a:xfrm>
          <a:prstGeom prst="rect">
            <a:avLst/>
          </a:prstGeom>
          <a:noFill/>
          <a:ln w="9525">
            <a:noFill/>
            <a:miter lim="800000"/>
            <a:headEnd/>
            <a:tailEnd/>
          </a:ln>
        </p:spPr>
      </p:pic>
      <p:cxnSp>
        <p:nvCxnSpPr>
          <p:cNvPr id="19" name="Straight Connector 18"/>
          <p:cNvCxnSpPr/>
          <p:nvPr userDrawn="1"/>
        </p:nvCxnSpPr>
        <p:spPr>
          <a:xfrm>
            <a:off x="8370277" y="5529265"/>
            <a:ext cx="0" cy="935831"/>
          </a:xfrm>
          <a:prstGeom prst="line">
            <a:avLst/>
          </a:prstGeom>
          <a:ln w="15875" cmpd="sng">
            <a:solidFill>
              <a:srgbClr val="5C707C"/>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17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C0C13DC-D68F-4BE0-9788-0CD9D1FF93C6}"/>
              </a:ext>
            </a:extLst>
          </p:cNvPr>
          <p:cNvGraphicFramePr>
            <a:graphicFrameLocks noChangeAspect="1"/>
          </p:cNvGraphicFramePr>
          <p:nvPr userDrawn="1">
            <p:custDataLst>
              <p:tags r:id="rId2"/>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251"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2C0C13DC-D68F-4BE0-9788-0CD9D1FF93C6}"/>
                          </a:ext>
                        </a:extLst>
                      </p:cNvPr>
                      <p:cNvPicPr/>
                      <p:nvPr/>
                    </p:nvPicPr>
                    <p:blipFill>
                      <a:blip r:embed="rId5"/>
                      <a:stretch>
                        <a:fillRect/>
                      </a:stretch>
                    </p:blipFill>
                    <p:spPr>
                      <a:xfrm>
                        <a:off x="1955" y="1589"/>
                        <a:ext cx="1953" cy="1587"/>
                      </a:xfrm>
                      <a:prstGeom prst="rect">
                        <a:avLst/>
                      </a:prstGeom>
                    </p:spPr>
                  </p:pic>
                </p:oleObj>
              </mc:Fallback>
            </mc:AlternateContent>
          </a:graphicData>
        </a:graphic>
      </p:graphicFrame>
      <p:sp>
        <p:nvSpPr>
          <p:cNvPr id="8" name="Text Placeholder 7"/>
          <p:cNvSpPr>
            <a:spLocks noGrp="1"/>
          </p:cNvSpPr>
          <p:nvPr>
            <p:ph type="body" sz="quarter" idx="13"/>
          </p:nvPr>
        </p:nvSpPr>
        <p:spPr>
          <a:xfrm>
            <a:off x="562707" y="1508400"/>
            <a:ext cx="11068062" cy="4590000"/>
          </a:xfrm>
        </p:spPr>
        <p:txBody>
          <a:bodyPr/>
          <a:lstStyle>
            <a:lvl2pPr>
              <a:buFont typeface="Nexa Light" pitchFamily="2" charset="0"/>
              <a:buChar char="•"/>
              <a:defRPr/>
            </a:lvl2pPr>
            <a:lvl3pPr>
              <a:buFont typeface="Nexa Light" pitchFamily="2" charset="0"/>
              <a:buChar char="–"/>
              <a:defRPr/>
            </a:lvl3pPr>
            <a:lvl4pPr>
              <a:buFont typeface="Nexa Light" pitchFamily="2" charset="0"/>
              <a:buChar char="–"/>
              <a:defRPr/>
            </a:lvl4pPr>
            <a:lvl5pPr>
              <a:buFont typeface="Nexa Light" pitchFamily="2"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13583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6204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57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4" y="1589"/>
          <a:ext cx="1953" cy="1587"/>
        </p:xfrm>
        <a:graphic>
          <a:graphicData uri="http://schemas.openxmlformats.org/presentationml/2006/ole">
            <mc:AlternateContent xmlns:mc="http://schemas.openxmlformats.org/markup-compatibility/2006">
              <mc:Choice xmlns:v="urn:schemas-microsoft-com:vml" Requires="v">
                <p:oleObj spid="_x0000_s7311" name="think-cell Slide" r:id="rId4" imgW="270" imgH="270" progId="TCLayout.ActiveDocument.1">
                  <p:embed/>
                </p:oleObj>
              </mc:Choice>
              <mc:Fallback>
                <p:oleObj name="think-cell Slide" r:id="rId4" imgW="270" imgH="270" progId="TCLayout.ActiveDocument.1">
                  <p:embed/>
                  <p:pic>
                    <p:nvPicPr>
                      <p:cNvPr id="2" name="Object 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4" y="1589"/>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 Placeholder 12"/>
          <p:cNvSpPr>
            <a:spLocks noGrp="1"/>
          </p:cNvSpPr>
          <p:nvPr>
            <p:ph type="body" sz="quarter" idx="12" hasCustomPrompt="1"/>
          </p:nvPr>
        </p:nvSpPr>
        <p:spPr>
          <a:xfrm>
            <a:off x="5102588" y="5829301"/>
            <a:ext cx="3044950" cy="307777"/>
          </a:xfrm>
        </p:spPr>
        <p:txBody>
          <a:bodyPr rIns="91440" anchor="ctr">
            <a:noAutofit/>
          </a:bodyPr>
          <a:lstStyle>
            <a:lvl1pPr>
              <a:defRPr sz="2000" b="0">
                <a:solidFill>
                  <a:srgbClr val="43525B"/>
                </a:solidFill>
                <a:latin typeface="+mn-lt"/>
                <a:cs typeface="Arial" pitchFamily="34" charset="0"/>
              </a:defRPr>
            </a:lvl1pPr>
            <a:lvl2pPr>
              <a:defRPr b="0">
                <a:solidFill>
                  <a:srgbClr val="4D4D4D"/>
                </a:solidFill>
              </a:defRPr>
            </a:lvl2pPr>
            <a:lvl3pPr>
              <a:defRPr b="0">
                <a:solidFill>
                  <a:srgbClr val="4D4D4D"/>
                </a:solidFill>
              </a:defRPr>
            </a:lvl3pPr>
            <a:lvl4pPr>
              <a:defRPr b="0">
                <a:solidFill>
                  <a:srgbClr val="4D4D4D"/>
                </a:solidFill>
              </a:defRPr>
            </a:lvl4pPr>
            <a:lvl5pPr>
              <a:defRPr b="0">
                <a:solidFill>
                  <a:srgbClr val="4D4D4D"/>
                </a:solidFill>
              </a:defRPr>
            </a:lvl5pPr>
          </a:lstStyle>
          <a:p>
            <a:pPr lvl="0"/>
            <a:r>
              <a:rPr lang="en-US" dirty="0"/>
              <a:t>Date</a:t>
            </a:r>
          </a:p>
        </p:txBody>
      </p:sp>
      <p:sp>
        <p:nvSpPr>
          <p:cNvPr id="12" name="Title 11"/>
          <p:cNvSpPr>
            <a:spLocks noGrp="1"/>
          </p:cNvSpPr>
          <p:nvPr>
            <p:ph type="title" hasCustomPrompt="1"/>
          </p:nvPr>
        </p:nvSpPr>
        <p:spPr>
          <a:xfrm>
            <a:off x="590620" y="1866728"/>
            <a:ext cx="11042581" cy="1323439"/>
          </a:xfrm>
        </p:spPr>
        <p:txBody>
          <a:bodyPr>
            <a:noAutofit/>
          </a:bodyPr>
          <a:lstStyle>
            <a:lvl1pPr>
              <a:defRPr sz="4000" b="1" baseline="0">
                <a:solidFill>
                  <a:srgbClr val="43525B"/>
                </a:solidFill>
                <a:latin typeface="+mj-lt"/>
                <a:cs typeface="Arial" pitchFamily="34" charset="0"/>
              </a:defRPr>
            </a:lvl1pPr>
          </a:lstStyle>
          <a:p>
            <a:pPr lvl="0"/>
            <a:r>
              <a:rPr lang="en-US" dirty="0"/>
              <a:t>Title</a:t>
            </a:r>
          </a:p>
        </p:txBody>
      </p:sp>
      <p:sp>
        <p:nvSpPr>
          <p:cNvPr id="21" name="Rectangle 138"/>
          <p:cNvSpPr>
            <a:spLocks noChangeArrowheads="1"/>
          </p:cNvSpPr>
          <p:nvPr userDrawn="1"/>
        </p:nvSpPr>
        <p:spPr bwMode="gray">
          <a:xfrm>
            <a:off x="0" y="3025"/>
            <a:ext cx="12192000" cy="1025526"/>
          </a:xfrm>
          <a:prstGeom prst="rect">
            <a:avLst/>
          </a:prstGeom>
          <a:solidFill>
            <a:srgbClr val="45C3D3"/>
          </a:soli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525B"/>
              </a:solidFill>
              <a:effectLst/>
              <a:uLnTx/>
              <a:uFillTx/>
              <a:latin typeface="Nexa Light"/>
              <a:ea typeface="+mn-ea"/>
              <a:cs typeface="+mn-cs"/>
            </a:endParaRPr>
          </a:p>
        </p:txBody>
      </p:sp>
      <p:sp>
        <p:nvSpPr>
          <p:cNvPr id="5" name="Text Placeholder 4"/>
          <p:cNvSpPr>
            <a:spLocks noGrp="1"/>
          </p:cNvSpPr>
          <p:nvPr>
            <p:ph type="body" sz="quarter" idx="11" hasCustomPrompt="1"/>
          </p:nvPr>
        </p:nvSpPr>
        <p:spPr>
          <a:xfrm>
            <a:off x="590621" y="3265576"/>
            <a:ext cx="11042581" cy="861774"/>
          </a:xfrm>
        </p:spPr>
        <p:txBody>
          <a:bodyPr>
            <a:noAutofit/>
          </a:bodyPr>
          <a:lstStyle>
            <a:lvl1pPr marL="0" marR="0" indent="0" algn="l" defTabSz="914400" rtl="0" eaLnBrk="1" fontAlgn="auto" latinLnBrk="0" hangingPunct="1">
              <a:lnSpc>
                <a:spcPct val="100000"/>
              </a:lnSpc>
              <a:spcBef>
                <a:spcPct val="20000"/>
              </a:spcBef>
              <a:spcAft>
                <a:spcPts val="0"/>
              </a:spcAft>
              <a:buClrTx/>
              <a:buSzTx/>
              <a:buFontTx/>
              <a:buNone/>
              <a:tabLst/>
              <a:defRPr sz="2800" b="0" baseline="0">
                <a:solidFill>
                  <a:srgbClr val="43525B"/>
                </a:solidFill>
                <a:latin typeface="+mn-lt"/>
                <a:cs typeface="Arial" pitchFamily="34" charset="0"/>
              </a:defRPr>
            </a:lvl1pPr>
          </a:lstStyle>
          <a:p>
            <a:pPr lvl="0"/>
            <a:r>
              <a:rPr lang="en-US" dirty="0"/>
              <a:t>Subtitle</a:t>
            </a:r>
          </a:p>
        </p:txBody>
      </p:sp>
      <p:pic>
        <p:nvPicPr>
          <p:cNvPr id="18" name="Picture 2"/>
          <p:cNvPicPr>
            <a:picLocks noChangeAspect="1" noChangeArrowheads="1"/>
          </p:cNvPicPr>
          <p:nvPr userDrawn="1"/>
        </p:nvPicPr>
        <p:blipFill>
          <a:blip r:embed="rId6" cstate="print"/>
          <a:srcRect/>
          <a:stretch>
            <a:fillRect/>
          </a:stretch>
        </p:blipFill>
        <p:spPr bwMode="auto">
          <a:xfrm>
            <a:off x="8370278" y="5375478"/>
            <a:ext cx="3511083" cy="1325359"/>
          </a:xfrm>
          <a:prstGeom prst="rect">
            <a:avLst/>
          </a:prstGeom>
          <a:noFill/>
          <a:ln w="9525">
            <a:noFill/>
            <a:miter lim="800000"/>
            <a:headEnd/>
            <a:tailEnd/>
          </a:ln>
        </p:spPr>
      </p:pic>
      <p:cxnSp>
        <p:nvCxnSpPr>
          <p:cNvPr id="19" name="Straight Connector 18"/>
          <p:cNvCxnSpPr/>
          <p:nvPr userDrawn="1"/>
        </p:nvCxnSpPr>
        <p:spPr>
          <a:xfrm>
            <a:off x="8370277" y="5529265"/>
            <a:ext cx="0" cy="935831"/>
          </a:xfrm>
          <a:prstGeom prst="line">
            <a:avLst/>
          </a:prstGeom>
          <a:ln w="15875" cmpd="sng">
            <a:solidFill>
              <a:srgbClr val="5C707C"/>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962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562707" y="1508400"/>
            <a:ext cx="11068062" cy="4590000"/>
          </a:xfrm>
        </p:spPr>
        <p:txBody>
          <a:bodyPr/>
          <a:lstStyle>
            <a:lvl2pPr>
              <a:buFont typeface="Nexa Light" pitchFamily="2" charset="0"/>
              <a:buChar char="•"/>
              <a:defRPr/>
            </a:lvl2pPr>
            <a:lvl3pPr>
              <a:buFont typeface="Nexa Light" pitchFamily="2" charset="0"/>
              <a:buChar char="–"/>
              <a:defRPr/>
            </a:lvl3pPr>
            <a:lvl4pPr>
              <a:buFont typeface="Nexa Light" pitchFamily="2" charset="0"/>
              <a:buChar char="–"/>
              <a:defRPr/>
            </a:lvl4pPr>
            <a:lvl5pPr>
              <a:buFont typeface="Nexa Light" pitchFamily="2"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94097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084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739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AC0A0-1680-4C97-A50C-4D6FBA7DE194}" type="datetimeFigureOut">
              <a:rPr lang="en-US" smtClean="0"/>
              <a:t>10/1/2019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F9A989-A9D5-486E-91B5-0D185C14D700}" type="slidenum">
              <a:rPr lang="en-US" smtClean="0"/>
              <a:t>‹#›</a:t>
            </a:fld>
            <a:endParaRPr lang="en-US"/>
          </a:p>
        </p:txBody>
      </p:sp>
    </p:spTree>
    <p:extLst>
      <p:ext uri="{BB962C8B-B14F-4D97-AF65-F5344CB8AC3E}">
        <p14:creationId xmlns:p14="http://schemas.microsoft.com/office/powerpoint/2010/main" val="2604087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954" y="1589"/>
          <a:ext cx="1953" cy="1587"/>
        </p:xfrm>
        <a:graphic>
          <a:graphicData uri="http://schemas.openxmlformats.org/presentationml/2006/ole">
            <mc:AlternateContent xmlns:mc="http://schemas.openxmlformats.org/markup-compatibility/2006">
              <mc:Choice xmlns:v="urn:schemas-microsoft-com:vml" Requires="v">
                <p:oleObj spid="_x0000_s9359" name="think-cell Slide" r:id="rId4" imgW="270" imgH="270" progId="TCLayout.ActiveDocument.1">
                  <p:embed/>
                </p:oleObj>
              </mc:Choice>
              <mc:Fallback>
                <p:oleObj name="think-cell Slide" r:id="rId4" imgW="270" imgH="270" progId="TCLayout.ActiveDocument.1">
                  <p:embed/>
                  <p:pic>
                    <p:nvPicPr>
                      <p:cNvPr id="2" name="Object 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4" y="1589"/>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 Placeholder 12"/>
          <p:cNvSpPr>
            <a:spLocks noGrp="1"/>
          </p:cNvSpPr>
          <p:nvPr>
            <p:ph type="body" sz="quarter" idx="12" hasCustomPrompt="1"/>
          </p:nvPr>
        </p:nvSpPr>
        <p:spPr>
          <a:xfrm>
            <a:off x="5102588" y="5829301"/>
            <a:ext cx="3044950" cy="307777"/>
          </a:xfrm>
        </p:spPr>
        <p:txBody>
          <a:bodyPr rIns="91440" anchor="ctr">
            <a:noAutofit/>
          </a:bodyPr>
          <a:lstStyle>
            <a:lvl1pPr>
              <a:defRPr sz="2000" b="0">
                <a:solidFill>
                  <a:srgbClr val="43525B"/>
                </a:solidFill>
                <a:latin typeface="+mn-lt"/>
                <a:cs typeface="Arial" pitchFamily="34" charset="0"/>
              </a:defRPr>
            </a:lvl1pPr>
            <a:lvl2pPr>
              <a:defRPr b="0">
                <a:solidFill>
                  <a:srgbClr val="4D4D4D"/>
                </a:solidFill>
              </a:defRPr>
            </a:lvl2pPr>
            <a:lvl3pPr>
              <a:defRPr b="0">
                <a:solidFill>
                  <a:srgbClr val="4D4D4D"/>
                </a:solidFill>
              </a:defRPr>
            </a:lvl3pPr>
            <a:lvl4pPr>
              <a:defRPr b="0">
                <a:solidFill>
                  <a:srgbClr val="4D4D4D"/>
                </a:solidFill>
              </a:defRPr>
            </a:lvl4pPr>
            <a:lvl5pPr>
              <a:defRPr b="0">
                <a:solidFill>
                  <a:srgbClr val="4D4D4D"/>
                </a:solidFill>
              </a:defRPr>
            </a:lvl5pPr>
          </a:lstStyle>
          <a:p>
            <a:pPr lvl="0"/>
            <a:r>
              <a:rPr lang="en-US" dirty="0"/>
              <a:t>Date</a:t>
            </a:r>
          </a:p>
        </p:txBody>
      </p:sp>
      <p:sp>
        <p:nvSpPr>
          <p:cNvPr id="12" name="Title 11"/>
          <p:cNvSpPr>
            <a:spLocks noGrp="1"/>
          </p:cNvSpPr>
          <p:nvPr>
            <p:ph type="title" hasCustomPrompt="1"/>
          </p:nvPr>
        </p:nvSpPr>
        <p:spPr>
          <a:xfrm>
            <a:off x="590620" y="1866728"/>
            <a:ext cx="11042581" cy="1323439"/>
          </a:xfrm>
        </p:spPr>
        <p:txBody>
          <a:bodyPr>
            <a:noAutofit/>
          </a:bodyPr>
          <a:lstStyle>
            <a:lvl1pPr>
              <a:defRPr sz="4000" b="1" baseline="0">
                <a:solidFill>
                  <a:srgbClr val="43525B"/>
                </a:solidFill>
                <a:latin typeface="+mj-lt"/>
                <a:cs typeface="Arial" pitchFamily="34" charset="0"/>
              </a:defRPr>
            </a:lvl1pPr>
          </a:lstStyle>
          <a:p>
            <a:pPr lvl="0"/>
            <a:r>
              <a:rPr lang="en-US" dirty="0"/>
              <a:t>Title</a:t>
            </a:r>
          </a:p>
        </p:txBody>
      </p:sp>
      <p:sp>
        <p:nvSpPr>
          <p:cNvPr id="21" name="Rectangle 138"/>
          <p:cNvSpPr>
            <a:spLocks noChangeArrowheads="1"/>
          </p:cNvSpPr>
          <p:nvPr userDrawn="1"/>
        </p:nvSpPr>
        <p:spPr bwMode="gray">
          <a:xfrm>
            <a:off x="0" y="3025"/>
            <a:ext cx="12192000" cy="1025526"/>
          </a:xfrm>
          <a:prstGeom prst="rect">
            <a:avLst/>
          </a:prstGeom>
          <a:solidFill>
            <a:srgbClr val="45C3D3"/>
          </a:soli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525B"/>
              </a:solidFill>
              <a:effectLst/>
              <a:uLnTx/>
              <a:uFillTx/>
              <a:latin typeface="Nexa Light"/>
              <a:ea typeface="+mn-ea"/>
              <a:cs typeface="+mn-cs"/>
            </a:endParaRPr>
          </a:p>
        </p:txBody>
      </p:sp>
      <p:sp>
        <p:nvSpPr>
          <p:cNvPr id="5" name="Text Placeholder 4"/>
          <p:cNvSpPr>
            <a:spLocks noGrp="1"/>
          </p:cNvSpPr>
          <p:nvPr>
            <p:ph type="body" sz="quarter" idx="11" hasCustomPrompt="1"/>
          </p:nvPr>
        </p:nvSpPr>
        <p:spPr>
          <a:xfrm>
            <a:off x="590621" y="3265576"/>
            <a:ext cx="11042581" cy="861774"/>
          </a:xfrm>
        </p:spPr>
        <p:txBody>
          <a:bodyPr>
            <a:noAutofit/>
          </a:bodyPr>
          <a:lstStyle>
            <a:lvl1pPr marL="0" marR="0" indent="0" algn="l" defTabSz="914400" rtl="0" eaLnBrk="1" fontAlgn="auto" latinLnBrk="0" hangingPunct="1">
              <a:lnSpc>
                <a:spcPct val="100000"/>
              </a:lnSpc>
              <a:spcBef>
                <a:spcPct val="20000"/>
              </a:spcBef>
              <a:spcAft>
                <a:spcPts val="0"/>
              </a:spcAft>
              <a:buClrTx/>
              <a:buSzTx/>
              <a:buFontTx/>
              <a:buNone/>
              <a:tabLst/>
              <a:defRPr sz="2800" b="0" baseline="0">
                <a:solidFill>
                  <a:srgbClr val="43525B"/>
                </a:solidFill>
                <a:latin typeface="+mn-lt"/>
                <a:cs typeface="Arial" pitchFamily="34" charset="0"/>
              </a:defRPr>
            </a:lvl1pPr>
          </a:lstStyle>
          <a:p>
            <a:pPr lvl="0"/>
            <a:r>
              <a:rPr lang="en-US" dirty="0"/>
              <a:t>Subtitle</a:t>
            </a:r>
          </a:p>
        </p:txBody>
      </p:sp>
      <p:pic>
        <p:nvPicPr>
          <p:cNvPr id="18" name="Picture 2"/>
          <p:cNvPicPr>
            <a:picLocks noChangeAspect="1" noChangeArrowheads="1"/>
          </p:cNvPicPr>
          <p:nvPr userDrawn="1"/>
        </p:nvPicPr>
        <p:blipFill>
          <a:blip r:embed="rId6" cstate="print"/>
          <a:srcRect/>
          <a:stretch>
            <a:fillRect/>
          </a:stretch>
        </p:blipFill>
        <p:spPr bwMode="auto">
          <a:xfrm>
            <a:off x="8370278" y="5375478"/>
            <a:ext cx="3511083" cy="1325359"/>
          </a:xfrm>
          <a:prstGeom prst="rect">
            <a:avLst/>
          </a:prstGeom>
          <a:noFill/>
          <a:ln w="9525">
            <a:noFill/>
            <a:miter lim="800000"/>
            <a:headEnd/>
            <a:tailEnd/>
          </a:ln>
        </p:spPr>
      </p:pic>
      <p:cxnSp>
        <p:nvCxnSpPr>
          <p:cNvPr id="19" name="Straight Connector 18"/>
          <p:cNvCxnSpPr/>
          <p:nvPr userDrawn="1"/>
        </p:nvCxnSpPr>
        <p:spPr>
          <a:xfrm>
            <a:off x="8370277" y="5529265"/>
            <a:ext cx="0" cy="935831"/>
          </a:xfrm>
          <a:prstGeom prst="line">
            <a:avLst/>
          </a:prstGeom>
          <a:ln w="15875" cmpd="sng">
            <a:solidFill>
              <a:srgbClr val="5C707C"/>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537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562707" y="1508400"/>
            <a:ext cx="11068062" cy="4590000"/>
          </a:xfrm>
        </p:spPr>
        <p:txBody>
          <a:bodyPr/>
          <a:lstStyle>
            <a:lvl2pPr>
              <a:buFont typeface="Nexa Light" pitchFamily="2" charset="0"/>
              <a:buChar char="•"/>
              <a:defRPr/>
            </a:lvl2pPr>
            <a:lvl3pPr>
              <a:buFont typeface="Nexa Light" pitchFamily="2" charset="0"/>
              <a:buChar char="–"/>
              <a:defRPr/>
            </a:lvl3pPr>
            <a:lvl4pPr>
              <a:buFont typeface="Nexa Light" pitchFamily="2" charset="0"/>
              <a:buChar char="–"/>
              <a:defRPr/>
            </a:lvl4pPr>
            <a:lvl5pPr>
              <a:buFont typeface="Nexa Light" pitchFamily="2"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44035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9924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339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BAC0A0-1680-4C97-A50C-4D6FBA7DE194}" type="datetimeFigureOut">
              <a:rPr lang="en-US" smtClean="0"/>
              <a:t>10/1/2019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F9A989-A9D5-486E-91B5-0D185C14D700}" type="slidenum">
              <a:rPr lang="en-US" smtClean="0"/>
              <a:t>‹#›</a:t>
            </a:fld>
            <a:endParaRPr lang="en-US"/>
          </a:p>
        </p:txBody>
      </p:sp>
    </p:spTree>
    <p:extLst>
      <p:ext uri="{BB962C8B-B14F-4D97-AF65-F5344CB8AC3E}">
        <p14:creationId xmlns:p14="http://schemas.microsoft.com/office/powerpoint/2010/main" val="44085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BAC0A0-1680-4C97-A50C-4D6FBA7DE194}" type="datetimeFigureOut">
              <a:rPr lang="en-US" smtClean="0"/>
              <a:t>10/1/2019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F9A989-A9D5-486E-91B5-0D185C14D700}" type="slidenum">
              <a:rPr lang="en-US" smtClean="0"/>
              <a:t>‹#›</a:t>
            </a:fld>
            <a:endParaRPr lang="en-US"/>
          </a:p>
        </p:txBody>
      </p:sp>
    </p:spTree>
    <p:extLst>
      <p:ext uri="{BB962C8B-B14F-4D97-AF65-F5344CB8AC3E}">
        <p14:creationId xmlns:p14="http://schemas.microsoft.com/office/powerpoint/2010/main" val="3652566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BAC0A0-1680-4C97-A50C-4D6FBA7DE194}" type="datetimeFigureOut">
              <a:rPr lang="en-US" smtClean="0"/>
              <a:t>10/1/2019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F9A989-A9D5-486E-91B5-0D185C14D700}" type="slidenum">
              <a:rPr lang="en-US" smtClean="0"/>
              <a:t>‹#›</a:t>
            </a:fld>
            <a:endParaRPr lang="en-US"/>
          </a:p>
        </p:txBody>
      </p:sp>
    </p:spTree>
    <p:extLst>
      <p:ext uri="{BB962C8B-B14F-4D97-AF65-F5344CB8AC3E}">
        <p14:creationId xmlns:p14="http://schemas.microsoft.com/office/powerpoint/2010/main" val="856415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BAC0A0-1680-4C97-A50C-4D6FBA7DE194}" type="datetimeFigureOut">
              <a:rPr lang="en-US" smtClean="0"/>
              <a:t>10/1/2019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F9A989-A9D5-486E-91B5-0D185C14D700}" type="slidenum">
              <a:rPr lang="en-US" smtClean="0"/>
              <a:t>‹#›</a:t>
            </a:fld>
            <a:endParaRPr lang="en-US"/>
          </a:p>
        </p:txBody>
      </p:sp>
    </p:spTree>
    <p:extLst>
      <p:ext uri="{BB962C8B-B14F-4D97-AF65-F5344CB8AC3E}">
        <p14:creationId xmlns:p14="http://schemas.microsoft.com/office/powerpoint/2010/main" val="356810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AC0A0-1680-4C97-A50C-4D6FBA7DE194}" type="datetimeFigureOut">
              <a:rPr lang="en-US" smtClean="0"/>
              <a:t>10/1/2019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F9A989-A9D5-486E-91B5-0D185C14D700}" type="slidenum">
              <a:rPr lang="en-US" smtClean="0"/>
              <a:t>‹#›</a:t>
            </a:fld>
            <a:endParaRPr lang="en-US"/>
          </a:p>
        </p:txBody>
      </p:sp>
    </p:spTree>
    <p:extLst>
      <p:ext uri="{BB962C8B-B14F-4D97-AF65-F5344CB8AC3E}">
        <p14:creationId xmlns:p14="http://schemas.microsoft.com/office/powerpoint/2010/main" val="3022991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BAC0A0-1680-4C97-A50C-4D6FBA7DE194}" type="datetimeFigureOut">
              <a:rPr lang="en-US" smtClean="0"/>
              <a:t>10/1/2019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F9A989-A9D5-486E-91B5-0D185C14D700}" type="slidenum">
              <a:rPr lang="en-US" smtClean="0"/>
              <a:t>‹#›</a:t>
            </a:fld>
            <a:endParaRPr lang="en-US"/>
          </a:p>
        </p:txBody>
      </p:sp>
    </p:spTree>
    <p:extLst>
      <p:ext uri="{BB962C8B-B14F-4D97-AF65-F5344CB8AC3E}">
        <p14:creationId xmlns:p14="http://schemas.microsoft.com/office/powerpoint/2010/main" val="1180679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0BAC0A0-1680-4C97-A50C-4D6FBA7DE194}" type="datetimeFigureOut">
              <a:rPr lang="en-US" smtClean="0"/>
              <a:t>10/1/2019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F9A989-A9D5-486E-91B5-0D185C14D700}" type="slidenum">
              <a:rPr lang="en-US" smtClean="0"/>
              <a:t>‹#›</a:t>
            </a:fld>
            <a:endParaRPr lang="en-US"/>
          </a:p>
        </p:txBody>
      </p:sp>
    </p:spTree>
    <p:extLst>
      <p:ext uri="{BB962C8B-B14F-4D97-AF65-F5344CB8AC3E}">
        <p14:creationId xmlns:p14="http://schemas.microsoft.com/office/powerpoint/2010/main" val="178271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vmlDrawing" Target="../drawings/vmlDrawing1.vml"/><Relationship Id="rId11" Type="http://schemas.openxmlformats.org/officeDocument/2006/relationships/image" Target="../media/image1.emf"/><Relationship Id="rId5" Type="http://schemas.openxmlformats.org/officeDocument/2006/relationships/theme" Target="../theme/theme2.xml"/><Relationship Id="rId10" Type="http://schemas.openxmlformats.org/officeDocument/2006/relationships/oleObject" Target="../embeddings/oleObject1.bin"/><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7.xml"/><Relationship Id="rId3" Type="http://schemas.openxmlformats.org/officeDocument/2006/relationships/slideLayout" Target="../slideLayouts/slideLayout18.xml"/><Relationship Id="rId7" Type="http://schemas.openxmlformats.org/officeDocument/2006/relationships/tags" Target="../tags/tag6.xml"/><Relationship Id="rId12" Type="http://schemas.openxmlformats.org/officeDocument/2006/relationships/image" Target="../media/image2.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vmlDrawing" Target="../drawings/vmlDrawing4.vml"/><Relationship Id="rId11" Type="http://schemas.openxmlformats.org/officeDocument/2006/relationships/image" Target="../media/image1.emf"/><Relationship Id="rId5" Type="http://schemas.openxmlformats.org/officeDocument/2006/relationships/theme" Target="../theme/theme3.xml"/><Relationship Id="rId10" Type="http://schemas.openxmlformats.org/officeDocument/2006/relationships/oleObject" Target="../embeddings/oleObject4.bin"/><Relationship Id="rId4" Type="http://schemas.openxmlformats.org/officeDocument/2006/relationships/slideLayout" Target="../slideLayouts/slideLayout19.xml"/><Relationship Id="rId9" Type="http://schemas.openxmlformats.org/officeDocument/2006/relationships/tags" Target="../tags/tag8.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22.xml"/><Relationship Id="rId7" Type="http://schemas.openxmlformats.org/officeDocument/2006/relationships/tags" Target="../tags/tag10.xml"/><Relationship Id="rId12" Type="http://schemas.openxmlformats.org/officeDocument/2006/relationships/image" Target="../media/image2.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vmlDrawing" Target="../drawings/vmlDrawing6.vml"/><Relationship Id="rId11" Type="http://schemas.openxmlformats.org/officeDocument/2006/relationships/image" Target="../media/image1.emf"/><Relationship Id="rId5" Type="http://schemas.openxmlformats.org/officeDocument/2006/relationships/theme" Target="../theme/theme4.xml"/><Relationship Id="rId10" Type="http://schemas.openxmlformats.org/officeDocument/2006/relationships/oleObject" Target="../embeddings/oleObject4.bin"/><Relationship Id="rId4" Type="http://schemas.openxmlformats.org/officeDocument/2006/relationships/slideLayout" Target="../slideLayouts/slideLayout23.xml"/><Relationship Id="rId9" Type="http://schemas.openxmlformats.org/officeDocument/2006/relationships/tags" Target="../tags/tag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BAC0A0-1680-4C97-A50C-4D6FBA7DE194}" type="datetimeFigureOut">
              <a:rPr lang="en-US" smtClean="0"/>
              <a:t>10/1/2019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F9A989-A9D5-486E-91B5-0D185C14D700}" type="slidenum">
              <a:rPr lang="en-US" smtClean="0"/>
              <a:t>‹#›</a:t>
            </a:fld>
            <a:endParaRPr lang="en-US"/>
          </a:p>
        </p:txBody>
      </p:sp>
    </p:spTree>
    <p:extLst>
      <p:ext uri="{BB962C8B-B14F-4D97-AF65-F5344CB8AC3E}">
        <p14:creationId xmlns:p14="http://schemas.microsoft.com/office/powerpoint/2010/main" val="428657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7"/>
            </p:custDataLst>
            <p:extLst/>
          </p:nvPr>
        </p:nvGraphicFramePr>
        <p:xfrm>
          <a:off x="1954" y="1589"/>
          <a:ext cx="1953" cy="1587"/>
        </p:xfrm>
        <a:graphic>
          <a:graphicData uri="http://schemas.openxmlformats.org/presentationml/2006/ole">
            <mc:AlternateContent xmlns:mc="http://schemas.openxmlformats.org/markup-compatibility/2006">
              <mc:Choice xmlns:v="urn:schemas-microsoft-com:vml" Requires="v">
                <p:oleObj spid="_x0000_s1203" name="think-cell Slide" r:id="rId10" imgW="270" imgH="270" progId="TCLayout.ActiveDocument.1">
                  <p:embed/>
                </p:oleObj>
              </mc:Choice>
              <mc:Fallback>
                <p:oleObj name="think-cell Slide" r:id="rId10" imgW="270" imgH="270" progId="TCLayout.ActiveDocument.1">
                  <p:embed/>
                  <p:pic>
                    <p:nvPicPr>
                      <p:cNvPr id="6" name="Object 5"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54" y="1589"/>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562707" y="162000"/>
            <a:ext cx="11068062" cy="831600"/>
          </a:xfrm>
          <a:prstGeom prst="rect">
            <a:avLst/>
          </a:prstGeom>
        </p:spPr>
        <p:txBody>
          <a:bodyPr vert="horz" lIns="0" tIns="45720" rIns="0" bIns="45720" rtlCol="0" anchor="b"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562707" y="1508400"/>
            <a:ext cx="11068062" cy="459000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FooterSimple"/>
          <p:cNvSpPr/>
          <p:nvPr userDrawn="1">
            <p:custDataLst>
              <p:tags r:id="rId8"/>
            </p:custDataLst>
          </p:nvPr>
        </p:nvSpPr>
        <p:spPr>
          <a:xfrm>
            <a:off x="562708" y="6725000"/>
            <a:ext cx="793108" cy="107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939598"/>
                </a:solidFill>
                <a:effectLst/>
                <a:uLnTx/>
                <a:uFillTx/>
                <a:latin typeface="Nexa Light"/>
                <a:ea typeface="+mn-ea"/>
                <a:cs typeface="+mn-cs"/>
              </a:rPr>
              <a:t>20180323 General Staff Meeting vF.pptx</a:t>
            </a:r>
            <a:endParaRPr kumimoji="0" lang="en-US" sz="700" b="0" i="0" u="none" strike="noStrike" kern="1200" cap="none" spc="0" normalizeH="0" baseline="0" noProof="0" dirty="0">
              <a:ln>
                <a:noFill/>
              </a:ln>
              <a:solidFill>
                <a:srgbClr val="939598"/>
              </a:solidFill>
              <a:effectLst/>
              <a:uLnTx/>
              <a:uFillTx/>
              <a:latin typeface="Nexa Light"/>
              <a:ea typeface="+mn-ea"/>
              <a:cs typeface="+mn-cs"/>
            </a:endParaRPr>
          </a:p>
        </p:txBody>
      </p:sp>
      <p:sp>
        <p:nvSpPr>
          <p:cNvPr id="10" name="TextBox 9"/>
          <p:cNvSpPr txBox="1"/>
          <p:nvPr userDrawn="1"/>
        </p:nvSpPr>
        <p:spPr>
          <a:xfrm>
            <a:off x="11395938" y="6674400"/>
            <a:ext cx="234462" cy="127000"/>
          </a:xfrm>
          <a:prstGeom prst="rect">
            <a:avLst/>
          </a:prstGeom>
          <a:noFill/>
          <a:ln/>
          <a:effectLst/>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3E389-1311-4796-9190-1F74A8EADEA2}" type="slidenum">
              <a:rPr kumimoji="0" lang="en-US" sz="900" b="0" i="0" u="none" strike="noStrike" kern="1200" cap="none" spc="0" normalizeH="0" baseline="0" noProof="0" smtClean="0">
                <a:ln>
                  <a:noFill/>
                </a:ln>
                <a:solidFill>
                  <a:srgbClr val="43525B"/>
                </a:solidFill>
                <a:effectLst/>
                <a:uLnTx/>
                <a:uFillTx/>
                <a:latin typeface="Nexa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3525B"/>
              </a:solidFill>
              <a:effectLst/>
              <a:uLnTx/>
              <a:uFillTx/>
              <a:latin typeface="Nexa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3525B"/>
              </a:solidFill>
              <a:effectLst/>
              <a:uLnTx/>
              <a:uFillTx/>
              <a:latin typeface="Arial"/>
              <a:ea typeface="+mn-ea"/>
              <a:cs typeface="+mn-cs"/>
            </a:endParaRPr>
          </a:p>
        </p:txBody>
      </p:sp>
      <p:sp>
        <p:nvSpPr>
          <p:cNvPr id="9" name="Line 115"/>
          <p:cNvSpPr>
            <a:spLocks noChangeShapeType="1"/>
          </p:cNvSpPr>
          <p:nvPr userDrawn="1"/>
        </p:nvSpPr>
        <p:spPr bwMode="auto">
          <a:xfrm flipH="1">
            <a:off x="0" y="1003300"/>
            <a:ext cx="12192000" cy="0"/>
          </a:xfrm>
          <a:prstGeom prst="line">
            <a:avLst/>
          </a:prstGeom>
          <a:noFill/>
          <a:ln w="28575">
            <a:solidFill>
              <a:srgbClr val="45C3D3"/>
            </a:solidFill>
            <a:round/>
            <a:headEnd/>
            <a:tailEnd/>
          </a:ln>
          <a:effectLst>
            <a:outerShdw dist="25400" dir="5400000" algn="ctr" rotWithShape="0">
              <a:srgbClr val="CDEEF3"/>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525B"/>
              </a:solidFill>
              <a:effectLst/>
              <a:uLnTx/>
              <a:uFillTx/>
              <a:latin typeface="Nexa Light"/>
              <a:ea typeface="+mn-ea"/>
              <a:cs typeface="+mn-cs"/>
            </a:endParaRPr>
          </a:p>
        </p:txBody>
      </p:sp>
      <p:pic>
        <p:nvPicPr>
          <p:cNvPr id="12" name="Picture 2"/>
          <p:cNvPicPr>
            <a:picLocks noChangeAspect="1" noChangeArrowheads="1"/>
          </p:cNvPicPr>
          <p:nvPr userDrawn="1"/>
        </p:nvPicPr>
        <p:blipFill>
          <a:blip r:embed="rId12" cstate="print"/>
          <a:srcRect l="12394" t="15193" r="13325" b="30978"/>
          <a:stretch>
            <a:fillRect/>
          </a:stretch>
        </p:blipFill>
        <p:spPr bwMode="auto">
          <a:xfrm>
            <a:off x="9554994" y="6311791"/>
            <a:ext cx="1772646" cy="485345"/>
          </a:xfrm>
          <a:prstGeom prst="rect">
            <a:avLst/>
          </a:prstGeom>
          <a:noFill/>
          <a:ln w="9525">
            <a:noFill/>
            <a:miter lim="800000"/>
            <a:headEnd/>
            <a:tailEnd/>
          </a:ln>
        </p:spPr>
      </p:pic>
      <p:sp>
        <p:nvSpPr>
          <p:cNvPr id="11" name="DraftShape"/>
          <p:cNvSpPr>
            <a:spLocks noChangeArrowheads="1"/>
          </p:cNvSpPr>
          <p:nvPr userDrawn="1">
            <p:custDataLst>
              <p:tags r:id="rId9"/>
            </p:custDataLst>
          </p:nvPr>
        </p:nvSpPr>
        <p:spPr bwMode="gray">
          <a:xfrm>
            <a:off x="5133398" y="6656832"/>
            <a:ext cx="1925206" cy="184666"/>
          </a:xfrm>
          <a:prstGeom prst="rect">
            <a:avLst/>
          </a:prstGeom>
          <a:noFill/>
          <a:ln w="12700" algn="ctr">
            <a:noFill/>
            <a:miter lim="800000"/>
            <a:headEnd/>
            <a:tailEnd/>
          </a:ln>
        </p:spPr>
        <p:txBody>
          <a:bodyPr wrap="none" lIns="0" tIns="0" rIns="0" bIns="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C008D"/>
                </a:solidFill>
                <a:effectLst/>
                <a:uLnTx/>
                <a:uFillTx/>
                <a:latin typeface="Nexa Light"/>
                <a:ea typeface="+mn-ea"/>
                <a:cs typeface="+mn-cs"/>
              </a:rPr>
              <a:t>Draft—for discussion only</a:t>
            </a:r>
          </a:p>
        </p:txBody>
      </p:sp>
    </p:spTree>
    <p:extLst>
      <p:ext uri="{BB962C8B-B14F-4D97-AF65-F5344CB8AC3E}">
        <p14:creationId xmlns:p14="http://schemas.microsoft.com/office/powerpoint/2010/main" val="59047042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hdr="0" ftr="0" dt="0"/>
  <p:txStyles>
    <p:titleStyle>
      <a:lvl1pPr algn="l" defTabSz="914400"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1600" b="1" kern="1200">
          <a:solidFill>
            <a:schemeClr val="tx1"/>
          </a:solidFill>
          <a:latin typeface="+mn-lt"/>
          <a:ea typeface="+mn-ea"/>
          <a:cs typeface="+mn-cs"/>
        </a:defRPr>
      </a:lvl1pPr>
      <a:lvl2pPr marL="457200" indent="-228600" algn="l" defTabSz="914400" rtl="0" eaLnBrk="1" latinLnBrk="0" hangingPunct="1">
        <a:spcBef>
          <a:spcPct val="20000"/>
        </a:spcBef>
        <a:buClr>
          <a:srgbClr val="45C3D3"/>
        </a:buClr>
        <a:buSzPct val="125000"/>
        <a:buFont typeface="Nexa Light" pitchFamily="2" charset="0"/>
        <a:buChar char="•"/>
        <a:defRPr sz="1600" kern="1200">
          <a:solidFill>
            <a:schemeClr val="tx1"/>
          </a:solidFill>
          <a:latin typeface="+mn-lt"/>
          <a:ea typeface="+mn-ea"/>
          <a:cs typeface="+mn-cs"/>
        </a:defRPr>
      </a:lvl2pPr>
      <a:lvl3pPr marL="914400" indent="-228600" algn="l" defTabSz="914400" rtl="0" eaLnBrk="1" latinLnBrk="0" hangingPunct="1">
        <a:spcBef>
          <a:spcPct val="20000"/>
        </a:spcBef>
        <a:buClr>
          <a:srgbClr val="45C3D3"/>
        </a:buClr>
        <a:buFont typeface="Nexa Light" pitchFamily="2" charset="0"/>
        <a:buChar char="–"/>
        <a:defRPr sz="1600" kern="1200">
          <a:solidFill>
            <a:schemeClr val="tx1"/>
          </a:solidFill>
          <a:latin typeface="+mn-lt"/>
          <a:ea typeface="+mn-ea"/>
          <a:cs typeface="+mn-cs"/>
        </a:defRPr>
      </a:lvl3pPr>
      <a:lvl4pPr marL="1376363" indent="-233362" algn="l" defTabSz="914400" rtl="0" eaLnBrk="1" latinLnBrk="0" hangingPunct="1">
        <a:spcBef>
          <a:spcPct val="20000"/>
        </a:spcBef>
        <a:buClr>
          <a:srgbClr val="45C3D3"/>
        </a:buClr>
        <a:buFont typeface="Nexa Light" pitchFamily="2" charset="0"/>
        <a:buChar char="–"/>
        <a:defRPr sz="1600" kern="1200">
          <a:solidFill>
            <a:schemeClr val="tx1"/>
          </a:solidFill>
          <a:latin typeface="+mn-lt"/>
          <a:ea typeface="+mn-ea"/>
          <a:cs typeface="+mn-cs"/>
        </a:defRPr>
      </a:lvl4pPr>
      <a:lvl5pPr marL="2058988" indent="-230188" algn="l" defTabSz="914400" rtl="0" eaLnBrk="1" latinLnBrk="0" hangingPunct="1">
        <a:spcBef>
          <a:spcPct val="20000"/>
        </a:spcBef>
        <a:buClr>
          <a:srgbClr val="45C3D3"/>
        </a:buClr>
        <a:buFont typeface="Nexa Light" pitchFamily="2"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7"/>
            </p:custDataLst>
            <p:extLst/>
          </p:nvPr>
        </p:nvGraphicFramePr>
        <p:xfrm>
          <a:off x="1954" y="1589"/>
          <a:ext cx="1953" cy="1587"/>
        </p:xfrm>
        <a:graphic>
          <a:graphicData uri="http://schemas.openxmlformats.org/presentationml/2006/ole">
            <mc:AlternateContent xmlns:mc="http://schemas.openxmlformats.org/markup-compatibility/2006">
              <mc:Choice xmlns:v="urn:schemas-microsoft-com:vml" Requires="v">
                <p:oleObj spid="_x0000_s6287" name="think-cell Slide" r:id="rId10" imgW="270" imgH="270" progId="TCLayout.ActiveDocument.1">
                  <p:embed/>
                </p:oleObj>
              </mc:Choice>
              <mc:Fallback>
                <p:oleObj name="think-cell Slide" r:id="rId10" imgW="270" imgH="270" progId="TCLayout.ActiveDocument.1">
                  <p:embed/>
                  <p:pic>
                    <p:nvPicPr>
                      <p:cNvPr id="6" name="Object 5"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54" y="1589"/>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562707" y="162000"/>
            <a:ext cx="11068062" cy="831600"/>
          </a:xfrm>
          <a:prstGeom prst="rect">
            <a:avLst/>
          </a:prstGeom>
        </p:spPr>
        <p:txBody>
          <a:bodyPr vert="horz" lIns="0" tIns="45720" rIns="0" bIns="45720" rtlCol="0" anchor="b"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562707" y="1508400"/>
            <a:ext cx="11068062" cy="459000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FooterSimple"/>
          <p:cNvSpPr/>
          <p:nvPr userDrawn="1">
            <p:custDataLst>
              <p:tags r:id="rId8"/>
            </p:custDataLst>
          </p:nvPr>
        </p:nvSpPr>
        <p:spPr>
          <a:xfrm>
            <a:off x="562708" y="6725000"/>
            <a:ext cx="793108" cy="107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939598"/>
                </a:solidFill>
                <a:effectLst/>
                <a:uLnTx/>
                <a:uFillTx/>
                <a:latin typeface="Nexa Light"/>
                <a:ea typeface="+mn-ea"/>
                <a:cs typeface="+mn-cs"/>
              </a:rPr>
              <a:t>190114 LCISD General Staff Presentation - Assessment Review 2018 vF.pptx</a:t>
            </a:r>
            <a:endParaRPr kumimoji="0" lang="en-US" sz="700" b="0" i="0" u="none" strike="noStrike" kern="1200" cap="none" spc="0" normalizeH="0" baseline="0" noProof="0" dirty="0">
              <a:ln>
                <a:noFill/>
              </a:ln>
              <a:solidFill>
                <a:srgbClr val="939598"/>
              </a:solidFill>
              <a:effectLst/>
              <a:uLnTx/>
              <a:uFillTx/>
              <a:latin typeface="Nexa Light"/>
              <a:ea typeface="+mn-ea"/>
              <a:cs typeface="+mn-cs"/>
            </a:endParaRPr>
          </a:p>
        </p:txBody>
      </p:sp>
      <p:sp>
        <p:nvSpPr>
          <p:cNvPr id="10" name="TextBox 9"/>
          <p:cNvSpPr txBox="1"/>
          <p:nvPr userDrawn="1"/>
        </p:nvSpPr>
        <p:spPr>
          <a:xfrm>
            <a:off x="11395938" y="6674400"/>
            <a:ext cx="234462" cy="127000"/>
          </a:xfrm>
          <a:prstGeom prst="rect">
            <a:avLst/>
          </a:prstGeom>
          <a:noFill/>
          <a:ln/>
          <a:effectLst/>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3E389-1311-4796-9190-1F74A8EADEA2}" type="slidenum">
              <a:rPr kumimoji="0" lang="en-US" sz="900" b="0" i="0" u="none" strike="noStrike" kern="1200" cap="none" spc="0" normalizeH="0" baseline="0" noProof="0" smtClean="0">
                <a:ln>
                  <a:noFill/>
                </a:ln>
                <a:solidFill>
                  <a:srgbClr val="43525B"/>
                </a:solidFill>
                <a:effectLst/>
                <a:uLnTx/>
                <a:uFillTx/>
                <a:latin typeface="Nexa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3525B"/>
              </a:solidFill>
              <a:effectLst/>
              <a:uLnTx/>
              <a:uFillTx/>
              <a:latin typeface="Nexa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3525B"/>
              </a:solidFill>
              <a:effectLst/>
              <a:uLnTx/>
              <a:uFillTx/>
              <a:latin typeface="Arial"/>
              <a:ea typeface="+mn-ea"/>
              <a:cs typeface="+mn-cs"/>
            </a:endParaRPr>
          </a:p>
        </p:txBody>
      </p:sp>
      <p:sp>
        <p:nvSpPr>
          <p:cNvPr id="9" name="Line 115"/>
          <p:cNvSpPr>
            <a:spLocks noChangeShapeType="1"/>
          </p:cNvSpPr>
          <p:nvPr userDrawn="1"/>
        </p:nvSpPr>
        <p:spPr bwMode="auto">
          <a:xfrm flipH="1">
            <a:off x="0" y="1003300"/>
            <a:ext cx="12192000" cy="0"/>
          </a:xfrm>
          <a:prstGeom prst="line">
            <a:avLst/>
          </a:prstGeom>
          <a:noFill/>
          <a:ln w="28575">
            <a:solidFill>
              <a:srgbClr val="45C3D3"/>
            </a:solidFill>
            <a:round/>
            <a:headEnd/>
            <a:tailEnd/>
          </a:ln>
          <a:effectLst>
            <a:outerShdw dist="25400" dir="5400000" algn="ctr" rotWithShape="0">
              <a:srgbClr val="CDEEF3"/>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525B"/>
              </a:solidFill>
              <a:effectLst/>
              <a:uLnTx/>
              <a:uFillTx/>
              <a:latin typeface="Nexa Light"/>
              <a:ea typeface="+mn-ea"/>
              <a:cs typeface="+mn-cs"/>
            </a:endParaRPr>
          </a:p>
        </p:txBody>
      </p:sp>
      <p:pic>
        <p:nvPicPr>
          <p:cNvPr id="12" name="Picture 2"/>
          <p:cNvPicPr>
            <a:picLocks noChangeAspect="1" noChangeArrowheads="1"/>
          </p:cNvPicPr>
          <p:nvPr userDrawn="1"/>
        </p:nvPicPr>
        <p:blipFill>
          <a:blip r:embed="rId12" cstate="print"/>
          <a:srcRect l="12394" t="15193" r="13325" b="30978"/>
          <a:stretch>
            <a:fillRect/>
          </a:stretch>
        </p:blipFill>
        <p:spPr bwMode="auto">
          <a:xfrm>
            <a:off x="9554994" y="6311791"/>
            <a:ext cx="1772646" cy="485345"/>
          </a:xfrm>
          <a:prstGeom prst="rect">
            <a:avLst/>
          </a:prstGeom>
          <a:noFill/>
          <a:ln w="9525">
            <a:noFill/>
            <a:miter lim="800000"/>
            <a:headEnd/>
            <a:tailEnd/>
          </a:ln>
        </p:spPr>
      </p:pic>
      <p:sp>
        <p:nvSpPr>
          <p:cNvPr id="11" name="DraftShape"/>
          <p:cNvSpPr>
            <a:spLocks noChangeArrowheads="1"/>
          </p:cNvSpPr>
          <p:nvPr userDrawn="1">
            <p:custDataLst>
              <p:tags r:id="rId9"/>
            </p:custDataLst>
          </p:nvPr>
        </p:nvSpPr>
        <p:spPr bwMode="gray">
          <a:xfrm>
            <a:off x="5133398" y="6656832"/>
            <a:ext cx="1925206" cy="184666"/>
          </a:xfrm>
          <a:prstGeom prst="rect">
            <a:avLst/>
          </a:prstGeom>
          <a:noFill/>
          <a:ln w="12700" algn="ctr">
            <a:noFill/>
            <a:miter lim="800000"/>
            <a:headEnd/>
            <a:tailEnd/>
          </a:ln>
        </p:spPr>
        <p:txBody>
          <a:bodyPr wrap="none" lIns="0" tIns="0" rIns="0" bIns="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C008D"/>
                </a:solidFill>
                <a:effectLst/>
                <a:uLnTx/>
                <a:uFillTx/>
                <a:latin typeface="Nexa Light"/>
                <a:ea typeface="+mn-ea"/>
                <a:cs typeface="+mn-cs"/>
              </a:rPr>
              <a:t>Draft—for discussion only</a:t>
            </a:r>
          </a:p>
        </p:txBody>
      </p:sp>
    </p:spTree>
    <p:extLst>
      <p:ext uri="{BB962C8B-B14F-4D97-AF65-F5344CB8AC3E}">
        <p14:creationId xmlns:p14="http://schemas.microsoft.com/office/powerpoint/2010/main" val="286911727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p:hf hdr="0" ftr="0" dt="0"/>
  <p:txStyles>
    <p:titleStyle>
      <a:lvl1pPr algn="l" defTabSz="914400"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1600" b="1" kern="1200">
          <a:solidFill>
            <a:schemeClr val="tx1"/>
          </a:solidFill>
          <a:latin typeface="+mn-lt"/>
          <a:ea typeface="+mn-ea"/>
          <a:cs typeface="+mn-cs"/>
        </a:defRPr>
      </a:lvl1pPr>
      <a:lvl2pPr marL="457200" indent="-228600" algn="l" defTabSz="914400" rtl="0" eaLnBrk="1" latinLnBrk="0" hangingPunct="1">
        <a:spcBef>
          <a:spcPct val="20000"/>
        </a:spcBef>
        <a:buClr>
          <a:srgbClr val="45C3D3"/>
        </a:buClr>
        <a:buSzPct val="125000"/>
        <a:buFont typeface="Nexa Light" pitchFamily="2" charset="0"/>
        <a:buChar char="•"/>
        <a:defRPr sz="1600" kern="1200">
          <a:solidFill>
            <a:schemeClr val="tx1"/>
          </a:solidFill>
          <a:latin typeface="+mn-lt"/>
          <a:ea typeface="+mn-ea"/>
          <a:cs typeface="+mn-cs"/>
        </a:defRPr>
      </a:lvl2pPr>
      <a:lvl3pPr marL="914400" indent="-228600" algn="l" defTabSz="914400" rtl="0" eaLnBrk="1" latinLnBrk="0" hangingPunct="1">
        <a:spcBef>
          <a:spcPct val="20000"/>
        </a:spcBef>
        <a:buClr>
          <a:srgbClr val="45C3D3"/>
        </a:buClr>
        <a:buFont typeface="Nexa Light" pitchFamily="2" charset="0"/>
        <a:buChar char="–"/>
        <a:defRPr sz="1600" kern="1200">
          <a:solidFill>
            <a:schemeClr val="tx1"/>
          </a:solidFill>
          <a:latin typeface="+mn-lt"/>
          <a:ea typeface="+mn-ea"/>
          <a:cs typeface="+mn-cs"/>
        </a:defRPr>
      </a:lvl3pPr>
      <a:lvl4pPr marL="1376363" indent="-233362" algn="l" defTabSz="914400" rtl="0" eaLnBrk="1" latinLnBrk="0" hangingPunct="1">
        <a:spcBef>
          <a:spcPct val="20000"/>
        </a:spcBef>
        <a:buClr>
          <a:srgbClr val="45C3D3"/>
        </a:buClr>
        <a:buFont typeface="Nexa Light" pitchFamily="2" charset="0"/>
        <a:buChar char="–"/>
        <a:defRPr sz="1600" kern="1200">
          <a:solidFill>
            <a:schemeClr val="tx1"/>
          </a:solidFill>
          <a:latin typeface="+mn-lt"/>
          <a:ea typeface="+mn-ea"/>
          <a:cs typeface="+mn-cs"/>
        </a:defRPr>
      </a:lvl4pPr>
      <a:lvl5pPr marL="2058988" indent="-230188" algn="l" defTabSz="914400" rtl="0" eaLnBrk="1" latinLnBrk="0" hangingPunct="1">
        <a:spcBef>
          <a:spcPct val="20000"/>
        </a:spcBef>
        <a:buClr>
          <a:srgbClr val="45C3D3"/>
        </a:buClr>
        <a:buFont typeface="Nexa Light" pitchFamily="2"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7"/>
            </p:custDataLst>
            <p:extLst/>
          </p:nvPr>
        </p:nvGraphicFramePr>
        <p:xfrm>
          <a:off x="1954" y="1589"/>
          <a:ext cx="1953" cy="1587"/>
        </p:xfrm>
        <a:graphic>
          <a:graphicData uri="http://schemas.openxmlformats.org/presentationml/2006/ole">
            <mc:AlternateContent xmlns:mc="http://schemas.openxmlformats.org/markup-compatibility/2006">
              <mc:Choice xmlns:v="urn:schemas-microsoft-com:vml" Requires="v">
                <p:oleObj spid="_x0000_s8335" name="think-cell Slide" r:id="rId10" imgW="270" imgH="270" progId="TCLayout.ActiveDocument.1">
                  <p:embed/>
                </p:oleObj>
              </mc:Choice>
              <mc:Fallback>
                <p:oleObj name="think-cell Slide" r:id="rId10" imgW="270" imgH="270" progId="TCLayout.ActiveDocument.1">
                  <p:embed/>
                  <p:pic>
                    <p:nvPicPr>
                      <p:cNvPr id="6" name="Object 5"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54" y="1589"/>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562707" y="162000"/>
            <a:ext cx="11068062" cy="831600"/>
          </a:xfrm>
          <a:prstGeom prst="rect">
            <a:avLst/>
          </a:prstGeom>
        </p:spPr>
        <p:txBody>
          <a:bodyPr vert="horz" lIns="0" tIns="45720" rIns="0" bIns="45720" rtlCol="0" anchor="b"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562707" y="1508400"/>
            <a:ext cx="11068062" cy="459000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FooterSimple"/>
          <p:cNvSpPr/>
          <p:nvPr userDrawn="1">
            <p:custDataLst>
              <p:tags r:id="rId8"/>
            </p:custDataLst>
          </p:nvPr>
        </p:nvSpPr>
        <p:spPr>
          <a:xfrm>
            <a:off x="562708" y="6725000"/>
            <a:ext cx="793108" cy="107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939598"/>
                </a:solidFill>
                <a:effectLst/>
                <a:uLnTx/>
                <a:uFillTx/>
                <a:latin typeface="Nexa Light"/>
                <a:ea typeface="+mn-ea"/>
                <a:cs typeface="+mn-cs"/>
              </a:rPr>
              <a:t>190114 LCISD General Staff Presentation - Assessment Review 2018 vF.pptx</a:t>
            </a:r>
            <a:endParaRPr kumimoji="0" lang="en-US" sz="700" b="0" i="0" u="none" strike="noStrike" kern="1200" cap="none" spc="0" normalizeH="0" baseline="0" noProof="0" dirty="0">
              <a:ln>
                <a:noFill/>
              </a:ln>
              <a:solidFill>
                <a:srgbClr val="939598"/>
              </a:solidFill>
              <a:effectLst/>
              <a:uLnTx/>
              <a:uFillTx/>
              <a:latin typeface="Nexa Light"/>
              <a:ea typeface="+mn-ea"/>
              <a:cs typeface="+mn-cs"/>
            </a:endParaRPr>
          </a:p>
        </p:txBody>
      </p:sp>
      <p:sp>
        <p:nvSpPr>
          <p:cNvPr id="10" name="TextBox 9"/>
          <p:cNvSpPr txBox="1"/>
          <p:nvPr userDrawn="1"/>
        </p:nvSpPr>
        <p:spPr>
          <a:xfrm>
            <a:off x="11395938" y="6674400"/>
            <a:ext cx="234462" cy="127000"/>
          </a:xfrm>
          <a:prstGeom prst="rect">
            <a:avLst/>
          </a:prstGeom>
          <a:noFill/>
          <a:ln/>
          <a:effectLst/>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53E389-1311-4796-9190-1F74A8EADEA2}" type="slidenum">
              <a:rPr kumimoji="0" lang="en-US" sz="900" b="0" i="0" u="none" strike="noStrike" kern="1200" cap="none" spc="0" normalizeH="0" baseline="0" noProof="0" smtClean="0">
                <a:ln>
                  <a:noFill/>
                </a:ln>
                <a:solidFill>
                  <a:srgbClr val="43525B"/>
                </a:solidFill>
                <a:effectLst/>
                <a:uLnTx/>
                <a:uFillTx/>
                <a:latin typeface="Nexa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3525B"/>
              </a:solidFill>
              <a:effectLst/>
              <a:uLnTx/>
              <a:uFillTx/>
              <a:latin typeface="Nexa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3525B"/>
              </a:solidFill>
              <a:effectLst/>
              <a:uLnTx/>
              <a:uFillTx/>
              <a:latin typeface="Arial"/>
              <a:ea typeface="+mn-ea"/>
              <a:cs typeface="+mn-cs"/>
            </a:endParaRPr>
          </a:p>
        </p:txBody>
      </p:sp>
      <p:sp>
        <p:nvSpPr>
          <p:cNvPr id="9" name="Line 115"/>
          <p:cNvSpPr>
            <a:spLocks noChangeShapeType="1"/>
          </p:cNvSpPr>
          <p:nvPr userDrawn="1"/>
        </p:nvSpPr>
        <p:spPr bwMode="auto">
          <a:xfrm flipH="1">
            <a:off x="0" y="1003300"/>
            <a:ext cx="12192000" cy="0"/>
          </a:xfrm>
          <a:prstGeom prst="line">
            <a:avLst/>
          </a:prstGeom>
          <a:noFill/>
          <a:ln w="28575">
            <a:solidFill>
              <a:srgbClr val="45C3D3"/>
            </a:solidFill>
            <a:round/>
            <a:headEnd/>
            <a:tailEnd/>
          </a:ln>
          <a:effectLst>
            <a:outerShdw dist="25400" dir="5400000" algn="ctr" rotWithShape="0">
              <a:srgbClr val="CDEEF3"/>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525B"/>
              </a:solidFill>
              <a:effectLst/>
              <a:uLnTx/>
              <a:uFillTx/>
              <a:latin typeface="Nexa Light"/>
              <a:ea typeface="+mn-ea"/>
              <a:cs typeface="+mn-cs"/>
            </a:endParaRPr>
          </a:p>
        </p:txBody>
      </p:sp>
      <p:pic>
        <p:nvPicPr>
          <p:cNvPr id="12" name="Picture 2"/>
          <p:cNvPicPr>
            <a:picLocks noChangeAspect="1" noChangeArrowheads="1"/>
          </p:cNvPicPr>
          <p:nvPr userDrawn="1"/>
        </p:nvPicPr>
        <p:blipFill>
          <a:blip r:embed="rId12" cstate="print"/>
          <a:srcRect l="12394" t="15193" r="13325" b="30978"/>
          <a:stretch>
            <a:fillRect/>
          </a:stretch>
        </p:blipFill>
        <p:spPr bwMode="auto">
          <a:xfrm>
            <a:off x="9554994" y="6311791"/>
            <a:ext cx="1772646" cy="485345"/>
          </a:xfrm>
          <a:prstGeom prst="rect">
            <a:avLst/>
          </a:prstGeom>
          <a:noFill/>
          <a:ln w="9525">
            <a:noFill/>
            <a:miter lim="800000"/>
            <a:headEnd/>
            <a:tailEnd/>
          </a:ln>
        </p:spPr>
      </p:pic>
      <p:sp>
        <p:nvSpPr>
          <p:cNvPr id="11" name="DraftShape"/>
          <p:cNvSpPr>
            <a:spLocks noChangeArrowheads="1"/>
          </p:cNvSpPr>
          <p:nvPr userDrawn="1">
            <p:custDataLst>
              <p:tags r:id="rId9"/>
            </p:custDataLst>
          </p:nvPr>
        </p:nvSpPr>
        <p:spPr bwMode="gray">
          <a:xfrm>
            <a:off x="5133398" y="6656832"/>
            <a:ext cx="1925206" cy="184666"/>
          </a:xfrm>
          <a:prstGeom prst="rect">
            <a:avLst/>
          </a:prstGeom>
          <a:noFill/>
          <a:ln w="12700" algn="ctr">
            <a:noFill/>
            <a:miter lim="800000"/>
            <a:headEnd/>
            <a:tailEnd/>
          </a:ln>
        </p:spPr>
        <p:txBody>
          <a:bodyPr wrap="none" lIns="0" tIns="0" rIns="0" bIns="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C008D"/>
                </a:solidFill>
                <a:effectLst/>
                <a:uLnTx/>
                <a:uFillTx/>
                <a:latin typeface="Nexa Light"/>
                <a:ea typeface="+mn-ea"/>
                <a:cs typeface="+mn-cs"/>
              </a:rPr>
              <a:t>Draft—for discussion only</a:t>
            </a:r>
          </a:p>
        </p:txBody>
      </p:sp>
    </p:spTree>
    <p:extLst>
      <p:ext uri="{BB962C8B-B14F-4D97-AF65-F5344CB8AC3E}">
        <p14:creationId xmlns:p14="http://schemas.microsoft.com/office/powerpoint/2010/main" val="237711318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Lst>
  <p:hf hdr="0" ftr="0" dt="0"/>
  <p:txStyles>
    <p:titleStyle>
      <a:lvl1pPr algn="l" defTabSz="914400"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1600" b="1" kern="1200">
          <a:solidFill>
            <a:schemeClr val="tx1"/>
          </a:solidFill>
          <a:latin typeface="+mn-lt"/>
          <a:ea typeface="+mn-ea"/>
          <a:cs typeface="+mn-cs"/>
        </a:defRPr>
      </a:lvl1pPr>
      <a:lvl2pPr marL="457200" indent="-228600" algn="l" defTabSz="914400" rtl="0" eaLnBrk="1" latinLnBrk="0" hangingPunct="1">
        <a:spcBef>
          <a:spcPct val="20000"/>
        </a:spcBef>
        <a:buClr>
          <a:srgbClr val="45C3D3"/>
        </a:buClr>
        <a:buSzPct val="125000"/>
        <a:buFont typeface="Nexa Light" pitchFamily="2" charset="0"/>
        <a:buChar char="•"/>
        <a:defRPr sz="1600" kern="1200">
          <a:solidFill>
            <a:schemeClr val="tx1"/>
          </a:solidFill>
          <a:latin typeface="+mn-lt"/>
          <a:ea typeface="+mn-ea"/>
          <a:cs typeface="+mn-cs"/>
        </a:defRPr>
      </a:lvl2pPr>
      <a:lvl3pPr marL="914400" indent="-228600" algn="l" defTabSz="914400" rtl="0" eaLnBrk="1" latinLnBrk="0" hangingPunct="1">
        <a:spcBef>
          <a:spcPct val="20000"/>
        </a:spcBef>
        <a:buClr>
          <a:srgbClr val="45C3D3"/>
        </a:buClr>
        <a:buFont typeface="Nexa Light" pitchFamily="2" charset="0"/>
        <a:buChar char="–"/>
        <a:defRPr sz="1600" kern="1200">
          <a:solidFill>
            <a:schemeClr val="tx1"/>
          </a:solidFill>
          <a:latin typeface="+mn-lt"/>
          <a:ea typeface="+mn-ea"/>
          <a:cs typeface="+mn-cs"/>
        </a:defRPr>
      </a:lvl3pPr>
      <a:lvl4pPr marL="1376363" indent="-233362" algn="l" defTabSz="914400" rtl="0" eaLnBrk="1" latinLnBrk="0" hangingPunct="1">
        <a:spcBef>
          <a:spcPct val="20000"/>
        </a:spcBef>
        <a:buClr>
          <a:srgbClr val="45C3D3"/>
        </a:buClr>
        <a:buFont typeface="Nexa Light" pitchFamily="2" charset="0"/>
        <a:buChar char="–"/>
        <a:defRPr sz="1600" kern="1200">
          <a:solidFill>
            <a:schemeClr val="tx1"/>
          </a:solidFill>
          <a:latin typeface="+mn-lt"/>
          <a:ea typeface="+mn-ea"/>
          <a:cs typeface="+mn-cs"/>
        </a:defRPr>
      </a:lvl4pPr>
      <a:lvl5pPr marL="2058988" indent="-230188" algn="l" defTabSz="914400" rtl="0" eaLnBrk="1" latinLnBrk="0" hangingPunct="1">
        <a:spcBef>
          <a:spcPct val="20000"/>
        </a:spcBef>
        <a:buClr>
          <a:srgbClr val="45C3D3"/>
        </a:buClr>
        <a:buFont typeface="Nexa Light" pitchFamily="2"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8.jp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02"/>
          <a:stretch/>
        </p:blipFill>
        <p:spPr>
          <a:xfrm>
            <a:off x="2614801" y="-16476"/>
            <a:ext cx="6930081" cy="6874476"/>
          </a:xfrm>
          <a:prstGeom prst="rect">
            <a:avLst/>
          </a:prstGeom>
        </p:spPr>
      </p:pic>
    </p:spTree>
    <p:extLst>
      <p:ext uri="{BB962C8B-B14F-4D97-AF65-F5344CB8AC3E}">
        <p14:creationId xmlns:p14="http://schemas.microsoft.com/office/powerpoint/2010/main" val="1552937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9086" cy="6914188"/>
          </a:xfrm>
          <a:prstGeom prst="rect">
            <a:avLst/>
          </a:prstGeom>
        </p:spPr>
      </p:pic>
      <p:sp>
        <p:nvSpPr>
          <p:cNvPr id="3" name="Title 2">
            <a:extLst>
              <a:ext uri="{FF2B5EF4-FFF2-40B4-BE49-F238E27FC236}">
                <a16:creationId xmlns:a16="http://schemas.microsoft.com/office/drawing/2014/main" id="{BDC9F968-7453-4920-9AA3-15517228C747}"/>
              </a:ext>
            </a:extLst>
          </p:cNvPr>
          <p:cNvSpPr txBox="1">
            <a:spLocks/>
          </p:cNvSpPr>
          <p:nvPr/>
        </p:nvSpPr>
        <p:spPr>
          <a:xfrm>
            <a:off x="1643143" y="602431"/>
            <a:ext cx="8992800" cy="831600"/>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The Strategic Plan contains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five strategic priorities</a:t>
            </a:r>
            <a:endParaRPr kumimoji="0" lang="en-US" sz="60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endParaRPr>
          </a:p>
        </p:txBody>
      </p:sp>
      <p:sp>
        <p:nvSpPr>
          <p:cNvPr id="4" name="Rectangle: Rounded Corners 5">
            <a:extLst>
              <a:ext uri="{FF2B5EF4-FFF2-40B4-BE49-F238E27FC236}">
                <a16:creationId xmlns:a16="http://schemas.microsoft.com/office/drawing/2014/main" id="{0C3C3F80-A922-43BF-B9C6-350BA6AEA319}"/>
              </a:ext>
            </a:extLst>
          </p:cNvPr>
          <p:cNvSpPr/>
          <p:nvPr/>
        </p:nvSpPr>
        <p:spPr>
          <a:xfrm>
            <a:off x="3660065" y="1679532"/>
            <a:ext cx="5203310" cy="831600"/>
          </a:xfrm>
          <a:prstGeom prst="roundRect">
            <a:avLst/>
          </a:prstGeom>
          <a:solidFill>
            <a:schemeClr val="accent3"/>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Evolve the Student Learning Experience</a:t>
            </a:r>
          </a:p>
        </p:txBody>
      </p:sp>
      <p:sp>
        <p:nvSpPr>
          <p:cNvPr id="5" name="Rectangle: Rounded Corners 6">
            <a:extLst>
              <a:ext uri="{FF2B5EF4-FFF2-40B4-BE49-F238E27FC236}">
                <a16:creationId xmlns:a16="http://schemas.microsoft.com/office/drawing/2014/main" id="{5556EB31-FE2C-4CA6-9D3E-E083D3D029C7}"/>
              </a:ext>
            </a:extLst>
          </p:cNvPr>
          <p:cNvSpPr/>
          <p:nvPr/>
        </p:nvSpPr>
        <p:spPr>
          <a:xfrm>
            <a:off x="3660065" y="4605759"/>
            <a:ext cx="5203310" cy="831600"/>
          </a:xfrm>
          <a:prstGeom prst="roundRect">
            <a:avLst/>
          </a:prstGeom>
          <a:solidFill>
            <a:schemeClr val="accent3"/>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Plan for Rapid Growth While Preserving District Culture</a:t>
            </a:r>
          </a:p>
        </p:txBody>
      </p:sp>
      <p:sp>
        <p:nvSpPr>
          <p:cNvPr id="6" name="Rectangle: Rounded Corners 7">
            <a:extLst>
              <a:ext uri="{FF2B5EF4-FFF2-40B4-BE49-F238E27FC236}">
                <a16:creationId xmlns:a16="http://schemas.microsoft.com/office/drawing/2014/main" id="{8444947E-0105-49AE-9535-20E963B1786C}"/>
              </a:ext>
            </a:extLst>
          </p:cNvPr>
          <p:cNvSpPr/>
          <p:nvPr/>
        </p:nvSpPr>
        <p:spPr>
          <a:xfrm>
            <a:off x="3660065" y="5581170"/>
            <a:ext cx="5203310" cy="831600"/>
          </a:xfrm>
          <a:prstGeom prst="roundRect">
            <a:avLst/>
          </a:prstGeom>
          <a:solidFill>
            <a:schemeClr val="accent3"/>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Focus</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Talent</a:t>
            </a:r>
          </a:p>
        </p:txBody>
      </p:sp>
      <p:sp>
        <p:nvSpPr>
          <p:cNvPr id="7" name="Rectangle: Rounded Corners 8">
            <a:extLst>
              <a:ext uri="{FF2B5EF4-FFF2-40B4-BE49-F238E27FC236}">
                <a16:creationId xmlns:a16="http://schemas.microsoft.com/office/drawing/2014/main" id="{6FADF27B-3405-463F-9DC5-16FAD821878C}"/>
              </a:ext>
            </a:extLst>
          </p:cNvPr>
          <p:cNvSpPr/>
          <p:nvPr/>
        </p:nvSpPr>
        <p:spPr>
          <a:xfrm>
            <a:off x="3660065" y="3630350"/>
            <a:ext cx="5203310" cy="831600"/>
          </a:xfrm>
          <a:prstGeom prst="roundRect">
            <a:avLst/>
          </a:prstGeom>
          <a:solidFill>
            <a:schemeClr val="accent3"/>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Promote a Safe and Healthy Environment</a:t>
            </a:r>
          </a:p>
        </p:txBody>
      </p:sp>
      <p:sp>
        <p:nvSpPr>
          <p:cNvPr id="8" name="Rectangle: Rounded Corners 9">
            <a:extLst>
              <a:ext uri="{FF2B5EF4-FFF2-40B4-BE49-F238E27FC236}">
                <a16:creationId xmlns:a16="http://schemas.microsoft.com/office/drawing/2014/main" id="{62F01904-C42F-4E1D-B45A-76A4FD3C8774}"/>
              </a:ext>
            </a:extLst>
          </p:cNvPr>
          <p:cNvSpPr/>
          <p:nvPr/>
        </p:nvSpPr>
        <p:spPr>
          <a:xfrm>
            <a:off x="3660065" y="2654941"/>
            <a:ext cx="5203310" cy="831600"/>
          </a:xfrm>
          <a:prstGeom prst="roundRect">
            <a:avLst/>
          </a:prstGeom>
          <a:solidFill>
            <a:schemeClr val="accent3"/>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Equip Students with Knowledge and Skills to Succeed in a Changing World</a:t>
            </a:r>
          </a:p>
        </p:txBody>
      </p:sp>
      <p:sp>
        <p:nvSpPr>
          <p:cNvPr id="9" name="Freeform 415">
            <a:extLst>
              <a:ext uri="{FF2B5EF4-FFF2-40B4-BE49-F238E27FC236}">
                <a16:creationId xmlns:a16="http://schemas.microsoft.com/office/drawing/2014/main" id="{1F5A20C4-9590-4D4F-8CB9-408C72CD40D1}"/>
              </a:ext>
            </a:extLst>
          </p:cNvPr>
          <p:cNvSpPr>
            <a:spLocks noEditPoints="1"/>
          </p:cNvSpPr>
          <p:nvPr/>
        </p:nvSpPr>
        <p:spPr bwMode="auto">
          <a:xfrm>
            <a:off x="2691608" y="2878157"/>
            <a:ext cx="700485" cy="463227"/>
          </a:xfrm>
          <a:custGeom>
            <a:avLst/>
            <a:gdLst>
              <a:gd name="T0" fmla="*/ 7 w 726"/>
              <a:gd name="T1" fmla="*/ 131 h 484"/>
              <a:gd name="T2" fmla="*/ 0 w 726"/>
              <a:gd name="T3" fmla="*/ 121 h 484"/>
              <a:gd name="T4" fmla="*/ 7 w 726"/>
              <a:gd name="T5" fmla="*/ 112 h 484"/>
              <a:gd name="T6" fmla="*/ 360 w 726"/>
              <a:gd name="T7" fmla="*/ 1 h 484"/>
              <a:gd name="T8" fmla="*/ 363 w 726"/>
              <a:gd name="T9" fmla="*/ 0 h 484"/>
              <a:gd name="T10" fmla="*/ 366 w 726"/>
              <a:gd name="T11" fmla="*/ 1 h 484"/>
              <a:gd name="T12" fmla="*/ 719 w 726"/>
              <a:gd name="T13" fmla="*/ 112 h 484"/>
              <a:gd name="T14" fmla="*/ 726 w 726"/>
              <a:gd name="T15" fmla="*/ 121 h 484"/>
              <a:gd name="T16" fmla="*/ 719 w 726"/>
              <a:gd name="T17" fmla="*/ 131 h 484"/>
              <a:gd name="T18" fmla="*/ 366 w 726"/>
              <a:gd name="T19" fmla="*/ 242 h 484"/>
              <a:gd name="T20" fmla="*/ 363 w 726"/>
              <a:gd name="T21" fmla="*/ 242 h 484"/>
              <a:gd name="T22" fmla="*/ 360 w 726"/>
              <a:gd name="T23" fmla="*/ 242 h 484"/>
              <a:gd name="T24" fmla="*/ 154 w 726"/>
              <a:gd name="T25" fmla="*/ 177 h 484"/>
              <a:gd name="T26" fmla="*/ 132 w 726"/>
              <a:gd name="T27" fmla="*/ 212 h 484"/>
              <a:gd name="T28" fmla="*/ 121 w 726"/>
              <a:gd name="T29" fmla="*/ 268 h 484"/>
              <a:gd name="T30" fmla="*/ 141 w 726"/>
              <a:gd name="T31" fmla="*/ 303 h 484"/>
              <a:gd name="T32" fmla="*/ 123 w 726"/>
              <a:gd name="T33" fmla="*/ 337 h 484"/>
              <a:gd name="T34" fmla="*/ 141 w 726"/>
              <a:gd name="T35" fmla="*/ 473 h 484"/>
              <a:gd name="T36" fmla="*/ 139 w 726"/>
              <a:gd name="T37" fmla="*/ 481 h 484"/>
              <a:gd name="T38" fmla="*/ 131 w 726"/>
              <a:gd name="T39" fmla="*/ 484 h 484"/>
              <a:gd name="T40" fmla="*/ 70 w 726"/>
              <a:gd name="T41" fmla="*/ 484 h 484"/>
              <a:gd name="T42" fmla="*/ 63 w 726"/>
              <a:gd name="T43" fmla="*/ 481 h 484"/>
              <a:gd name="T44" fmla="*/ 60 w 726"/>
              <a:gd name="T45" fmla="*/ 473 h 484"/>
              <a:gd name="T46" fmla="*/ 79 w 726"/>
              <a:gd name="T47" fmla="*/ 337 h 484"/>
              <a:gd name="T48" fmla="*/ 60 w 726"/>
              <a:gd name="T49" fmla="*/ 303 h 484"/>
              <a:gd name="T50" fmla="*/ 81 w 726"/>
              <a:gd name="T51" fmla="*/ 268 h 484"/>
              <a:gd name="T52" fmla="*/ 112 w 726"/>
              <a:gd name="T53" fmla="*/ 164 h 484"/>
              <a:gd name="T54" fmla="*/ 7 w 726"/>
              <a:gd name="T55" fmla="*/ 131 h 484"/>
              <a:gd name="T56" fmla="*/ 161 w 726"/>
              <a:gd name="T57" fmla="*/ 323 h 484"/>
              <a:gd name="T58" fmla="*/ 167 w 726"/>
              <a:gd name="T59" fmla="*/ 223 h 484"/>
              <a:gd name="T60" fmla="*/ 348 w 726"/>
              <a:gd name="T61" fmla="*/ 280 h 484"/>
              <a:gd name="T62" fmla="*/ 363 w 726"/>
              <a:gd name="T63" fmla="*/ 283 h 484"/>
              <a:gd name="T64" fmla="*/ 378 w 726"/>
              <a:gd name="T65" fmla="*/ 280 h 484"/>
              <a:gd name="T66" fmla="*/ 559 w 726"/>
              <a:gd name="T67" fmla="*/ 223 h 484"/>
              <a:gd name="T68" fmla="*/ 564 w 726"/>
              <a:gd name="T69" fmla="*/ 323 h 484"/>
              <a:gd name="T70" fmla="*/ 539 w 726"/>
              <a:gd name="T71" fmla="*/ 363 h 484"/>
              <a:gd name="T72" fmla="*/ 465 w 726"/>
              <a:gd name="T73" fmla="*/ 393 h 484"/>
              <a:gd name="T74" fmla="*/ 363 w 726"/>
              <a:gd name="T75" fmla="*/ 404 h 484"/>
              <a:gd name="T76" fmla="*/ 261 w 726"/>
              <a:gd name="T77" fmla="*/ 393 h 484"/>
              <a:gd name="T78" fmla="*/ 187 w 726"/>
              <a:gd name="T79" fmla="*/ 363 h 484"/>
              <a:gd name="T80" fmla="*/ 161 w 726"/>
              <a:gd name="T81" fmla="*/ 32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26" h="484">
                <a:moveTo>
                  <a:pt x="7" y="131"/>
                </a:moveTo>
                <a:cubicBezTo>
                  <a:pt x="2" y="129"/>
                  <a:pt x="0" y="126"/>
                  <a:pt x="0" y="121"/>
                </a:cubicBezTo>
                <a:cubicBezTo>
                  <a:pt x="0" y="117"/>
                  <a:pt x="2" y="113"/>
                  <a:pt x="7" y="112"/>
                </a:cubicBezTo>
                <a:lnTo>
                  <a:pt x="360" y="1"/>
                </a:lnTo>
                <a:cubicBezTo>
                  <a:pt x="360" y="1"/>
                  <a:pt x="362" y="0"/>
                  <a:pt x="363" y="0"/>
                </a:cubicBezTo>
                <a:cubicBezTo>
                  <a:pt x="364" y="0"/>
                  <a:pt x="365" y="1"/>
                  <a:pt x="366" y="1"/>
                </a:cubicBezTo>
                <a:lnTo>
                  <a:pt x="719" y="112"/>
                </a:lnTo>
                <a:cubicBezTo>
                  <a:pt x="723" y="113"/>
                  <a:pt x="726" y="117"/>
                  <a:pt x="726" y="121"/>
                </a:cubicBezTo>
                <a:cubicBezTo>
                  <a:pt x="726" y="126"/>
                  <a:pt x="723" y="129"/>
                  <a:pt x="719" y="131"/>
                </a:cubicBezTo>
                <a:lnTo>
                  <a:pt x="366" y="242"/>
                </a:lnTo>
                <a:cubicBezTo>
                  <a:pt x="365" y="242"/>
                  <a:pt x="364" y="242"/>
                  <a:pt x="363" y="242"/>
                </a:cubicBezTo>
                <a:cubicBezTo>
                  <a:pt x="362" y="242"/>
                  <a:pt x="360" y="242"/>
                  <a:pt x="360" y="242"/>
                </a:cubicBezTo>
                <a:lnTo>
                  <a:pt x="154" y="177"/>
                </a:lnTo>
                <a:cubicBezTo>
                  <a:pt x="145" y="184"/>
                  <a:pt x="138" y="196"/>
                  <a:pt x="132" y="212"/>
                </a:cubicBezTo>
                <a:cubicBezTo>
                  <a:pt x="126" y="229"/>
                  <a:pt x="122" y="247"/>
                  <a:pt x="121" y="268"/>
                </a:cubicBezTo>
                <a:cubicBezTo>
                  <a:pt x="134" y="276"/>
                  <a:pt x="141" y="287"/>
                  <a:pt x="141" y="303"/>
                </a:cubicBezTo>
                <a:cubicBezTo>
                  <a:pt x="141" y="317"/>
                  <a:pt x="135" y="329"/>
                  <a:pt x="123" y="337"/>
                </a:cubicBezTo>
                <a:lnTo>
                  <a:pt x="141" y="473"/>
                </a:lnTo>
                <a:cubicBezTo>
                  <a:pt x="141" y="476"/>
                  <a:pt x="141" y="478"/>
                  <a:pt x="139" y="481"/>
                </a:cubicBezTo>
                <a:cubicBezTo>
                  <a:pt x="137" y="483"/>
                  <a:pt x="134" y="484"/>
                  <a:pt x="131" y="484"/>
                </a:cubicBezTo>
                <a:lnTo>
                  <a:pt x="70" y="484"/>
                </a:lnTo>
                <a:cubicBezTo>
                  <a:pt x="67" y="484"/>
                  <a:pt x="65" y="483"/>
                  <a:pt x="63" y="481"/>
                </a:cubicBezTo>
                <a:cubicBezTo>
                  <a:pt x="61" y="478"/>
                  <a:pt x="60" y="476"/>
                  <a:pt x="60" y="473"/>
                </a:cubicBezTo>
                <a:lnTo>
                  <a:pt x="79" y="337"/>
                </a:lnTo>
                <a:cubicBezTo>
                  <a:pt x="66" y="329"/>
                  <a:pt x="60" y="317"/>
                  <a:pt x="60" y="303"/>
                </a:cubicBezTo>
                <a:cubicBezTo>
                  <a:pt x="60" y="287"/>
                  <a:pt x="67" y="276"/>
                  <a:pt x="81" y="268"/>
                </a:cubicBezTo>
                <a:cubicBezTo>
                  <a:pt x="83" y="224"/>
                  <a:pt x="93" y="190"/>
                  <a:pt x="112" y="164"/>
                </a:cubicBezTo>
                <a:lnTo>
                  <a:pt x="7" y="131"/>
                </a:lnTo>
                <a:close/>
                <a:moveTo>
                  <a:pt x="161" y="323"/>
                </a:moveTo>
                <a:lnTo>
                  <a:pt x="167" y="223"/>
                </a:lnTo>
                <a:lnTo>
                  <a:pt x="348" y="280"/>
                </a:lnTo>
                <a:cubicBezTo>
                  <a:pt x="352" y="282"/>
                  <a:pt x="357" y="283"/>
                  <a:pt x="363" y="283"/>
                </a:cubicBezTo>
                <a:cubicBezTo>
                  <a:pt x="368" y="283"/>
                  <a:pt x="373" y="282"/>
                  <a:pt x="378" y="280"/>
                </a:cubicBezTo>
                <a:lnTo>
                  <a:pt x="559" y="223"/>
                </a:lnTo>
                <a:lnTo>
                  <a:pt x="564" y="323"/>
                </a:lnTo>
                <a:cubicBezTo>
                  <a:pt x="565" y="337"/>
                  <a:pt x="557" y="351"/>
                  <a:pt x="539" y="363"/>
                </a:cubicBezTo>
                <a:cubicBezTo>
                  <a:pt x="520" y="376"/>
                  <a:pt x="496" y="385"/>
                  <a:pt x="465" y="393"/>
                </a:cubicBezTo>
                <a:cubicBezTo>
                  <a:pt x="433" y="400"/>
                  <a:pt x="399" y="404"/>
                  <a:pt x="363" y="404"/>
                </a:cubicBezTo>
                <a:cubicBezTo>
                  <a:pt x="326" y="404"/>
                  <a:pt x="292" y="400"/>
                  <a:pt x="261" y="393"/>
                </a:cubicBezTo>
                <a:cubicBezTo>
                  <a:pt x="230" y="385"/>
                  <a:pt x="205" y="376"/>
                  <a:pt x="187" y="363"/>
                </a:cubicBezTo>
                <a:cubicBezTo>
                  <a:pt x="169" y="351"/>
                  <a:pt x="160" y="337"/>
                  <a:pt x="161" y="323"/>
                </a:cubicBezTo>
                <a:close/>
              </a:path>
            </a:pathLst>
          </a:custGeom>
          <a:solidFill>
            <a:srgbClr val="43525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Freeform 208">
            <a:extLst>
              <a:ext uri="{FF2B5EF4-FFF2-40B4-BE49-F238E27FC236}">
                <a16:creationId xmlns:a16="http://schemas.microsoft.com/office/drawing/2014/main" id="{2306A534-09D3-4015-84D2-7524F07DA44F}"/>
              </a:ext>
            </a:extLst>
          </p:cNvPr>
          <p:cNvSpPr>
            <a:spLocks noEditPoints="1"/>
          </p:cNvSpPr>
          <p:nvPr/>
        </p:nvSpPr>
        <p:spPr bwMode="auto">
          <a:xfrm>
            <a:off x="2733975" y="5654604"/>
            <a:ext cx="581857" cy="542312"/>
          </a:xfrm>
          <a:custGeom>
            <a:avLst/>
            <a:gdLst>
              <a:gd name="T0" fmla="*/ 39 w 605"/>
              <a:gd name="T1" fmla="*/ 162 h 565"/>
              <a:gd name="T2" fmla="*/ 84 w 605"/>
              <a:gd name="T3" fmla="*/ 182 h 565"/>
              <a:gd name="T4" fmla="*/ 163 w 605"/>
              <a:gd name="T5" fmla="*/ 181 h 565"/>
              <a:gd name="T6" fmla="*/ 187 w 605"/>
              <a:gd name="T7" fmla="*/ 283 h 565"/>
              <a:gd name="T8" fmla="*/ 61 w 605"/>
              <a:gd name="T9" fmla="*/ 323 h 565"/>
              <a:gd name="T10" fmla="*/ 0 w 605"/>
              <a:gd name="T11" fmla="*/ 273 h 565"/>
              <a:gd name="T12" fmla="*/ 40 w 605"/>
              <a:gd name="T13" fmla="*/ 81 h 565"/>
              <a:gd name="T14" fmla="*/ 121 w 605"/>
              <a:gd name="T15" fmla="*/ 0 h 565"/>
              <a:gd name="T16" fmla="*/ 202 w 605"/>
              <a:gd name="T17" fmla="*/ 81 h 565"/>
              <a:gd name="T18" fmla="*/ 121 w 605"/>
              <a:gd name="T19" fmla="*/ 162 h 565"/>
              <a:gd name="T20" fmla="*/ 81 w 605"/>
              <a:gd name="T21" fmla="*/ 483 h 565"/>
              <a:gd name="T22" fmla="*/ 86 w 605"/>
              <a:gd name="T23" fmla="*/ 416 h 565"/>
              <a:gd name="T24" fmla="*/ 108 w 605"/>
              <a:gd name="T25" fmla="*/ 351 h 565"/>
              <a:gd name="T26" fmla="*/ 155 w 605"/>
              <a:gd name="T27" fmla="*/ 309 h 565"/>
              <a:gd name="T28" fmla="*/ 203 w 605"/>
              <a:gd name="T29" fmla="*/ 309 h 565"/>
              <a:gd name="T30" fmla="*/ 260 w 605"/>
              <a:gd name="T31" fmla="*/ 340 h 565"/>
              <a:gd name="T32" fmla="*/ 345 w 605"/>
              <a:gd name="T33" fmla="*/ 340 h 565"/>
              <a:gd name="T34" fmla="*/ 402 w 605"/>
              <a:gd name="T35" fmla="*/ 309 h 565"/>
              <a:gd name="T36" fmla="*/ 450 w 605"/>
              <a:gd name="T37" fmla="*/ 309 h 565"/>
              <a:gd name="T38" fmla="*/ 497 w 605"/>
              <a:gd name="T39" fmla="*/ 351 h 565"/>
              <a:gd name="T40" fmla="*/ 519 w 605"/>
              <a:gd name="T41" fmla="*/ 416 h 565"/>
              <a:gd name="T42" fmla="*/ 524 w 605"/>
              <a:gd name="T43" fmla="*/ 483 h 565"/>
              <a:gd name="T44" fmla="*/ 440 w 605"/>
              <a:gd name="T45" fmla="*/ 565 h 565"/>
              <a:gd name="T46" fmla="*/ 104 w 605"/>
              <a:gd name="T47" fmla="*/ 543 h 565"/>
              <a:gd name="T48" fmla="*/ 217 w 605"/>
              <a:gd name="T49" fmla="*/ 287 h 565"/>
              <a:gd name="T50" fmla="*/ 217 w 605"/>
              <a:gd name="T51" fmla="*/ 116 h 565"/>
              <a:gd name="T52" fmla="*/ 388 w 605"/>
              <a:gd name="T53" fmla="*/ 116 h 565"/>
              <a:gd name="T54" fmla="*/ 388 w 605"/>
              <a:gd name="T55" fmla="*/ 287 h 565"/>
              <a:gd name="T56" fmla="*/ 217 w 605"/>
              <a:gd name="T57" fmla="*/ 287 h 565"/>
              <a:gd name="T58" fmla="*/ 403 w 605"/>
              <a:gd name="T59" fmla="*/ 81 h 565"/>
              <a:gd name="T60" fmla="*/ 484 w 605"/>
              <a:gd name="T61" fmla="*/ 0 h 565"/>
              <a:gd name="T62" fmla="*/ 565 w 605"/>
              <a:gd name="T63" fmla="*/ 81 h 565"/>
              <a:gd name="T64" fmla="*/ 484 w 605"/>
              <a:gd name="T65" fmla="*/ 162 h 565"/>
              <a:gd name="T66" fmla="*/ 418 w 605"/>
              <a:gd name="T67" fmla="*/ 283 h 565"/>
              <a:gd name="T68" fmla="*/ 442 w 605"/>
              <a:gd name="T69" fmla="*/ 181 h 565"/>
              <a:gd name="T70" fmla="*/ 521 w 605"/>
              <a:gd name="T71" fmla="*/ 182 h 565"/>
              <a:gd name="T72" fmla="*/ 566 w 605"/>
              <a:gd name="T73" fmla="*/ 162 h 565"/>
              <a:gd name="T74" fmla="*/ 587 w 605"/>
              <a:gd name="T75" fmla="*/ 310 h 565"/>
              <a:gd name="T76" fmla="*/ 502 w 605"/>
              <a:gd name="T77" fmla="*/ 323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5" h="565">
                <a:moveTo>
                  <a:pt x="0" y="273"/>
                </a:moveTo>
                <a:cubicBezTo>
                  <a:pt x="0" y="199"/>
                  <a:pt x="13" y="162"/>
                  <a:pt x="39" y="162"/>
                </a:cubicBezTo>
                <a:cubicBezTo>
                  <a:pt x="40" y="162"/>
                  <a:pt x="45" y="164"/>
                  <a:pt x="53" y="168"/>
                </a:cubicBezTo>
                <a:cubicBezTo>
                  <a:pt x="61" y="173"/>
                  <a:pt x="71" y="177"/>
                  <a:pt x="84" y="182"/>
                </a:cubicBezTo>
                <a:cubicBezTo>
                  <a:pt x="96" y="186"/>
                  <a:pt x="109" y="188"/>
                  <a:pt x="121" y="188"/>
                </a:cubicBezTo>
                <a:cubicBezTo>
                  <a:pt x="135" y="188"/>
                  <a:pt x="149" y="186"/>
                  <a:pt x="163" y="181"/>
                </a:cubicBezTo>
                <a:cubicBezTo>
                  <a:pt x="162" y="189"/>
                  <a:pt x="161" y="196"/>
                  <a:pt x="161" y="202"/>
                </a:cubicBezTo>
                <a:cubicBezTo>
                  <a:pt x="161" y="231"/>
                  <a:pt x="170" y="258"/>
                  <a:pt x="187" y="283"/>
                </a:cubicBezTo>
                <a:cubicBezTo>
                  <a:pt x="153" y="284"/>
                  <a:pt x="125" y="297"/>
                  <a:pt x="103" y="323"/>
                </a:cubicBezTo>
                <a:lnTo>
                  <a:pt x="61" y="323"/>
                </a:lnTo>
                <a:cubicBezTo>
                  <a:pt x="44" y="323"/>
                  <a:pt x="29" y="319"/>
                  <a:pt x="18" y="310"/>
                </a:cubicBezTo>
                <a:cubicBezTo>
                  <a:pt x="6" y="302"/>
                  <a:pt x="0" y="289"/>
                  <a:pt x="0" y="273"/>
                </a:cubicBezTo>
                <a:close/>
                <a:moveTo>
                  <a:pt x="64" y="138"/>
                </a:moveTo>
                <a:cubicBezTo>
                  <a:pt x="48" y="122"/>
                  <a:pt x="40" y="103"/>
                  <a:pt x="40" y="81"/>
                </a:cubicBezTo>
                <a:cubicBezTo>
                  <a:pt x="40" y="59"/>
                  <a:pt x="48" y="40"/>
                  <a:pt x="64" y="24"/>
                </a:cubicBezTo>
                <a:cubicBezTo>
                  <a:pt x="80" y="8"/>
                  <a:pt x="99" y="0"/>
                  <a:pt x="121" y="0"/>
                </a:cubicBezTo>
                <a:cubicBezTo>
                  <a:pt x="143" y="0"/>
                  <a:pt x="162" y="8"/>
                  <a:pt x="178" y="24"/>
                </a:cubicBezTo>
                <a:cubicBezTo>
                  <a:pt x="194" y="40"/>
                  <a:pt x="202" y="59"/>
                  <a:pt x="202" y="81"/>
                </a:cubicBezTo>
                <a:cubicBezTo>
                  <a:pt x="202" y="103"/>
                  <a:pt x="194" y="122"/>
                  <a:pt x="178" y="138"/>
                </a:cubicBezTo>
                <a:cubicBezTo>
                  <a:pt x="162" y="154"/>
                  <a:pt x="143" y="162"/>
                  <a:pt x="121" y="162"/>
                </a:cubicBezTo>
                <a:cubicBezTo>
                  <a:pt x="99" y="162"/>
                  <a:pt x="80" y="154"/>
                  <a:pt x="64" y="138"/>
                </a:cubicBezTo>
                <a:close/>
                <a:moveTo>
                  <a:pt x="81" y="483"/>
                </a:moveTo>
                <a:cubicBezTo>
                  <a:pt x="81" y="472"/>
                  <a:pt x="81" y="461"/>
                  <a:pt x="82" y="451"/>
                </a:cubicBezTo>
                <a:cubicBezTo>
                  <a:pt x="83" y="440"/>
                  <a:pt x="84" y="429"/>
                  <a:pt x="86" y="416"/>
                </a:cubicBezTo>
                <a:cubicBezTo>
                  <a:pt x="88" y="404"/>
                  <a:pt x="91" y="393"/>
                  <a:pt x="95" y="382"/>
                </a:cubicBezTo>
                <a:cubicBezTo>
                  <a:pt x="98" y="372"/>
                  <a:pt x="102" y="361"/>
                  <a:pt x="108" y="351"/>
                </a:cubicBezTo>
                <a:cubicBezTo>
                  <a:pt x="114" y="341"/>
                  <a:pt x="120" y="333"/>
                  <a:pt x="128" y="326"/>
                </a:cubicBezTo>
                <a:cubicBezTo>
                  <a:pt x="135" y="319"/>
                  <a:pt x="144" y="313"/>
                  <a:pt x="155" y="309"/>
                </a:cubicBezTo>
                <a:cubicBezTo>
                  <a:pt x="165" y="305"/>
                  <a:pt x="177" y="303"/>
                  <a:pt x="190" y="303"/>
                </a:cubicBezTo>
                <a:cubicBezTo>
                  <a:pt x="192" y="303"/>
                  <a:pt x="196" y="305"/>
                  <a:pt x="203" y="309"/>
                </a:cubicBezTo>
                <a:cubicBezTo>
                  <a:pt x="210" y="314"/>
                  <a:pt x="218" y="319"/>
                  <a:pt x="226" y="325"/>
                </a:cubicBezTo>
                <a:cubicBezTo>
                  <a:pt x="235" y="330"/>
                  <a:pt x="246" y="335"/>
                  <a:pt x="260" y="340"/>
                </a:cubicBezTo>
                <a:cubicBezTo>
                  <a:pt x="274" y="344"/>
                  <a:pt x="288" y="346"/>
                  <a:pt x="302" y="346"/>
                </a:cubicBezTo>
                <a:cubicBezTo>
                  <a:pt x="317" y="346"/>
                  <a:pt x="331" y="344"/>
                  <a:pt x="345" y="340"/>
                </a:cubicBezTo>
                <a:cubicBezTo>
                  <a:pt x="359" y="335"/>
                  <a:pt x="370" y="330"/>
                  <a:pt x="379" y="325"/>
                </a:cubicBezTo>
                <a:cubicBezTo>
                  <a:pt x="387" y="319"/>
                  <a:pt x="395" y="314"/>
                  <a:pt x="402" y="309"/>
                </a:cubicBezTo>
                <a:cubicBezTo>
                  <a:pt x="409" y="305"/>
                  <a:pt x="413" y="303"/>
                  <a:pt x="415" y="303"/>
                </a:cubicBezTo>
                <a:cubicBezTo>
                  <a:pt x="428" y="303"/>
                  <a:pt x="440" y="305"/>
                  <a:pt x="450" y="309"/>
                </a:cubicBezTo>
                <a:cubicBezTo>
                  <a:pt x="461" y="313"/>
                  <a:pt x="470" y="319"/>
                  <a:pt x="477" y="326"/>
                </a:cubicBezTo>
                <a:cubicBezTo>
                  <a:pt x="485" y="333"/>
                  <a:pt x="491" y="341"/>
                  <a:pt x="497" y="351"/>
                </a:cubicBezTo>
                <a:cubicBezTo>
                  <a:pt x="502" y="361"/>
                  <a:pt x="507" y="372"/>
                  <a:pt x="510" y="382"/>
                </a:cubicBezTo>
                <a:cubicBezTo>
                  <a:pt x="514" y="393"/>
                  <a:pt x="516" y="404"/>
                  <a:pt x="519" y="416"/>
                </a:cubicBezTo>
                <a:cubicBezTo>
                  <a:pt x="521" y="429"/>
                  <a:pt x="522" y="440"/>
                  <a:pt x="523" y="451"/>
                </a:cubicBezTo>
                <a:cubicBezTo>
                  <a:pt x="524" y="461"/>
                  <a:pt x="524" y="472"/>
                  <a:pt x="524" y="483"/>
                </a:cubicBezTo>
                <a:cubicBezTo>
                  <a:pt x="524" y="508"/>
                  <a:pt x="517" y="528"/>
                  <a:pt x="501" y="543"/>
                </a:cubicBezTo>
                <a:cubicBezTo>
                  <a:pt x="486" y="557"/>
                  <a:pt x="466" y="565"/>
                  <a:pt x="440" y="565"/>
                </a:cubicBezTo>
                <a:lnTo>
                  <a:pt x="165" y="565"/>
                </a:lnTo>
                <a:cubicBezTo>
                  <a:pt x="139" y="565"/>
                  <a:pt x="119" y="557"/>
                  <a:pt x="104" y="543"/>
                </a:cubicBezTo>
                <a:cubicBezTo>
                  <a:pt x="88" y="528"/>
                  <a:pt x="81" y="508"/>
                  <a:pt x="81" y="483"/>
                </a:cubicBezTo>
                <a:close/>
                <a:moveTo>
                  <a:pt x="217" y="287"/>
                </a:moveTo>
                <a:cubicBezTo>
                  <a:pt x="193" y="264"/>
                  <a:pt x="182" y="235"/>
                  <a:pt x="182" y="202"/>
                </a:cubicBezTo>
                <a:cubicBezTo>
                  <a:pt x="182" y="169"/>
                  <a:pt x="193" y="140"/>
                  <a:pt x="217" y="116"/>
                </a:cubicBezTo>
                <a:cubicBezTo>
                  <a:pt x="241" y="93"/>
                  <a:pt x="269" y="81"/>
                  <a:pt x="302" y="81"/>
                </a:cubicBezTo>
                <a:cubicBezTo>
                  <a:pt x="336" y="81"/>
                  <a:pt x="364" y="93"/>
                  <a:pt x="388" y="116"/>
                </a:cubicBezTo>
                <a:cubicBezTo>
                  <a:pt x="412" y="140"/>
                  <a:pt x="423" y="169"/>
                  <a:pt x="423" y="202"/>
                </a:cubicBezTo>
                <a:cubicBezTo>
                  <a:pt x="423" y="235"/>
                  <a:pt x="412" y="264"/>
                  <a:pt x="388" y="287"/>
                </a:cubicBezTo>
                <a:cubicBezTo>
                  <a:pt x="364" y="311"/>
                  <a:pt x="336" y="323"/>
                  <a:pt x="302" y="323"/>
                </a:cubicBezTo>
                <a:cubicBezTo>
                  <a:pt x="269" y="323"/>
                  <a:pt x="241" y="311"/>
                  <a:pt x="217" y="287"/>
                </a:cubicBezTo>
                <a:close/>
                <a:moveTo>
                  <a:pt x="427" y="138"/>
                </a:moveTo>
                <a:cubicBezTo>
                  <a:pt x="411" y="122"/>
                  <a:pt x="403" y="103"/>
                  <a:pt x="403" y="81"/>
                </a:cubicBezTo>
                <a:cubicBezTo>
                  <a:pt x="403" y="59"/>
                  <a:pt x="411" y="40"/>
                  <a:pt x="427" y="24"/>
                </a:cubicBezTo>
                <a:cubicBezTo>
                  <a:pt x="443" y="8"/>
                  <a:pt x="462" y="0"/>
                  <a:pt x="484" y="0"/>
                </a:cubicBezTo>
                <a:cubicBezTo>
                  <a:pt x="506" y="0"/>
                  <a:pt x="525" y="8"/>
                  <a:pt x="541" y="24"/>
                </a:cubicBezTo>
                <a:cubicBezTo>
                  <a:pt x="557" y="40"/>
                  <a:pt x="565" y="59"/>
                  <a:pt x="565" y="81"/>
                </a:cubicBezTo>
                <a:cubicBezTo>
                  <a:pt x="565" y="103"/>
                  <a:pt x="557" y="122"/>
                  <a:pt x="541" y="138"/>
                </a:cubicBezTo>
                <a:cubicBezTo>
                  <a:pt x="525" y="154"/>
                  <a:pt x="506" y="162"/>
                  <a:pt x="484" y="162"/>
                </a:cubicBezTo>
                <a:cubicBezTo>
                  <a:pt x="462" y="162"/>
                  <a:pt x="443" y="154"/>
                  <a:pt x="427" y="138"/>
                </a:cubicBezTo>
                <a:close/>
                <a:moveTo>
                  <a:pt x="418" y="283"/>
                </a:moveTo>
                <a:cubicBezTo>
                  <a:pt x="435" y="258"/>
                  <a:pt x="444" y="231"/>
                  <a:pt x="444" y="202"/>
                </a:cubicBezTo>
                <a:cubicBezTo>
                  <a:pt x="444" y="196"/>
                  <a:pt x="443" y="189"/>
                  <a:pt x="442" y="181"/>
                </a:cubicBezTo>
                <a:cubicBezTo>
                  <a:pt x="456" y="186"/>
                  <a:pt x="470" y="188"/>
                  <a:pt x="484" y="188"/>
                </a:cubicBezTo>
                <a:cubicBezTo>
                  <a:pt x="496" y="188"/>
                  <a:pt x="509" y="186"/>
                  <a:pt x="521" y="182"/>
                </a:cubicBezTo>
                <a:cubicBezTo>
                  <a:pt x="534" y="177"/>
                  <a:pt x="544" y="173"/>
                  <a:pt x="552" y="168"/>
                </a:cubicBezTo>
                <a:cubicBezTo>
                  <a:pt x="560" y="164"/>
                  <a:pt x="565" y="162"/>
                  <a:pt x="566" y="162"/>
                </a:cubicBezTo>
                <a:cubicBezTo>
                  <a:pt x="592" y="162"/>
                  <a:pt x="605" y="199"/>
                  <a:pt x="605" y="273"/>
                </a:cubicBezTo>
                <a:cubicBezTo>
                  <a:pt x="605" y="289"/>
                  <a:pt x="599" y="302"/>
                  <a:pt x="587" y="310"/>
                </a:cubicBezTo>
                <a:cubicBezTo>
                  <a:pt x="575" y="319"/>
                  <a:pt x="561" y="323"/>
                  <a:pt x="544" y="323"/>
                </a:cubicBezTo>
                <a:lnTo>
                  <a:pt x="502" y="323"/>
                </a:lnTo>
                <a:cubicBezTo>
                  <a:pt x="480" y="297"/>
                  <a:pt x="452" y="284"/>
                  <a:pt x="418" y="283"/>
                </a:cubicBezTo>
                <a:close/>
              </a:path>
            </a:pathLst>
          </a:custGeom>
          <a:solidFill>
            <a:srgbClr val="43525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Freeform 63">
            <a:extLst>
              <a:ext uri="{FF2B5EF4-FFF2-40B4-BE49-F238E27FC236}">
                <a16:creationId xmlns:a16="http://schemas.microsoft.com/office/drawing/2014/main" id="{6A4171AB-6DFD-45FF-AB28-A81DF2F36938}"/>
              </a:ext>
            </a:extLst>
          </p:cNvPr>
          <p:cNvSpPr>
            <a:spLocks noEditPoints="1"/>
          </p:cNvSpPr>
          <p:nvPr/>
        </p:nvSpPr>
        <p:spPr bwMode="auto">
          <a:xfrm>
            <a:off x="2767871" y="4741696"/>
            <a:ext cx="547963" cy="384138"/>
          </a:xfrm>
          <a:custGeom>
            <a:avLst/>
            <a:gdLst>
              <a:gd name="T0" fmla="*/ 0 w 573"/>
              <a:gd name="T1" fmla="*/ 380 h 403"/>
              <a:gd name="T2" fmla="*/ 8 w 573"/>
              <a:gd name="T3" fmla="*/ 343 h 403"/>
              <a:gd name="T4" fmla="*/ 139 w 573"/>
              <a:gd name="T5" fmla="*/ 15 h 403"/>
              <a:gd name="T6" fmla="*/ 147 w 573"/>
              <a:gd name="T7" fmla="*/ 4 h 403"/>
              <a:gd name="T8" fmla="*/ 159 w 573"/>
              <a:gd name="T9" fmla="*/ 0 h 403"/>
              <a:gd name="T10" fmla="*/ 266 w 573"/>
              <a:gd name="T11" fmla="*/ 0 h 403"/>
              <a:gd name="T12" fmla="*/ 259 w 573"/>
              <a:gd name="T13" fmla="*/ 3 h 403"/>
              <a:gd name="T14" fmla="*/ 255 w 573"/>
              <a:gd name="T15" fmla="*/ 10 h 403"/>
              <a:gd name="T16" fmla="*/ 251 w 573"/>
              <a:gd name="T17" fmla="*/ 70 h 403"/>
              <a:gd name="T18" fmla="*/ 253 w 573"/>
              <a:gd name="T19" fmla="*/ 78 h 403"/>
              <a:gd name="T20" fmla="*/ 260 w 573"/>
              <a:gd name="T21" fmla="*/ 80 h 403"/>
              <a:gd name="T22" fmla="*/ 312 w 573"/>
              <a:gd name="T23" fmla="*/ 80 h 403"/>
              <a:gd name="T24" fmla="*/ 319 w 573"/>
              <a:gd name="T25" fmla="*/ 78 h 403"/>
              <a:gd name="T26" fmla="*/ 322 w 573"/>
              <a:gd name="T27" fmla="*/ 70 h 403"/>
              <a:gd name="T28" fmla="*/ 317 w 573"/>
              <a:gd name="T29" fmla="*/ 10 h 403"/>
              <a:gd name="T30" fmla="*/ 314 w 573"/>
              <a:gd name="T31" fmla="*/ 3 h 403"/>
              <a:gd name="T32" fmla="*/ 306 w 573"/>
              <a:gd name="T33" fmla="*/ 0 h 403"/>
              <a:gd name="T34" fmla="*/ 413 w 573"/>
              <a:gd name="T35" fmla="*/ 0 h 403"/>
              <a:gd name="T36" fmla="*/ 425 w 573"/>
              <a:gd name="T37" fmla="*/ 4 h 403"/>
              <a:gd name="T38" fmla="*/ 433 w 573"/>
              <a:gd name="T39" fmla="*/ 15 h 403"/>
              <a:gd name="T40" fmla="*/ 565 w 573"/>
              <a:gd name="T41" fmla="*/ 343 h 403"/>
              <a:gd name="T42" fmla="*/ 573 w 573"/>
              <a:gd name="T43" fmla="*/ 380 h 403"/>
              <a:gd name="T44" fmla="*/ 558 w 573"/>
              <a:gd name="T45" fmla="*/ 403 h 403"/>
              <a:gd name="T46" fmla="*/ 337 w 573"/>
              <a:gd name="T47" fmla="*/ 403 h 403"/>
              <a:gd name="T48" fmla="*/ 344 w 573"/>
              <a:gd name="T49" fmla="*/ 400 h 403"/>
              <a:gd name="T50" fmla="*/ 346 w 573"/>
              <a:gd name="T51" fmla="*/ 393 h 403"/>
              <a:gd name="T52" fmla="*/ 340 w 573"/>
              <a:gd name="T53" fmla="*/ 312 h 403"/>
              <a:gd name="T54" fmla="*/ 336 w 573"/>
              <a:gd name="T55" fmla="*/ 305 h 403"/>
              <a:gd name="T56" fmla="*/ 329 w 573"/>
              <a:gd name="T57" fmla="*/ 302 h 403"/>
              <a:gd name="T58" fmla="*/ 243 w 573"/>
              <a:gd name="T59" fmla="*/ 302 h 403"/>
              <a:gd name="T60" fmla="*/ 236 w 573"/>
              <a:gd name="T61" fmla="*/ 305 h 403"/>
              <a:gd name="T62" fmla="*/ 233 w 573"/>
              <a:gd name="T63" fmla="*/ 312 h 403"/>
              <a:gd name="T64" fmla="*/ 226 w 573"/>
              <a:gd name="T65" fmla="*/ 393 h 403"/>
              <a:gd name="T66" fmla="*/ 229 w 573"/>
              <a:gd name="T67" fmla="*/ 400 h 403"/>
              <a:gd name="T68" fmla="*/ 236 w 573"/>
              <a:gd name="T69" fmla="*/ 403 h 403"/>
              <a:gd name="T70" fmla="*/ 14 w 573"/>
              <a:gd name="T71" fmla="*/ 403 h 403"/>
              <a:gd name="T72" fmla="*/ 0 w 573"/>
              <a:gd name="T73" fmla="*/ 380 h 403"/>
              <a:gd name="T74" fmla="*/ 239 w 573"/>
              <a:gd name="T75" fmla="*/ 233 h 403"/>
              <a:gd name="T76" fmla="*/ 241 w 573"/>
              <a:gd name="T77" fmla="*/ 239 h 403"/>
              <a:gd name="T78" fmla="*/ 248 w 573"/>
              <a:gd name="T79" fmla="*/ 242 h 403"/>
              <a:gd name="T80" fmla="*/ 325 w 573"/>
              <a:gd name="T81" fmla="*/ 242 h 403"/>
              <a:gd name="T82" fmla="*/ 331 w 573"/>
              <a:gd name="T83" fmla="*/ 239 h 403"/>
              <a:gd name="T84" fmla="*/ 334 w 573"/>
              <a:gd name="T85" fmla="*/ 233 h 403"/>
              <a:gd name="T86" fmla="*/ 334 w 573"/>
              <a:gd name="T87" fmla="*/ 232 h 403"/>
              <a:gd name="T88" fmla="*/ 326 w 573"/>
              <a:gd name="T89" fmla="*/ 131 h 403"/>
              <a:gd name="T90" fmla="*/ 323 w 573"/>
              <a:gd name="T91" fmla="*/ 124 h 403"/>
              <a:gd name="T92" fmla="*/ 316 w 573"/>
              <a:gd name="T93" fmla="*/ 121 h 403"/>
              <a:gd name="T94" fmla="*/ 257 w 573"/>
              <a:gd name="T95" fmla="*/ 121 h 403"/>
              <a:gd name="T96" fmla="*/ 250 w 573"/>
              <a:gd name="T97" fmla="*/ 124 h 403"/>
              <a:gd name="T98" fmla="*/ 246 w 573"/>
              <a:gd name="T99" fmla="*/ 131 h 403"/>
              <a:gd name="T100" fmla="*/ 239 w 573"/>
              <a:gd name="T101" fmla="*/ 232 h 403"/>
              <a:gd name="T102" fmla="*/ 239 w 573"/>
              <a:gd name="T10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3" h="403">
                <a:moveTo>
                  <a:pt x="0" y="380"/>
                </a:moveTo>
                <a:cubicBezTo>
                  <a:pt x="0" y="369"/>
                  <a:pt x="2" y="356"/>
                  <a:pt x="8" y="343"/>
                </a:cubicBezTo>
                <a:lnTo>
                  <a:pt x="139" y="15"/>
                </a:lnTo>
                <a:cubicBezTo>
                  <a:pt x="141" y="11"/>
                  <a:pt x="144" y="7"/>
                  <a:pt x="147" y="4"/>
                </a:cubicBezTo>
                <a:cubicBezTo>
                  <a:pt x="151" y="1"/>
                  <a:pt x="155" y="0"/>
                  <a:pt x="159" y="0"/>
                </a:cubicBezTo>
                <a:lnTo>
                  <a:pt x="266" y="0"/>
                </a:lnTo>
                <a:cubicBezTo>
                  <a:pt x="263" y="0"/>
                  <a:pt x="261" y="1"/>
                  <a:pt x="259" y="3"/>
                </a:cubicBezTo>
                <a:cubicBezTo>
                  <a:pt x="257" y="5"/>
                  <a:pt x="256" y="7"/>
                  <a:pt x="255" y="10"/>
                </a:cubicBezTo>
                <a:lnTo>
                  <a:pt x="251" y="70"/>
                </a:lnTo>
                <a:cubicBezTo>
                  <a:pt x="250" y="73"/>
                  <a:pt x="251" y="76"/>
                  <a:pt x="253" y="78"/>
                </a:cubicBezTo>
                <a:cubicBezTo>
                  <a:pt x="255" y="79"/>
                  <a:pt x="257" y="80"/>
                  <a:pt x="260" y="80"/>
                </a:cubicBezTo>
                <a:lnTo>
                  <a:pt x="312" y="80"/>
                </a:lnTo>
                <a:cubicBezTo>
                  <a:pt x="315" y="80"/>
                  <a:pt x="317" y="79"/>
                  <a:pt x="319" y="78"/>
                </a:cubicBezTo>
                <a:cubicBezTo>
                  <a:pt x="321" y="76"/>
                  <a:pt x="322" y="73"/>
                  <a:pt x="322" y="70"/>
                </a:cubicBezTo>
                <a:lnTo>
                  <a:pt x="317" y="10"/>
                </a:lnTo>
                <a:cubicBezTo>
                  <a:pt x="317" y="7"/>
                  <a:pt x="316" y="5"/>
                  <a:pt x="314" y="3"/>
                </a:cubicBezTo>
                <a:cubicBezTo>
                  <a:pt x="312" y="1"/>
                  <a:pt x="309" y="0"/>
                  <a:pt x="306" y="0"/>
                </a:cubicBezTo>
                <a:lnTo>
                  <a:pt x="413" y="0"/>
                </a:lnTo>
                <a:cubicBezTo>
                  <a:pt x="417" y="0"/>
                  <a:pt x="421" y="1"/>
                  <a:pt x="425" y="4"/>
                </a:cubicBezTo>
                <a:cubicBezTo>
                  <a:pt x="429" y="7"/>
                  <a:pt x="432" y="11"/>
                  <a:pt x="433" y="15"/>
                </a:cubicBezTo>
                <a:lnTo>
                  <a:pt x="565" y="343"/>
                </a:lnTo>
                <a:cubicBezTo>
                  <a:pt x="570" y="356"/>
                  <a:pt x="573" y="369"/>
                  <a:pt x="573" y="380"/>
                </a:cubicBezTo>
                <a:cubicBezTo>
                  <a:pt x="573" y="395"/>
                  <a:pt x="568" y="403"/>
                  <a:pt x="558" y="403"/>
                </a:cubicBezTo>
                <a:lnTo>
                  <a:pt x="337" y="403"/>
                </a:lnTo>
                <a:cubicBezTo>
                  <a:pt x="339" y="403"/>
                  <a:pt x="342" y="402"/>
                  <a:pt x="344" y="400"/>
                </a:cubicBezTo>
                <a:cubicBezTo>
                  <a:pt x="345" y="398"/>
                  <a:pt x="346" y="396"/>
                  <a:pt x="346" y="393"/>
                </a:cubicBezTo>
                <a:lnTo>
                  <a:pt x="340" y="312"/>
                </a:lnTo>
                <a:cubicBezTo>
                  <a:pt x="340" y="309"/>
                  <a:pt x="338" y="307"/>
                  <a:pt x="336" y="305"/>
                </a:cubicBezTo>
                <a:cubicBezTo>
                  <a:pt x="334" y="303"/>
                  <a:pt x="332" y="302"/>
                  <a:pt x="329" y="302"/>
                </a:cubicBezTo>
                <a:lnTo>
                  <a:pt x="243" y="302"/>
                </a:lnTo>
                <a:cubicBezTo>
                  <a:pt x="241" y="302"/>
                  <a:pt x="238" y="303"/>
                  <a:pt x="236" y="305"/>
                </a:cubicBezTo>
                <a:cubicBezTo>
                  <a:pt x="234" y="307"/>
                  <a:pt x="233" y="309"/>
                  <a:pt x="233" y="312"/>
                </a:cubicBezTo>
                <a:lnTo>
                  <a:pt x="226" y="393"/>
                </a:lnTo>
                <a:cubicBezTo>
                  <a:pt x="226" y="396"/>
                  <a:pt x="227" y="398"/>
                  <a:pt x="229" y="400"/>
                </a:cubicBezTo>
                <a:cubicBezTo>
                  <a:pt x="231" y="402"/>
                  <a:pt x="233" y="403"/>
                  <a:pt x="236" y="403"/>
                </a:cubicBezTo>
                <a:lnTo>
                  <a:pt x="14" y="403"/>
                </a:lnTo>
                <a:cubicBezTo>
                  <a:pt x="4" y="403"/>
                  <a:pt x="0" y="395"/>
                  <a:pt x="0" y="380"/>
                </a:cubicBezTo>
                <a:close/>
                <a:moveTo>
                  <a:pt x="239" y="233"/>
                </a:moveTo>
                <a:cubicBezTo>
                  <a:pt x="238" y="235"/>
                  <a:pt x="239" y="237"/>
                  <a:pt x="241" y="239"/>
                </a:cubicBezTo>
                <a:cubicBezTo>
                  <a:pt x="243" y="241"/>
                  <a:pt x="245" y="242"/>
                  <a:pt x="248" y="242"/>
                </a:cubicBezTo>
                <a:lnTo>
                  <a:pt x="325" y="242"/>
                </a:lnTo>
                <a:cubicBezTo>
                  <a:pt x="327" y="242"/>
                  <a:pt x="329" y="241"/>
                  <a:pt x="331" y="239"/>
                </a:cubicBezTo>
                <a:cubicBezTo>
                  <a:pt x="333" y="237"/>
                  <a:pt x="334" y="235"/>
                  <a:pt x="334" y="233"/>
                </a:cubicBezTo>
                <a:lnTo>
                  <a:pt x="334" y="232"/>
                </a:lnTo>
                <a:lnTo>
                  <a:pt x="326" y="131"/>
                </a:lnTo>
                <a:cubicBezTo>
                  <a:pt x="326" y="128"/>
                  <a:pt x="325" y="126"/>
                  <a:pt x="323" y="124"/>
                </a:cubicBezTo>
                <a:cubicBezTo>
                  <a:pt x="321" y="122"/>
                  <a:pt x="318" y="121"/>
                  <a:pt x="316" y="121"/>
                </a:cubicBezTo>
                <a:lnTo>
                  <a:pt x="257" y="121"/>
                </a:lnTo>
                <a:cubicBezTo>
                  <a:pt x="254" y="121"/>
                  <a:pt x="252" y="122"/>
                  <a:pt x="250" y="124"/>
                </a:cubicBezTo>
                <a:cubicBezTo>
                  <a:pt x="248" y="126"/>
                  <a:pt x="246" y="128"/>
                  <a:pt x="246" y="131"/>
                </a:cubicBezTo>
                <a:lnTo>
                  <a:pt x="239" y="232"/>
                </a:lnTo>
                <a:lnTo>
                  <a:pt x="239" y="233"/>
                </a:lnTo>
                <a:close/>
              </a:path>
            </a:pathLst>
          </a:custGeom>
          <a:solidFill>
            <a:srgbClr val="43525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Freeform 314">
            <a:extLst>
              <a:ext uri="{FF2B5EF4-FFF2-40B4-BE49-F238E27FC236}">
                <a16:creationId xmlns:a16="http://schemas.microsoft.com/office/drawing/2014/main" id="{831C1CFB-6C27-4174-96A4-A5181B31CB61}"/>
              </a:ext>
            </a:extLst>
          </p:cNvPr>
          <p:cNvSpPr>
            <a:spLocks noEditPoints="1"/>
          </p:cNvSpPr>
          <p:nvPr/>
        </p:nvSpPr>
        <p:spPr bwMode="auto">
          <a:xfrm>
            <a:off x="2811928" y="3832386"/>
            <a:ext cx="425953" cy="463227"/>
          </a:xfrm>
          <a:custGeom>
            <a:avLst/>
            <a:gdLst>
              <a:gd name="T0" fmla="*/ 0 w 404"/>
              <a:gd name="T1" fmla="*/ 262 h 484"/>
              <a:gd name="T2" fmla="*/ 0 w 404"/>
              <a:gd name="T3" fmla="*/ 20 h 484"/>
              <a:gd name="T4" fmla="*/ 6 w 404"/>
              <a:gd name="T5" fmla="*/ 6 h 484"/>
              <a:gd name="T6" fmla="*/ 21 w 404"/>
              <a:gd name="T7" fmla="*/ 0 h 484"/>
              <a:gd name="T8" fmla="*/ 383 w 404"/>
              <a:gd name="T9" fmla="*/ 0 h 484"/>
              <a:gd name="T10" fmla="*/ 398 w 404"/>
              <a:gd name="T11" fmla="*/ 6 h 484"/>
              <a:gd name="T12" fmla="*/ 404 w 404"/>
              <a:gd name="T13" fmla="*/ 20 h 484"/>
              <a:gd name="T14" fmla="*/ 404 w 404"/>
              <a:gd name="T15" fmla="*/ 262 h 484"/>
              <a:gd name="T16" fmla="*/ 393 w 404"/>
              <a:gd name="T17" fmla="*/ 316 h 484"/>
              <a:gd name="T18" fmla="*/ 367 w 404"/>
              <a:gd name="T19" fmla="*/ 363 h 484"/>
              <a:gd name="T20" fmla="*/ 330 w 404"/>
              <a:gd name="T21" fmla="*/ 403 h 484"/>
              <a:gd name="T22" fmla="*/ 290 w 404"/>
              <a:gd name="T23" fmla="*/ 436 h 484"/>
              <a:gd name="T24" fmla="*/ 252 w 404"/>
              <a:gd name="T25" fmla="*/ 460 h 484"/>
              <a:gd name="T26" fmla="*/ 224 w 404"/>
              <a:gd name="T27" fmla="*/ 476 h 484"/>
              <a:gd name="T28" fmla="*/ 210 w 404"/>
              <a:gd name="T29" fmla="*/ 482 h 484"/>
              <a:gd name="T30" fmla="*/ 202 w 404"/>
              <a:gd name="T31" fmla="*/ 484 h 484"/>
              <a:gd name="T32" fmla="*/ 194 w 404"/>
              <a:gd name="T33" fmla="*/ 482 h 484"/>
              <a:gd name="T34" fmla="*/ 180 w 404"/>
              <a:gd name="T35" fmla="*/ 476 h 484"/>
              <a:gd name="T36" fmla="*/ 152 w 404"/>
              <a:gd name="T37" fmla="*/ 460 h 484"/>
              <a:gd name="T38" fmla="*/ 114 w 404"/>
              <a:gd name="T39" fmla="*/ 436 h 484"/>
              <a:gd name="T40" fmla="*/ 74 w 404"/>
              <a:gd name="T41" fmla="*/ 403 h 484"/>
              <a:gd name="T42" fmla="*/ 37 w 404"/>
              <a:gd name="T43" fmla="*/ 363 h 484"/>
              <a:gd name="T44" fmla="*/ 11 w 404"/>
              <a:gd name="T45" fmla="*/ 316 h 484"/>
              <a:gd name="T46" fmla="*/ 0 w 404"/>
              <a:gd name="T47" fmla="*/ 262 h 484"/>
              <a:gd name="T48" fmla="*/ 202 w 404"/>
              <a:gd name="T49" fmla="*/ 419 h 484"/>
              <a:gd name="T50" fmla="*/ 269 w 404"/>
              <a:gd name="T51" fmla="*/ 376 h 484"/>
              <a:gd name="T52" fmla="*/ 343 w 404"/>
              <a:gd name="T53" fmla="*/ 262 h 484"/>
              <a:gd name="T54" fmla="*/ 343 w 404"/>
              <a:gd name="T55" fmla="*/ 61 h 484"/>
              <a:gd name="T56" fmla="*/ 202 w 404"/>
              <a:gd name="T57" fmla="*/ 61 h 484"/>
              <a:gd name="T58" fmla="*/ 202 w 404"/>
              <a:gd name="T59" fmla="*/ 419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484">
                <a:moveTo>
                  <a:pt x="0" y="262"/>
                </a:moveTo>
                <a:lnTo>
                  <a:pt x="0" y="20"/>
                </a:lnTo>
                <a:cubicBezTo>
                  <a:pt x="0" y="15"/>
                  <a:pt x="2" y="10"/>
                  <a:pt x="6" y="6"/>
                </a:cubicBezTo>
                <a:cubicBezTo>
                  <a:pt x="10" y="2"/>
                  <a:pt x="15" y="0"/>
                  <a:pt x="21" y="0"/>
                </a:cubicBezTo>
                <a:lnTo>
                  <a:pt x="383" y="0"/>
                </a:lnTo>
                <a:cubicBezTo>
                  <a:pt x="389" y="0"/>
                  <a:pt x="394" y="2"/>
                  <a:pt x="398" y="6"/>
                </a:cubicBezTo>
                <a:cubicBezTo>
                  <a:pt x="402" y="10"/>
                  <a:pt x="404" y="15"/>
                  <a:pt x="404" y="20"/>
                </a:cubicBezTo>
                <a:lnTo>
                  <a:pt x="404" y="262"/>
                </a:lnTo>
                <a:cubicBezTo>
                  <a:pt x="404" y="280"/>
                  <a:pt x="400" y="298"/>
                  <a:pt x="393" y="316"/>
                </a:cubicBezTo>
                <a:cubicBezTo>
                  <a:pt x="386" y="334"/>
                  <a:pt x="377" y="350"/>
                  <a:pt x="367" y="363"/>
                </a:cubicBezTo>
                <a:cubicBezTo>
                  <a:pt x="356" y="377"/>
                  <a:pt x="344" y="390"/>
                  <a:pt x="330" y="403"/>
                </a:cubicBezTo>
                <a:cubicBezTo>
                  <a:pt x="315" y="416"/>
                  <a:pt x="302" y="427"/>
                  <a:pt x="290" y="436"/>
                </a:cubicBezTo>
                <a:cubicBezTo>
                  <a:pt x="278" y="445"/>
                  <a:pt x="265" y="453"/>
                  <a:pt x="252" y="460"/>
                </a:cubicBezTo>
                <a:cubicBezTo>
                  <a:pt x="239" y="468"/>
                  <a:pt x="229" y="473"/>
                  <a:pt x="224" y="476"/>
                </a:cubicBezTo>
                <a:cubicBezTo>
                  <a:pt x="218" y="479"/>
                  <a:pt x="214" y="481"/>
                  <a:pt x="210" y="482"/>
                </a:cubicBezTo>
                <a:cubicBezTo>
                  <a:pt x="208" y="483"/>
                  <a:pt x="205" y="484"/>
                  <a:pt x="202" y="484"/>
                </a:cubicBezTo>
                <a:cubicBezTo>
                  <a:pt x="199" y="484"/>
                  <a:pt x="196" y="483"/>
                  <a:pt x="194" y="482"/>
                </a:cubicBezTo>
                <a:cubicBezTo>
                  <a:pt x="190" y="481"/>
                  <a:pt x="186" y="479"/>
                  <a:pt x="180" y="476"/>
                </a:cubicBezTo>
                <a:cubicBezTo>
                  <a:pt x="175" y="473"/>
                  <a:pt x="165" y="468"/>
                  <a:pt x="152" y="460"/>
                </a:cubicBezTo>
                <a:cubicBezTo>
                  <a:pt x="139" y="453"/>
                  <a:pt x="126" y="445"/>
                  <a:pt x="114" y="436"/>
                </a:cubicBezTo>
                <a:cubicBezTo>
                  <a:pt x="102" y="427"/>
                  <a:pt x="89" y="416"/>
                  <a:pt x="74" y="403"/>
                </a:cubicBezTo>
                <a:cubicBezTo>
                  <a:pt x="60" y="390"/>
                  <a:pt x="47" y="377"/>
                  <a:pt x="37" y="363"/>
                </a:cubicBezTo>
                <a:cubicBezTo>
                  <a:pt x="27" y="350"/>
                  <a:pt x="18" y="334"/>
                  <a:pt x="11" y="316"/>
                </a:cubicBezTo>
                <a:cubicBezTo>
                  <a:pt x="4" y="298"/>
                  <a:pt x="0" y="280"/>
                  <a:pt x="0" y="262"/>
                </a:cubicBezTo>
                <a:close/>
                <a:moveTo>
                  <a:pt x="202" y="419"/>
                </a:moveTo>
                <a:cubicBezTo>
                  <a:pt x="227" y="406"/>
                  <a:pt x="249" y="391"/>
                  <a:pt x="269" y="376"/>
                </a:cubicBezTo>
                <a:cubicBezTo>
                  <a:pt x="318" y="337"/>
                  <a:pt x="343" y="299"/>
                  <a:pt x="343" y="262"/>
                </a:cubicBezTo>
                <a:lnTo>
                  <a:pt x="343" y="61"/>
                </a:lnTo>
                <a:lnTo>
                  <a:pt x="202" y="61"/>
                </a:lnTo>
                <a:lnTo>
                  <a:pt x="202" y="419"/>
                </a:lnTo>
                <a:close/>
              </a:path>
            </a:pathLst>
          </a:custGeom>
          <a:solidFill>
            <a:srgbClr val="43525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Freeform 165">
            <a:extLst>
              <a:ext uri="{FF2B5EF4-FFF2-40B4-BE49-F238E27FC236}">
                <a16:creationId xmlns:a16="http://schemas.microsoft.com/office/drawing/2014/main" id="{1C26A22A-B148-4E5B-970D-92CA71A59AFF}"/>
              </a:ext>
            </a:extLst>
          </p:cNvPr>
          <p:cNvSpPr>
            <a:spLocks noEditPoints="1"/>
          </p:cNvSpPr>
          <p:nvPr/>
        </p:nvSpPr>
        <p:spPr bwMode="auto">
          <a:xfrm>
            <a:off x="2750921" y="1785253"/>
            <a:ext cx="581857" cy="531013"/>
          </a:xfrm>
          <a:custGeom>
            <a:avLst/>
            <a:gdLst>
              <a:gd name="T0" fmla="*/ 2 w 605"/>
              <a:gd name="T1" fmla="*/ 241 h 554"/>
              <a:gd name="T2" fmla="*/ 66 w 605"/>
              <a:gd name="T3" fmla="*/ 206 h 554"/>
              <a:gd name="T4" fmla="*/ 38 w 605"/>
              <a:gd name="T5" fmla="*/ 158 h 554"/>
              <a:gd name="T6" fmla="*/ 95 w 605"/>
              <a:gd name="T7" fmla="*/ 113 h 554"/>
              <a:gd name="T8" fmla="*/ 163 w 605"/>
              <a:gd name="T9" fmla="*/ 83 h 554"/>
              <a:gd name="T10" fmla="*/ 237 w 605"/>
              <a:gd name="T11" fmla="*/ 78 h 554"/>
              <a:gd name="T12" fmla="*/ 271 w 605"/>
              <a:gd name="T13" fmla="*/ 141 h 554"/>
              <a:gd name="T14" fmla="*/ 321 w 605"/>
              <a:gd name="T15" fmla="*/ 114 h 554"/>
              <a:gd name="T16" fmla="*/ 351 w 605"/>
              <a:gd name="T17" fmla="*/ 187 h 554"/>
              <a:gd name="T18" fmla="*/ 396 w 605"/>
              <a:gd name="T19" fmla="*/ 239 h 554"/>
              <a:gd name="T20" fmla="*/ 403 w 605"/>
              <a:gd name="T21" fmla="*/ 307 h 554"/>
              <a:gd name="T22" fmla="*/ 347 w 605"/>
              <a:gd name="T23" fmla="*/ 324 h 554"/>
              <a:gd name="T24" fmla="*/ 368 w 605"/>
              <a:gd name="T25" fmla="*/ 390 h 554"/>
              <a:gd name="T26" fmla="*/ 315 w 605"/>
              <a:gd name="T27" fmla="*/ 443 h 554"/>
              <a:gd name="T28" fmla="*/ 248 w 605"/>
              <a:gd name="T29" fmla="*/ 422 h 554"/>
              <a:gd name="T30" fmla="*/ 172 w 605"/>
              <a:gd name="T31" fmla="*/ 479 h 554"/>
              <a:gd name="T32" fmla="*/ 156 w 605"/>
              <a:gd name="T33" fmla="*/ 423 h 554"/>
              <a:gd name="T34" fmla="*/ 89 w 605"/>
              <a:gd name="T35" fmla="*/ 443 h 554"/>
              <a:gd name="T36" fmla="*/ 39 w 605"/>
              <a:gd name="T37" fmla="*/ 384 h 554"/>
              <a:gd name="T38" fmla="*/ 56 w 605"/>
              <a:gd name="T39" fmla="*/ 322 h 554"/>
              <a:gd name="T40" fmla="*/ 0 w 605"/>
              <a:gd name="T41" fmla="*/ 306 h 554"/>
              <a:gd name="T42" fmla="*/ 145 w 605"/>
              <a:gd name="T43" fmla="*/ 334 h 554"/>
              <a:gd name="T44" fmla="*/ 282 w 605"/>
              <a:gd name="T45" fmla="*/ 277 h 554"/>
              <a:gd name="T46" fmla="*/ 145 w 605"/>
              <a:gd name="T47" fmla="*/ 220 h 554"/>
              <a:gd name="T48" fmla="*/ 410 w 605"/>
              <a:gd name="T49" fmla="*/ 406 h 554"/>
              <a:gd name="T50" fmla="*/ 405 w 605"/>
              <a:gd name="T51" fmla="*/ 344 h 554"/>
              <a:gd name="T52" fmla="*/ 444 w 605"/>
              <a:gd name="T53" fmla="*/ 322 h 554"/>
              <a:gd name="T54" fmla="*/ 484 w 605"/>
              <a:gd name="T55" fmla="*/ 358 h 554"/>
              <a:gd name="T56" fmla="*/ 524 w 605"/>
              <a:gd name="T57" fmla="*/ 322 h 554"/>
              <a:gd name="T58" fmla="*/ 549 w 605"/>
              <a:gd name="T59" fmla="*/ 390 h 554"/>
              <a:gd name="T60" fmla="*/ 605 w 605"/>
              <a:gd name="T61" fmla="*/ 460 h 554"/>
              <a:gd name="T62" fmla="*/ 565 w 605"/>
              <a:gd name="T63" fmla="*/ 530 h 554"/>
              <a:gd name="T64" fmla="*/ 510 w 605"/>
              <a:gd name="T65" fmla="*/ 540 h 554"/>
              <a:gd name="T66" fmla="*/ 474 w 605"/>
              <a:gd name="T67" fmla="*/ 518 h 554"/>
              <a:gd name="T68" fmla="*/ 405 w 605"/>
              <a:gd name="T69" fmla="*/ 532 h 554"/>
              <a:gd name="T70" fmla="*/ 410 w 605"/>
              <a:gd name="T71" fmla="*/ 470 h 554"/>
              <a:gd name="T72" fmla="*/ 363 w 605"/>
              <a:gd name="T73" fmla="*/ 94 h 554"/>
              <a:gd name="T74" fmla="*/ 403 w 605"/>
              <a:gd name="T75" fmla="*/ 24 h 554"/>
              <a:gd name="T76" fmla="*/ 434 w 605"/>
              <a:gd name="T77" fmla="*/ 5 h 554"/>
              <a:gd name="T78" fmla="*/ 474 w 605"/>
              <a:gd name="T79" fmla="*/ 36 h 554"/>
              <a:gd name="T80" fmla="*/ 522 w 605"/>
              <a:gd name="T81" fmla="*/ 0 h 554"/>
              <a:gd name="T82" fmla="*/ 565 w 605"/>
              <a:gd name="T83" fmla="*/ 24 h 554"/>
              <a:gd name="T84" fmla="*/ 605 w 605"/>
              <a:gd name="T85" fmla="*/ 94 h 554"/>
              <a:gd name="T86" fmla="*/ 549 w 605"/>
              <a:gd name="T87" fmla="*/ 164 h 554"/>
              <a:gd name="T88" fmla="*/ 524 w 605"/>
              <a:gd name="T89" fmla="*/ 232 h 554"/>
              <a:gd name="T90" fmla="*/ 484 w 605"/>
              <a:gd name="T91" fmla="*/ 196 h 554"/>
              <a:gd name="T92" fmla="*/ 444 w 605"/>
              <a:gd name="T93" fmla="*/ 232 h 554"/>
              <a:gd name="T94" fmla="*/ 419 w 605"/>
              <a:gd name="T95" fmla="*/ 164 h 554"/>
              <a:gd name="T96" fmla="*/ 444 w 605"/>
              <a:gd name="T97" fmla="*/ 438 h 554"/>
              <a:gd name="T98" fmla="*/ 512 w 605"/>
              <a:gd name="T99" fmla="*/ 467 h 554"/>
              <a:gd name="T100" fmla="*/ 484 w 605"/>
              <a:gd name="T101" fmla="*/ 398 h 554"/>
              <a:gd name="T102" fmla="*/ 444 w 605"/>
              <a:gd name="T103" fmla="*/ 116 h 554"/>
              <a:gd name="T104" fmla="*/ 512 w 605"/>
              <a:gd name="T105" fmla="*/ 144 h 554"/>
              <a:gd name="T106" fmla="*/ 484 w 605"/>
              <a:gd name="T107" fmla="*/ 7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5" h="554">
                <a:moveTo>
                  <a:pt x="0" y="306"/>
                </a:moveTo>
                <a:lnTo>
                  <a:pt x="0" y="247"/>
                </a:lnTo>
                <a:cubicBezTo>
                  <a:pt x="0" y="245"/>
                  <a:pt x="1" y="243"/>
                  <a:pt x="2" y="241"/>
                </a:cubicBezTo>
                <a:cubicBezTo>
                  <a:pt x="4" y="239"/>
                  <a:pt x="5" y="238"/>
                  <a:pt x="7" y="238"/>
                </a:cubicBezTo>
                <a:lnTo>
                  <a:pt x="56" y="230"/>
                </a:lnTo>
                <a:cubicBezTo>
                  <a:pt x="59" y="223"/>
                  <a:pt x="62" y="215"/>
                  <a:pt x="66" y="206"/>
                </a:cubicBezTo>
                <a:cubicBezTo>
                  <a:pt x="59" y="196"/>
                  <a:pt x="50" y="184"/>
                  <a:pt x="38" y="170"/>
                </a:cubicBezTo>
                <a:cubicBezTo>
                  <a:pt x="36" y="168"/>
                  <a:pt x="36" y="166"/>
                  <a:pt x="36" y="164"/>
                </a:cubicBezTo>
                <a:cubicBezTo>
                  <a:pt x="36" y="161"/>
                  <a:pt x="36" y="159"/>
                  <a:pt x="38" y="158"/>
                </a:cubicBezTo>
                <a:cubicBezTo>
                  <a:pt x="43" y="151"/>
                  <a:pt x="51" y="142"/>
                  <a:pt x="64" y="130"/>
                </a:cubicBezTo>
                <a:cubicBezTo>
                  <a:pt x="76" y="117"/>
                  <a:pt x="85" y="111"/>
                  <a:pt x="89" y="111"/>
                </a:cubicBezTo>
                <a:cubicBezTo>
                  <a:pt x="91" y="111"/>
                  <a:pt x="93" y="112"/>
                  <a:pt x="95" y="113"/>
                </a:cubicBezTo>
                <a:lnTo>
                  <a:pt x="131" y="142"/>
                </a:lnTo>
                <a:cubicBezTo>
                  <a:pt x="139" y="138"/>
                  <a:pt x="147" y="134"/>
                  <a:pt x="156" y="131"/>
                </a:cubicBezTo>
                <a:cubicBezTo>
                  <a:pt x="158" y="109"/>
                  <a:pt x="160" y="93"/>
                  <a:pt x="163" y="83"/>
                </a:cubicBezTo>
                <a:cubicBezTo>
                  <a:pt x="164" y="78"/>
                  <a:pt x="168" y="75"/>
                  <a:pt x="172" y="75"/>
                </a:cubicBezTo>
                <a:lnTo>
                  <a:pt x="231" y="75"/>
                </a:lnTo>
                <a:cubicBezTo>
                  <a:pt x="233" y="75"/>
                  <a:pt x="235" y="76"/>
                  <a:pt x="237" y="78"/>
                </a:cubicBezTo>
                <a:cubicBezTo>
                  <a:pt x="239" y="79"/>
                  <a:pt x="240" y="81"/>
                  <a:pt x="240" y="83"/>
                </a:cubicBezTo>
                <a:lnTo>
                  <a:pt x="248" y="131"/>
                </a:lnTo>
                <a:cubicBezTo>
                  <a:pt x="255" y="134"/>
                  <a:pt x="263" y="137"/>
                  <a:pt x="271" y="141"/>
                </a:cubicBezTo>
                <a:lnTo>
                  <a:pt x="309" y="113"/>
                </a:lnTo>
                <a:cubicBezTo>
                  <a:pt x="310" y="112"/>
                  <a:pt x="312" y="111"/>
                  <a:pt x="315" y="111"/>
                </a:cubicBezTo>
                <a:cubicBezTo>
                  <a:pt x="317" y="111"/>
                  <a:pt x="319" y="112"/>
                  <a:pt x="321" y="114"/>
                </a:cubicBezTo>
                <a:cubicBezTo>
                  <a:pt x="352" y="141"/>
                  <a:pt x="367" y="158"/>
                  <a:pt x="367" y="164"/>
                </a:cubicBezTo>
                <a:cubicBezTo>
                  <a:pt x="367" y="166"/>
                  <a:pt x="366" y="168"/>
                  <a:pt x="365" y="170"/>
                </a:cubicBezTo>
                <a:cubicBezTo>
                  <a:pt x="362" y="173"/>
                  <a:pt x="358" y="179"/>
                  <a:pt x="351" y="187"/>
                </a:cubicBezTo>
                <a:cubicBezTo>
                  <a:pt x="345" y="195"/>
                  <a:pt x="340" y="201"/>
                  <a:pt x="337" y="206"/>
                </a:cubicBezTo>
                <a:cubicBezTo>
                  <a:pt x="342" y="216"/>
                  <a:pt x="346" y="224"/>
                  <a:pt x="348" y="232"/>
                </a:cubicBezTo>
                <a:lnTo>
                  <a:pt x="396" y="239"/>
                </a:lnTo>
                <a:cubicBezTo>
                  <a:pt x="398" y="239"/>
                  <a:pt x="400" y="240"/>
                  <a:pt x="401" y="242"/>
                </a:cubicBezTo>
                <a:cubicBezTo>
                  <a:pt x="403" y="244"/>
                  <a:pt x="403" y="246"/>
                  <a:pt x="403" y="248"/>
                </a:cubicBezTo>
                <a:lnTo>
                  <a:pt x="403" y="307"/>
                </a:lnTo>
                <a:cubicBezTo>
                  <a:pt x="403" y="309"/>
                  <a:pt x="403" y="311"/>
                  <a:pt x="401" y="313"/>
                </a:cubicBezTo>
                <a:cubicBezTo>
                  <a:pt x="400" y="315"/>
                  <a:pt x="398" y="316"/>
                  <a:pt x="396" y="316"/>
                </a:cubicBezTo>
                <a:lnTo>
                  <a:pt x="347" y="324"/>
                </a:lnTo>
                <a:cubicBezTo>
                  <a:pt x="345" y="331"/>
                  <a:pt x="342" y="339"/>
                  <a:pt x="337" y="348"/>
                </a:cubicBezTo>
                <a:cubicBezTo>
                  <a:pt x="344" y="358"/>
                  <a:pt x="354" y="370"/>
                  <a:pt x="366" y="384"/>
                </a:cubicBezTo>
                <a:cubicBezTo>
                  <a:pt x="367" y="386"/>
                  <a:pt x="368" y="388"/>
                  <a:pt x="368" y="390"/>
                </a:cubicBezTo>
                <a:cubicBezTo>
                  <a:pt x="368" y="393"/>
                  <a:pt x="367" y="395"/>
                  <a:pt x="366" y="396"/>
                </a:cubicBezTo>
                <a:cubicBezTo>
                  <a:pt x="361" y="402"/>
                  <a:pt x="352" y="412"/>
                  <a:pt x="340" y="424"/>
                </a:cubicBezTo>
                <a:cubicBezTo>
                  <a:pt x="327" y="437"/>
                  <a:pt x="319" y="443"/>
                  <a:pt x="315" y="443"/>
                </a:cubicBezTo>
                <a:cubicBezTo>
                  <a:pt x="312" y="443"/>
                  <a:pt x="310" y="442"/>
                  <a:pt x="308" y="441"/>
                </a:cubicBezTo>
                <a:lnTo>
                  <a:pt x="272" y="412"/>
                </a:lnTo>
                <a:cubicBezTo>
                  <a:pt x="264" y="416"/>
                  <a:pt x="256" y="420"/>
                  <a:pt x="248" y="422"/>
                </a:cubicBezTo>
                <a:cubicBezTo>
                  <a:pt x="245" y="445"/>
                  <a:pt x="243" y="461"/>
                  <a:pt x="240" y="471"/>
                </a:cubicBezTo>
                <a:cubicBezTo>
                  <a:pt x="239" y="476"/>
                  <a:pt x="236" y="479"/>
                  <a:pt x="231" y="479"/>
                </a:cubicBezTo>
                <a:lnTo>
                  <a:pt x="172" y="479"/>
                </a:lnTo>
                <a:cubicBezTo>
                  <a:pt x="170" y="479"/>
                  <a:pt x="168" y="478"/>
                  <a:pt x="166" y="476"/>
                </a:cubicBezTo>
                <a:cubicBezTo>
                  <a:pt x="164" y="475"/>
                  <a:pt x="163" y="473"/>
                  <a:pt x="163" y="471"/>
                </a:cubicBezTo>
                <a:lnTo>
                  <a:pt x="156" y="423"/>
                </a:lnTo>
                <a:cubicBezTo>
                  <a:pt x="149" y="420"/>
                  <a:pt x="141" y="417"/>
                  <a:pt x="132" y="413"/>
                </a:cubicBezTo>
                <a:lnTo>
                  <a:pt x="95" y="441"/>
                </a:lnTo>
                <a:cubicBezTo>
                  <a:pt x="93" y="442"/>
                  <a:pt x="91" y="443"/>
                  <a:pt x="89" y="443"/>
                </a:cubicBezTo>
                <a:cubicBezTo>
                  <a:pt x="86" y="443"/>
                  <a:pt x="84" y="442"/>
                  <a:pt x="82" y="440"/>
                </a:cubicBezTo>
                <a:cubicBezTo>
                  <a:pt x="52" y="413"/>
                  <a:pt x="37" y="396"/>
                  <a:pt x="37" y="390"/>
                </a:cubicBezTo>
                <a:cubicBezTo>
                  <a:pt x="37" y="388"/>
                  <a:pt x="37" y="386"/>
                  <a:pt x="39" y="384"/>
                </a:cubicBezTo>
                <a:cubicBezTo>
                  <a:pt x="41" y="381"/>
                  <a:pt x="45" y="376"/>
                  <a:pt x="52" y="367"/>
                </a:cubicBezTo>
                <a:cubicBezTo>
                  <a:pt x="58" y="359"/>
                  <a:pt x="63" y="353"/>
                  <a:pt x="67" y="348"/>
                </a:cubicBezTo>
                <a:cubicBezTo>
                  <a:pt x="62" y="339"/>
                  <a:pt x="58" y="330"/>
                  <a:pt x="56" y="322"/>
                </a:cubicBezTo>
                <a:lnTo>
                  <a:pt x="8" y="315"/>
                </a:lnTo>
                <a:cubicBezTo>
                  <a:pt x="6" y="315"/>
                  <a:pt x="4" y="314"/>
                  <a:pt x="2" y="312"/>
                </a:cubicBezTo>
                <a:cubicBezTo>
                  <a:pt x="1" y="310"/>
                  <a:pt x="0" y="308"/>
                  <a:pt x="0" y="306"/>
                </a:cubicBezTo>
                <a:close/>
                <a:moveTo>
                  <a:pt x="145" y="220"/>
                </a:moveTo>
                <a:cubicBezTo>
                  <a:pt x="129" y="236"/>
                  <a:pt x="121" y="255"/>
                  <a:pt x="121" y="277"/>
                </a:cubicBezTo>
                <a:cubicBezTo>
                  <a:pt x="121" y="299"/>
                  <a:pt x="129" y="318"/>
                  <a:pt x="145" y="334"/>
                </a:cubicBezTo>
                <a:cubicBezTo>
                  <a:pt x="160" y="350"/>
                  <a:pt x="179" y="358"/>
                  <a:pt x="202" y="358"/>
                </a:cubicBezTo>
                <a:cubicBezTo>
                  <a:pt x="224" y="358"/>
                  <a:pt x="243" y="350"/>
                  <a:pt x="259" y="334"/>
                </a:cubicBezTo>
                <a:cubicBezTo>
                  <a:pt x="274" y="318"/>
                  <a:pt x="282" y="299"/>
                  <a:pt x="282" y="277"/>
                </a:cubicBezTo>
                <a:cubicBezTo>
                  <a:pt x="282" y="255"/>
                  <a:pt x="274" y="236"/>
                  <a:pt x="259" y="220"/>
                </a:cubicBezTo>
                <a:cubicBezTo>
                  <a:pt x="243" y="204"/>
                  <a:pt x="224" y="196"/>
                  <a:pt x="202" y="196"/>
                </a:cubicBezTo>
                <a:cubicBezTo>
                  <a:pt x="179" y="196"/>
                  <a:pt x="160" y="204"/>
                  <a:pt x="145" y="220"/>
                </a:cubicBezTo>
                <a:close/>
                <a:moveTo>
                  <a:pt x="363" y="460"/>
                </a:moveTo>
                <a:lnTo>
                  <a:pt x="363" y="416"/>
                </a:lnTo>
                <a:cubicBezTo>
                  <a:pt x="363" y="413"/>
                  <a:pt x="379" y="410"/>
                  <a:pt x="410" y="406"/>
                </a:cubicBezTo>
                <a:cubicBezTo>
                  <a:pt x="413" y="400"/>
                  <a:pt x="416" y="395"/>
                  <a:pt x="419" y="390"/>
                </a:cubicBezTo>
                <a:cubicBezTo>
                  <a:pt x="409" y="366"/>
                  <a:pt x="403" y="352"/>
                  <a:pt x="403" y="347"/>
                </a:cubicBezTo>
                <a:cubicBezTo>
                  <a:pt x="403" y="346"/>
                  <a:pt x="404" y="345"/>
                  <a:pt x="405" y="344"/>
                </a:cubicBezTo>
                <a:cubicBezTo>
                  <a:pt x="405" y="344"/>
                  <a:pt x="409" y="342"/>
                  <a:pt x="416" y="338"/>
                </a:cubicBezTo>
                <a:cubicBezTo>
                  <a:pt x="422" y="334"/>
                  <a:pt x="428" y="331"/>
                  <a:pt x="434" y="327"/>
                </a:cubicBezTo>
                <a:cubicBezTo>
                  <a:pt x="440" y="324"/>
                  <a:pt x="443" y="322"/>
                  <a:pt x="444" y="322"/>
                </a:cubicBezTo>
                <a:cubicBezTo>
                  <a:pt x="445" y="322"/>
                  <a:pt x="450" y="327"/>
                  <a:pt x="458" y="337"/>
                </a:cubicBezTo>
                <a:cubicBezTo>
                  <a:pt x="466" y="347"/>
                  <a:pt x="472" y="354"/>
                  <a:pt x="474" y="358"/>
                </a:cubicBezTo>
                <a:cubicBezTo>
                  <a:pt x="479" y="358"/>
                  <a:pt x="482" y="358"/>
                  <a:pt x="484" y="358"/>
                </a:cubicBezTo>
                <a:cubicBezTo>
                  <a:pt x="486" y="358"/>
                  <a:pt x="489" y="358"/>
                  <a:pt x="493" y="358"/>
                </a:cubicBezTo>
                <a:cubicBezTo>
                  <a:pt x="504" y="343"/>
                  <a:pt x="514" y="332"/>
                  <a:pt x="522" y="323"/>
                </a:cubicBezTo>
                <a:lnTo>
                  <a:pt x="524" y="322"/>
                </a:lnTo>
                <a:cubicBezTo>
                  <a:pt x="525" y="322"/>
                  <a:pt x="538" y="330"/>
                  <a:pt x="563" y="344"/>
                </a:cubicBezTo>
                <a:cubicBezTo>
                  <a:pt x="564" y="345"/>
                  <a:pt x="565" y="346"/>
                  <a:pt x="565" y="347"/>
                </a:cubicBezTo>
                <a:cubicBezTo>
                  <a:pt x="565" y="352"/>
                  <a:pt x="559" y="366"/>
                  <a:pt x="549" y="390"/>
                </a:cubicBezTo>
                <a:cubicBezTo>
                  <a:pt x="552" y="395"/>
                  <a:pt x="555" y="400"/>
                  <a:pt x="558" y="406"/>
                </a:cubicBezTo>
                <a:cubicBezTo>
                  <a:pt x="589" y="410"/>
                  <a:pt x="605" y="413"/>
                  <a:pt x="605" y="416"/>
                </a:cubicBezTo>
                <a:lnTo>
                  <a:pt x="605" y="460"/>
                </a:lnTo>
                <a:cubicBezTo>
                  <a:pt x="605" y="464"/>
                  <a:pt x="589" y="467"/>
                  <a:pt x="558" y="470"/>
                </a:cubicBezTo>
                <a:cubicBezTo>
                  <a:pt x="555" y="476"/>
                  <a:pt x="552" y="481"/>
                  <a:pt x="549" y="486"/>
                </a:cubicBezTo>
                <a:cubicBezTo>
                  <a:pt x="559" y="510"/>
                  <a:pt x="565" y="525"/>
                  <a:pt x="565" y="530"/>
                </a:cubicBezTo>
                <a:cubicBezTo>
                  <a:pt x="565" y="531"/>
                  <a:pt x="564" y="531"/>
                  <a:pt x="563" y="532"/>
                </a:cubicBezTo>
                <a:cubicBezTo>
                  <a:pt x="538" y="547"/>
                  <a:pt x="525" y="554"/>
                  <a:pt x="524" y="554"/>
                </a:cubicBezTo>
                <a:cubicBezTo>
                  <a:pt x="523" y="554"/>
                  <a:pt x="518" y="550"/>
                  <a:pt x="510" y="540"/>
                </a:cubicBezTo>
                <a:cubicBezTo>
                  <a:pt x="502" y="530"/>
                  <a:pt x="496" y="523"/>
                  <a:pt x="493" y="518"/>
                </a:cubicBezTo>
                <a:cubicBezTo>
                  <a:pt x="489" y="519"/>
                  <a:pt x="486" y="519"/>
                  <a:pt x="484" y="519"/>
                </a:cubicBezTo>
                <a:cubicBezTo>
                  <a:pt x="482" y="519"/>
                  <a:pt x="479" y="519"/>
                  <a:pt x="474" y="518"/>
                </a:cubicBezTo>
                <a:cubicBezTo>
                  <a:pt x="472" y="523"/>
                  <a:pt x="466" y="530"/>
                  <a:pt x="458" y="540"/>
                </a:cubicBezTo>
                <a:cubicBezTo>
                  <a:pt x="450" y="550"/>
                  <a:pt x="445" y="554"/>
                  <a:pt x="444" y="554"/>
                </a:cubicBezTo>
                <a:cubicBezTo>
                  <a:pt x="443" y="554"/>
                  <a:pt x="430" y="547"/>
                  <a:pt x="405" y="532"/>
                </a:cubicBezTo>
                <a:cubicBezTo>
                  <a:pt x="404" y="531"/>
                  <a:pt x="403" y="531"/>
                  <a:pt x="403" y="530"/>
                </a:cubicBezTo>
                <a:cubicBezTo>
                  <a:pt x="403" y="525"/>
                  <a:pt x="409" y="510"/>
                  <a:pt x="419" y="486"/>
                </a:cubicBezTo>
                <a:cubicBezTo>
                  <a:pt x="416" y="481"/>
                  <a:pt x="412" y="476"/>
                  <a:pt x="410" y="470"/>
                </a:cubicBezTo>
                <a:cubicBezTo>
                  <a:pt x="379" y="467"/>
                  <a:pt x="363" y="464"/>
                  <a:pt x="363" y="460"/>
                </a:cubicBezTo>
                <a:close/>
                <a:moveTo>
                  <a:pt x="363" y="138"/>
                </a:moveTo>
                <a:lnTo>
                  <a:pt x="363" y="94"/>
                </a:lnTo>
                <a:cubicBezTo>
                  <a:pt x="363" y="90"/>
                  <a:pt x="379" y="87"/>
                  <a:pt x="410" y="84"/>
                </a:cubicBezTo>
                <a:cubicBezTo>
                  <a:pt x="413" y="78"/>
                  <a:pt x="416" y="72"/>
                  <a:pt x="419" y="68"/>
                </a:cubicBezTo>
                <a:cubicBezTo>
                  <a:pt x="409" y="44"/>
                  <a:pt x="403" y="29"/>
                  <a:pt x="403" y="24"/>
                </a:cubicBezTo>
                <a:cubicBezTo>
                  <a:pt x="403" y="23"/>
                  <a:pt x="404" y="22"/>
                  <a:pt x="405" y="22"/>
                </a:cubicBezTo>
                <a:cubicBezTo>
                  <a:pt x="405" y="21"/>
                  <a:pt x="409" y="19"/>
                  <a:pt x="416" y="16"/>
                </a:cubicBezTo>
                <a:cubicBezTo>
                  <a:pt x="422" y="12"/>
                  <a:pt x="428" y="8"/>
                  <a:pt x="434" y="5"/>
                </a:cubicBezTo>
                <a:cubicBezTo>
                  <a:pt x="440" y="1"/>
                  <a:pt x="443" y="0"/>
                  <a:pt x="444" y="0"/>
                </a:cubicBezTo>
                <a:cubicBezTo>
                  <a:pt x="445" y="0"/>
                  <a:pt x="450" y="5"/>
                  <a:pt x="458" y="14"/>
                </a:cubicBezTo>
                <a:cubicBezTo>
                  <a:pt x="466" y="24"/>
                  <a:pt x="472" y="31"/>
                  <a:pt x="474" y="36"/>
                </a:cubicBezTo>
                <a:cubicBezTo>
                  <a:pt x="479" y="35"/>
                  <a:pt x="482" y="35"/>
                  <a:pt x="484" y="35"/>
                </a:cubicBezTo>
                <a:cubicBezTo>
                  <a:pt x="486" y="35"/>
                  <a:pt x="489" y="35"/>
                  <a:pt x="493" y="36"/>
                </a:cubicBezTo>
                <a:cubicBezTo>
                  <a:pt x="504" y="21"/>
                  <a:pt x="514" y="9"/>
                  <a:pt x="522" y="0"/>
                </a:cubicBezTo>
                <a:lnTo>
                  <a:pt x="524" y="0"/>
                </a:lnTo>
                <a:cubicBezTo>
                  <a:pt x="525" y="0"/>
                  <a:pt x="538" y="7"/>
                  <a:pt x="563" y="22"/>
                </a:cubicBezTo>
                <a:cubicBezTo>
                  <a:pt x="564" y="22"/>
                  <a:pt x="565" y="23"/>
                  <a:pt x="565" y="24"/>
                </a:cubicBezTo>
                <a:cubicBezTo>
                  <a:pt x="565" y="29"/>
                  <a:pt x="559" y="44"/>
                  <a:pt x="549" y="68"/>
                </a:cubicBezTo>
                <a:cubicBezTo>
                  <a:pt x="552" y="72"/>
                  <a:pt x="555" y="78"/>
                  <a:pt x="558" y="84"/>
                </a:cubicBezTo>
                <a:cubicBezTo>
                  <a:pt x="589" y="87"/>
                  <a:pt x="605" y="90"/>
                  <a:pt x="605" y="94"/>
                </a:cubicBezTo>
                <a:lnTo>
                  <a:pt x="605" y="138"/>
                </a:lnTo>
                <a:cubicBezTo>
                  <a:pt x="605" y="141"/>
                  <a:pt x="589" y="144"/>
                  <a:pt x="558" y="148"/>
                </a:cubicBezTo>
                <a:cubicBezTo>
                  <a:pt x="555" y="153"/>
                  <a:pt x="552" y="159"/>
                  <a:pt x="549" y="164"/>
                </a:cubicBezTo>
                <a:cubicBezTo>
                  <a:pt x="559" y="188"/>
                  <a:pt x="565" y="202"/>
                  <a:pt x="565" y="207"/>
                </a:cubicBezTo>
                <a:cubicBezTo>
                  <a:pt x="565" y="208"/>
                  <a:pt x="564" y="209"/>
                  <a:pt x="563" y="210"/>
                </a:cubicBezTo>
                <a:cubicBezTo>
                  <a:pt x="538" y="224"/>
                  <a:pt x="525" y="232"/>
                  <a:pt x="524" y="232"/>
                </a:cubicBezTo>
                <a:cubicBezTo>
                  <a:pt x="523" y="232"/>
                  <a:pt x="518" y="227"/>
                  <a:pt x="510" y="217"/>
                </a:cubicBezTo>
                <a:cubicBezTo>
                  <a:pt x="502" y="207"/>
                  <a:pt x="496" y="200"/>
                  <a:pt x="493" y="196"/>
                </a:cubicBezTo>
                <a:cubicBezTo>
                  <a:pt x="489" y="196"/>
                  <a:pt x="486" y="196"/>
                  <a:pt x="484" y="196"/>
                </a:cubicBezTo>
                <a:cubicBezTo>
                  <a:pt x="482" y="196"/>
                  <a:pt x="479" y="196"/>
                  <a:pt x="474" y="196"/>
                </a:cubicBezTo>
                <a:cubicBezTo>
                  <a:pt x="472" y="200"/>
                  <a:pt x="466" y="207"/>
                  <a:pt x="458" y="217"/>
                </a:cubicBezTo>
                <a:cubicBezTo>
                  <a:pt x="450" y="227"/>
                  <a:pt x="445" y="232"/>
                  <a:pt x="444" y="232"/>
                </a:cubicBezTo>
                <a:cubicBezTo>
                  <a:pt x="443" y="232"/>
                  <a:pt x="430" y="224"/>
                  <a:pt x="405" y="210"/>
                </a:cubicBezTo>
                <a:cubicBezTo>
                  <a:pt x="404" y="209"/>
                  <a:pt x="403" y="208"/>
                  <a:pt x="403" y="207"/>
                </a:cubicBezTo>
                <a:cubicBezTo>
                  <a:pt x="403" y="202"/>
                  <a:pt x="409" y="188"/>
                  <a:pt x="419" y="164"/>
                </a:cubicBezTo>
                <a:cubicBezTo>
                  <a:pt x="416" y="159"/>
                  <a:pt x="412" y="153"/>
                  <a:pt x="410" y="148"/>
                </a:cubicBezTo>
                <a:cubicBezTo>
                  <a:pt x="379" y="144"/>
                  <a:pt x="363" y="141"/>
                  <a:pt x="363" y="138"/>
                </a:cubicBezTo>
                <a:close/>
                <a:moveTo>
                  <a:pt x="444" y="438"/>
                </a:moveTo>
                <a:cubicBezTo>
                  <a:pt x="444" y="449"/>
                  <a:pt x="448" y="459"/>
                  <a:pt x="455" y="467"/>
                </a:cubicBezTo>
                <a:cubicBezTo>
                  <a:pt x="463" y="475"/>
                  <a:pt x="473" y="479"/>
                  <a:pt x="484" y="479"/>
                </a:cubicBezTo>
                <a:cubicBezTo>
                  <a:pt x="495" y="479"/>
                  <a:pt x="505" y="475"/>
                  <a:pt x="512" y="467"/>
                </a:cubicBezTo>
                <a:cubicBezTo>
                  <a:pt x="520" y="459"/>
                  <a:pt x="524" y="449"/>
                  <a:pt x="524" y="438"/>
                </a:cubicBezTo>
                <a:cubicBezTo>
                  <a:pt x="524" y="427"/>
                  <a:pt x="520" y="418"/>
                  <a:pt x="512" y="410"/>
                </a:cubicBezTo>
                <a:cubicBezTo>
                  <a:pt x="504" y="402"/>
                  <a:pt x="495" y="398"/>
                  <a:pt x="484" y="398"/>
                </a:cubicBezTo>
                <a:cubicBezTo>
                  <a:pt x="473" y="398"/>
                  <a:pt x="464" y="402"/>
                  <a:pt x="456" y="410"/>
                </a:cubicBezTo>
                <a:cubicBezTo>
                  <a:pt x="448" y="418"/>
                  <a:pt x="444" y="427"/>
                  <a:pt x="444" y="438"/>
                </a:cubicBezTo>
                <a:close/>
                <a:moveTo>
                  <a:pt x="444" y="116"/>
                </a:moveTo>
                <a:cubicBezTo>
                  <a:pt x="444" y="127"/>
                  <a:pt x="448" y="136"/>
                  <a:pt x="455" y="144"/>
                </a:cubicBezTo>
                <a:cubicBezTo>
                  <a:pt x="463" y="152"/>
                  <a:pt x="473" y="156"/>
                  <a:pt x="484" y="156"/>
                </a:cubicBezTo>
                <a:cubicBezTo>
                  <a:pt x="495" y="156"/>
                  <a:pt x="505" y="152"/>
                  <a:pt x="512" y="144"/>
                </a:cubicBezTo>
                <a:cubicBezTo>
                  <a:pt x="520" y="136"/>
                  <a:pt x="524" y="127"/>
                  <a:pt x="524" y="116"/>
                </a:cubicBezTo>
                <a:cubicBezTo>
                  <a:pt x="524" y="105"/>
                  <a:pt x="520" y="95"/>
                  <a:pt x="512" y="87"/>
                </a:cubicBezTo>
                <a:cubicBezTo>
                  <a:pt x="504" y="79"/>
                  <a:pt x="495" y="75"/>
                  <a:pt x="484" y="75"/>
                </a:cubicBezTo>
                <a:cubicBezTo>
                  <a:pt x="473" y="75"/>
                  <a:pt x="464" y="79"/>
                  <a:pt x="456" y="87"/>
                </a:cubicBezTo>
                <a:cubicBezTo>
                  <a:pt x="448" y="95"/>
                  <a:pt x="444" y="105"/>
                  <a:pt x="444" y="116"/>
                </a:cubicBezTo>
                <a:close/>
              </a:path>
            </a:pathLst>
          </a:custGeom>
          <a:solidFill>
            <a:srgbClr val="43525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684034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3460" cy="6894128"/>
          </a:xfrm>
          <a:prstGeom prst="rect">
            <a:avLst/>
          </a:prstGeom>
        </p:spPr>
      </p:pic>
      <p:sp>
        <p:nvSpPr>
          <p:cNvPr id="4" name="Rectangle 3">
            <a:extLst>
              <a:ext uri="{FF2B5EF4-FFF2-40B4-BE49-F238E27FC236}">
                <a16:creationId xmlns:a16="http://schemas.microsoft.com/office/drawing/2014/main" id="{AF78A729-55E7-400C-AF62-0472EC0691C9}"/>
              </a:ext>
            </a:extLst>
          </p:cNvPr>
          <p:cNvSpPr/>
          <p:nvPr/>
        </p:nvSpPr>
        <p:spPr>
          <a:xfrm>
            <a:off x="1511827" y="1566472"/>
            <a:ext cx="8877633"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A4C64"/>
                </a:solidFill>
                <a:effectLst/>
                <a:uLnTx/>
                <a:uFillTx/>
                <a:latin typeface="Arial" panose="020B0604020202020204" pitchFamily="34" charset="0"/>
                <a:ea typeface="Calibri" panose="020F0502020204030204" pitchFamily="34" charset="0"/>
                <a:cs typeface="Arial" panose="020B0604020202020204" pitchFamily="34" charset="0"/>
              </a:rPr>
              <a:t>As the needs of employers continue to evolve, it is critical that our educators are equipped with the best possible tools, technology, and resources to prepare LCISD students for their future life and careers as critical thinkers and leaders.</a:t>
            </a:r>
            <a:endParaRPr kumimoji="0" lang="en-US" sz="2000" b="0" i="1"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endParaRPr>
          </a:p>
        </p:txBody>
      </p:sp>
      <p:sp>
        <p:nvSpPr>
          <p:cNvPr id="6" name="Title 2">
            <a:extLst>
              <a:ext uri="{FF2B5EF4-FFF2-40B4-BE49-F238E27FC236}">
                <a16:creationId xmlns:a16="http://schemas.microsoft.com/office/drawing/2014/main" id="{42C041B5-7089-4D12-8967-2EB8F11B2357}"/>
              </a:ext>
            </a:extLst>
          </p:cNvPr>
          <p:cNvSpPr txBox="1">
            <a:spLocks/>
          </p:cNvSpPr>
          <p:nvPr/>
        </p:nvSpPr>
        <p:spPr>
          <a:xfrm>
            <a:off x="2139593" y="446133"/>
            <a:ext cx="8299294" cy="831600"/>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779CA8"/>
                </a:solidFill>
                <a:effectLst/>
                <a:uLnTx/>
                <a:uFillTx/>
                <a:latin typeface="Arial" panose="020B0604020202020204" pitchFamily="34" charset="0"/>
                <a:ea typeface="+mj-ea"/>
                <a:cs typeface="Arial" panose="020B0604020202020204" pitchFamily="34" charset="0"/>
              </a:rPr>
              <a:t>Evolve the Student Learning Experience </a:t>
            </a:r>
            <a:r>
              <a:rPr kumimoji="0" lang="en-US" sz="60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to prioritize innovative changes in </a:t>
            </a:r>
            <a:r>
              <a:rPr kumimoji="0" lang="en-US" sz="6000" b="1" i="1"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how</a:t>
            </a:r>
            <a:r>
              <a:rPr kumimoji="0" lang="en-US" sz="60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 students learn</a:t>
            </a:r>
            <a:endParaRPr kumimoji="0" lang="en-US" sz="60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endParaRPr>
          </a:p>
        </p:txBody>
      </p:sp>
      <p:grpSp>
        <p:nvGrpSpPr>
          <p:cNvPr id="7" name="Group 6">
            <a:extLst>
              <a:ext uri="{FF2B5EF4-FFF2-40B4-BE49-F238E27FC236}">
                <a16:creationId xmlns:a16="http://schemas.microsoft.com/office/drawing/2014/main" id="{167A230B-EDC3-417C-84B1-E9FA5DF7F85A}"/>
              </a:ext>
            </a:extLst>
          </p:cNvPr>
          <p:cNvGrpSpPr/>
          <p:nvPr/>
        </p:nvGrpSpPr>
        <p:grpSpPr>
          <a:xfrm>
            <a:off x="4736580" y="3308163"/>
            <a:ext cx="5993020" cy="2620316"/>
            <a:chOff x="3475862" y="3367445"/>
            <a:chExt cx="5993020" cy="2620316"/>
          </a:xfrm>
        </p:grpSpPr>
        <p:sp>
          <p:nvSpPr>
            <p:cNvPr id="8" name="TextBox 7">
              <a:extLst>
                <a:ext uri="{FF2B5EF4-FFF2-40B4-BE49-F238E27FC236}">
                  <a16:creationId xmlns:a16="http://schemas.microsoft.com/office/drawing/2014/main" id="{2EFDA954-9C4D-4E19-84A9-F28A9B63286C}"/>
                </a:ext>
              </a:extLst>
            </p:cNvPr>
            <p:cNvSpPr txBox="1"/>
            <p:nvPr/>
          </p:nvSpPr>
          <p:spPr>
            <a:xfrm>
              <a:off x="4090936" y="3429000"/>
              <a:ext cx="5377946" cy="735756"/>
            </a:xfrm>
            <a:prstGeom prst="rect">
              <a:avLst/>
            </a:prstGeom>
            <a:noFill/>
          </p:spPr>
          <p:txBody>
            <a:bodyPr wrap="square" tIns="90000" bIns="90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Ensure access to engaging, rigorous, real-world learning opportunities and up-to-date technology.</a:t>
              </a:r>
            </a:p>
          </p:txBody>
        </p:sp>
        <p:sp>
          <p:nvSpPr>
            <p:cNvPr id="9" name="TextBox 8">
              <a:extLst>
                <a:ext uri="{FF2B5EF4-FFF2-40B4-BE49-F238E27FC236}">
                  <a16:creationId xmlns:a16="http://schemas.microsoft.com/office/drawing/2014/main" id="{2E40FE70-1449-48D3-918D-0C467EFA3C69}"/>
                </a:ext>
              </a:extLst>
            </p:cNvPr>
            <p:cNvSpPr txBox="1"/>
            <p:nvPr/>
          </p:nvSpPr>
          <p:spPr>
            <a:xfrm>
              <a:off x="4090936" y="4202003"/>
              <a:ext cx="5377946" cy="735756"/>
            </a:xfrm>
            <a:prstGeom prst="rect">
              <a:avLst/>
            </a:prstGeom>
            <a:noFill/>
          </p:spPr>
          <p:txBody>
            <a:bodyPr wrap="square" tIns="90000" bIns="90000" rtlCol="0" anchor="t">
              <a:spAutoFit/>
            </a:bodyPr>
            <a:lstStyle>
              <a:defPPr>
                <a:defRPr lang="en-US"/>
              </a:defPPr>
              <a:lvl1pPr>
                <a:defRPr>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Equip all parents and guardians with the tools to support student learning and growth.</a:t>
              </a:r>
            </a:p>
          </p:txBody>
        </p:sp>
        <p:sp>
          <p:nvSpPr>
            <p:cNvPr id="10" name="TextBox 9">
              <a:extLst>
                <a:ext uri="{FF2B5EF4-FFF2-40B4-BE49-F238E27FC236}">
                  <a16:creationId xmlns:a16="http://schemas.microsoft.com/office/drawing/2014/main" id="{D3389D2A-297D-4B87-89FC-7C6A9A3752B9}"/>
                </a:ext>
              </a:extLst>
            </p:cNvPr>
            <p:cNvSpPr txBox="1"/>
            <p:nvPr/>
          </p:nvSpPr>
          <p:spPr>
            <a:xfrm>
              <a:off x="4090936" y="4975006"/>
              <a:ext cx="5377946" cy="1012755"/>
            </a:xfrm>
            <a:prstGeom prst="rect">
              <a:avLst/>
            </a:prstGeom>
            <a:noFill/>
          </p:spPr>
          <p:txBody>
            <a:bodyPr wrap="square" tIns="90000" bIns="90000" rtlCol="0" anchor="t">
              <a:spAutoFit/>
            </a:bodyPr>
            <a:lstStyle>
              <a:defPPr>
                <a:defRPr lang="en-US"/>
              </a:defPPr>
              <a:lvl1pPr>
                <a:defRPr>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Expand resources available to provide learning that is personalized to each student’s interests and abilities in order to eliminate gaps in achievement.</a:t>
              </a:r>
            </a:p>
          </p:txBody>
        </p:sp>
        <p:sp>
          <p:nvSpPr>
            <p:cNvPr id="11" name="TextBox 10">
              <a:extLst>
                <a:ext uri="{FF2B5EF4-FFF2-40B4-BE49-F238E27FC236}">
                  <a16:creationId xmlns:a16="http://schemas.microsoft.com/office/drawing/2014/main" id="{9CF31B88-7857-4420-935D-BF8051808BFD}"/>
                </a:ext>
              </a:extLst>
            </p:cNvPr>
            <p:cNvSpPr txBox="1"/>
            <p:nvPr/>
          </p:nvSpPr>
          <p:spPr>
            <a:xfrm>
              <a:off x="3475862" y="3367445"/>
              <a:ext cx="704335" cy="79731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1</a:t>
              </a:r>
            </a:p>
          </p:txBody>
        </p:sp>
        <p:sp>
          <p:nvSpPr>
            <p:cNvPr id="12" name="TextBox 11">
              <a:extLst>
                <a:ext uri="{FF2B5EF4-FFF2-40B4-BE49-F238E27FC236}">
                  <a16:creationId xmlns:a16="http://schemas.microsoft.com/office/drawing/2014/main" id="{8B4D59DB-1A2E-4CD9-BF85-E77DB5086DED}"/>
                </a:ext>
              </a:extLst>
            </p:cNvPr>
            <p:cNvSpPr txBox="1"/>
            <p:nvPr/>
          </p:nvSpPr>
          <p:spPr>
            <a:xfrm>
              <a:off x="3475862" y="4177695"/>
              <a:ext cx="704335" cy="79731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2</a:t>
              </a:r>
            </a:p>
          </p:txBody>
        </p:sp>
        <p:sp>
          <p:nvSpPr>
            <p:cNvPr id="13" name="TextBox 12">
              <a:extLst>
                <a:ext uri="{FF2B5EF4-FFF2-40B4-BE49-F238E27FC236}">
                  <a16:creationId xmlns:a16="http://schemas.microsoft.com/office/drawing/2014/main" id="{CEAB3125-6B9A-4617-91BC-8CD9A943BC7C}"/>
                </a:ext>
              </a:extLst>
            </p:cNvPr>
            <p:cNvSpPr txBox="1"/>
            <p:nvPr/>
          </p:nvSpPr>
          <p:spPr>
            <a:xfrm>
              <a:off x="3475862" y="5082728"/>
              <a:ext cx="704335" cy="79731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3</a:t>
              </a:r>
            </a:p>
          </p:txBody>
        </p:sp>
      </p:grpSp>
      <p:sp>
        <p:nvSpPr>
          <p:cNvPr id="14" name="Freeform 165">
            <a:extLst>
              <a:ext uri="{FF2B5EF4-FFF2-40B4-BE49-F238E27FC236}">
                <a16:creationId xmlns:a16="http://schemas.microsoft.com/office/drawing/2014/main" id="{20DC710B-41C7-4321-A46D-2A70E8CE7495}"/>
              </a:ext>
            </a:extLst>
          </p:cNvPr>
          <p:cNvSpPr>
            <a:spLocks noEditPoints="1"/>
          </p:cNvSpPr>
          <p:nvPr/>
        </p:nvSpPr>
        <p:spPr bwMode="auto">
          <a:xfrm>
            <a:off x="1417727" y="596428"/>
            <a:ext cx="581857" cy="531013"/>
          </a:xfrm>
          <a:custGeom>
            <a:avLst/>
            <a:gdLst>
              <a:gd name="T0" fmla="*/ 2 w 605"/>
              <a:gd name="T1" fmla="*/ 241 h 554"/>
              <a:gd name="T2" fmla="*/ 66 w 605"/>
              <a:gd name="T3" fmla="*/ 206 h 554"/>
              <a:gd name="T4" fmla="*/ 38 w 605"/>
              <a:gd name="T5" fmla="*/ 158 h 554"/>
              <a:gd name="T6" fmla="*/ 95 w 605"/>
              <a:gd name="T7" fmla="*/ 113 h 554"/>
              <a:gd name="T8" fmla="*/ 163 w 605"/>
              <a:gd name="T9" fmla="*/ 83 h 554"/>
              <a:gd name="T10" fmla="*/ 237 w 605"/>
              <a:gd name="T11" fmla="*/ 78 h 554"/>
              <a:gd name="T12" fmla="*/ 271 w 605"/>
              <a:gd name="T13" fmla="*/ 141 h 554"/>
              <a:gd name="T14" fmla="*/ 321 w 605"/>
              <a:gd name="T15" fmla="*/ 114 h 554"/>
              <a:gd name="T16" fmla="*/ 351 w 605"/>
              <a:gd name="T17" fmla="*/ 187 h 554"/>
              <a:gd name="T18" fmla="*/ 396 w 605"/>
              <a:gd name="T19" fmla="*/ 239 h 554"/>
              <a:gd name="T20" fmla="*/ 403 w 605"/>
              <a:gd name="T21" fmla="*/ 307 h 554"/>
              <a:gd name="T22" fmla="*/ 347 w 605"/>
              <a:gd name="T23" fmla="*/ 324 h 554"/>
              <a:gd name="T24" fmla="*/ 368 w 605"/>
              <a:gd name="T25" fmla="*/ 390 h 554"/>
              <a:gd name="T26" fmla="*/ 315 w 605"/>
              <a:gd name="T27" fmla="*/ 443 h 554"/>
              <a:gd name="T28" fmla="*/ 248 w 605"/>
              <a:gd name="T29" fmla="*/ 422 h 554"/>
              <a:gd name="T30" fmla="*/ 172 w 605"/>
              <a:gd name="T31" fmla="*/ 479 h 554"/>
              <a:gd name="T32" fmla="*/ 156 w 605"/>
              <a:gd name="T33" fmla="*/ 423 h 554"/>
              <a:gd name="T34" fmla="*/ 89 w 605"/>
              <a:gd name="T35" fmla="*/ 443 h 554"/>
              <a:gd name="T36" fmla="*/ 39 w 605"/>
              <a:gd name="T37" fmla="*/ 384 h 554"/>
              <a:gd name="T38" fmla="*/ 56 w 605"/>
              <a:gd name="T39" fmla="*/ 322 h 554"/>
              <a:gd name="T40" fmla="*/ 0 w 605"/>
              <a:gd name="T41" fmla="*/ 306 h 554"/>
              <a:gd name="T42" fmla="*/ 145 w 605"/>
              <a:gd name="T43" fmla="*/ 334 h 554"/>
              <a:gd name="T44" fmla="*/ 282 w 605"/>
              <a:gd name="T45" fmla="*/ 277 h 554"/>
              <a:gd name="T46" fmla="*/ 145 w 605"/>
              <a:gd name="T47" fmla="*/ 220 h 554"/>
              <a:gd name="T48" fmla="*/ 410 w 605"/>
              <a:gd name="T49" fmla="*/ 406 h 554"/>
              <a:gd name="T50" fmla="*/ 405 w 605"/>
              <a:gd name="T51" fmla="*/ 344 h 554"/>
              <a:gd name="T52" fmla="*/ 444 w 605"/>
              <a:gd name="T53" fmla="*/ 322 h 554"/>
              <a:gd name="T54" fmla="*/ 484 w 605"/>
              <a:gd name="T55" fmla="*/ 358 h 554"/>
              <a:gd name="T56" fmla="*/ 524 w 605"/>
              <a:gd name="T57" fmla="*/ 322 h 554"/>
              <a:gd name="T58" fmla="*/ 549 w 605"/>
              <a:gd name="T59" fmla="*/ 390 h 554"/>
              <a:gd name="T60" fmla="*/ 605 w 605"/>
              <a:gd name="T61" fmla="*/ 460 h 554"/>
              <a:gd name="T62" fmla="*/ 565 w 605"/>
              <a:gd name="T63" fmla="*/ 530 h 554"/>
              <a:gd name="T64" fmla="*/ 510 w 605"/>
              <a:gd name="T65" fmla="*/ 540 h 554"/>
              <a:gd name="T66" fmla="*/ 474 w 605"/>
              <a:gd name="T67" fmla="*/ 518 h 554"/>
              <a:gd name="T68" fmla="*/ 405 w 605"/>
              <a:gd name="T69" fmla="*/ 532 h 554"/>
              <a:gd name="T70" fmla="*/ 410 w 605"/>
              <a:gd name="T71" fmla="*/ 470 h 554"/>
              <a:gd name="T72" fmla="*/ 363 w 605"/>
              <a:gd name="T73" fmla="*/ 94 h 554"/>
              <a:gd name="T74" fmla="*/ 403 w 605"/>
              <a:gd name="T75" fmla="*/ 24 h 554"/>
              <a:gd name="T76" fmla="*/ 434 w 605"/>
              <a:gd name="T77" fmla="*/ 5 h 554"/>
              <a:gd name="T78" fmla="*/ 474 w 605"/>
              <a:gd name="T79" fmla="*/ 36 h 554"/>
              <a:gd name="T80" fmla="*/ 522 w 605"/>
              <a:gd name="T81" fmla="*/ 0 h 554"/>
              <a:gd name="T82" fmla="*/ 565 w 605"/>
              <a:gd name="T83" fmla="*/ 24 h 554"/>
              <a:gd name="T84" fmla="*/ 605 w 605"/>
              <a:gd name="T85" fmla="*/ 94 h 554"/>
              <a:gd name="T86" fmla="*/ 549 w 605"/>
              <a:gd name="T87" fmla="*/ 164 h 554"/>
              <a:gd name="T88" fmla="*/ 524 w 605"/>
              <a:gd name="T89" fmla="*/ 232 h 554"/>
              <a:gd name="T90" fmla="*/ 484 w 605"/>
              <a:gd name="T91" fmla="*/ 196 h 554"/>
              <a:gd name="T92" fmla="*/ 444 w 605"/>
              <a:gd name="T93" fmla="*/ 232 h 554"/>
              <a:gd name="T94" fmla="*/ 419 w 605"/>
              <a:gd name="T95" fmla="*/ 164 h 554"/>
              <a:gd name="T96" fmla="*/ 444 w 605"/>
              <a:gd name="T97" fmla="*/ 438 h 554"/>
              <a:gd name="T98" fmla="*/ 512 w 605"/>
              <a:gd name="T99" fmla="*/ 467 h 554"/>
              <a:gd name="T100" fmla="*/ 484 w 605"/>
              <a:gd name="T101" fmla="*/ 398 h 554"/>
              <a:gd name="T102" fmla="*/ 444 w 605"/>
              <a:gd name="T103" fmla="*/ 116 h 554"/>
              <a:gd name="T104" fmla="*/ 512 w 605"/>
              <a:gd name="T105" fmla="*/ 144 h 554"/>
              <a:gd name="T106" fmla="*/ 484 w 605"/>
              <a:gd name="T107" fmla="*/ 7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5" h="554">
                <a:moveTo>
                  <a:pt x="0" y="306"/>
                </a:moveTo>
                <a:lnTo>
                  <a:pt x="0" y="247"/>
                </a:lnTo>
                <a:cubicBezTo>
                  <a:pt x="0" y="245"/>
                  <a:pt x="1" y="243"/>
                  <a:pt x="2" y="241"/>
                </a:cubicBezTo>
                <a:cubicBezTo>
                  <a:pt x="4" y="239"/>
                  <a:pt x="5" y="238"/>
                  <a:pt x="7" y="238"/>
                </a:cubicBezTo>
                <a:lnTo>
                  <a:pt x="56" y="230"/>
                </a:lnTo>
                <a:cubicBezTo>
                  <a:pt x="59" y="223"/>
                  <a:pt x="62" y="215"/>
                  <a:pt x="66" y="206"/>
                </a:cubicBezTo>
                <a:cubicBezTo>
                  <a:pt x="59" y="196"/>
                  <a:pt x="50" y="184"/>
                  <a:pt x="38" y="170"/>
                </a:cubicBezTo>
                <a:cubicBezTo>
                  <a:pt x="36" y="168"/>
                  <a:pt x="36" y="166"/>
                  <a:pt x="36" y="164"/>
                </a:cubicBezTo>
                <a:cubicBezTo>
                  <a:pt x="36" y="161"/>
                  <a:pt x="36" y="159"/>
                  <a:pt x="38" y="158"/>
                </a:cubicBezTo>
                <a:cubicBezTo>
                  <a:pt x="43" y="151"/>
                  <a:pt x="51" y="142"/>
                  <a:pt x="64" y="130"/>
                </a:cubicBezTo>
                <a:cubicBezTo>
                  <a:pt x="76" y="117"/>
                  <a:pt x="85" y="111"/>
                  <a:pt x="89" y="111"/>
                </a:cubicBezTo>
                <a:cubicBezTo>
                  <a:pt x="91" y="111"/>
                  <a:pt x="93" y="112"/>
                  <a:pt x="95" y="113"/>
                </a:cubicBezTo>
                <a:lnTo>
                  <a:pt x="131" y="142"/>
                </a:lnTo>
                <a:cubicBezTo>
                  <a:pt x="139" y="138"/>
                  <a:pt x="147" y="134"/>
                  <a:pt x="156" y="131"/>
                </a:cubicBezTo>
                <a:cubicBezTo>
                  <a:pt x="158" y="109"/>
                  <a:pt x="160" y="93"/>
                  <a:pt x="163" y="83"/>
                </a:cubicBezTo>
                <a:cubicBezTo>
                  <a:pt x="164" y="78"/>
                  <a:pt x="168" y="75"/>
                  <a:pt x="172" y="75"/>
                </a:cubicBezTo>
                <a:lnTo>
                  <a:pt x="231" y="75"/>
                </a:lnTo>
                <a:cubicBezTo>
                  <a:pt x="233" y="75"/>
                  <a:pt x="235" y="76"/>
                  <a:pt x="237" y="78"/>
                </a:cubicBezTo>
                <a:cubicBezTo>
                  <a:pt x="239" y="79"/>
                  <a:pt x="240" y="81"/>
                  <a:pt x="240" y="83"/>
                </a:cubicBezTo>
                <a:lnTo>
                  <a:pt x="248" y="131"/>
                </a:lnTo>
                <a:cubicBezTo>
                  <a:pt x="255" y="134"/>
                  <a:pt x="263" y="137"/>
                  <a:pt x="271" y="141"/>
                </a:cubicBezTo>
                <a:lnTo>
                  <a:pt x="309" y="113"/>
                </a:lnTo>
                <a:cubicBezTo>
                  <a:pt x="310" y="112"/>
                  <a:pt x="312" y="111"/>
                  <a:pt x="315" y="111"/>
                </a:cubicBezTo>
                <a:cubicBezTo>
                  <a:pt x="317" y="111"/>
                  <a:pt x="319" y="112"/>
                  <a:pt x="321" y="114"/>
                </a:cubicBezTo>
                <a:cubicBezTo>
                  <a:pt x="352" y="141"/>
                  <a:pt x="367" y="158"/>
                  <a:pt x="367" y="164"/>
                </a:cubicBezTo>
                <a:cubicBezTo>
                  <a:pt x="367" y="166"/>
                  <a:pt x="366" y="168"/>
                  <a:pt x="365" y="170"/>
                </a:cubicBezTo>
                <a:cubicBezTo>
                  <a:pt x="362" y="173"/>
                  <a:pt x="358" y="179"/>
                  <a:pt x="351" y="187"/>
                </a:cubicBezTo>
                <a:cubicBezTo>
                  <a:pt x="345" y="195"/>
                  <a:pt x="340" y="201"/>
                  <a:pt x="337" y="206"/>
                </a:cubicBezTo>
                <a:cubicBezTo>
                  <a:pt x="342" y="216"/>
                  <a:pt x="346" y="224"/>
                  <a:pt x="348" y="232"/>
                </a:cubicBezTo>
                <a:lnTo>
                  <a:pt x="396" y="239"/>
                </a:lnTo>
                <a:cubicBezTo>
                  <a:pt x="398" y="239"/>
                  <a:pt x="400" y="240"/>
                  <a:pt x="401" y="242"/>
                </a:cubicBezTo>
                <a:cubicBezTo>
                  <a:pt x="403" y="244"/>
                  <a:pt x="403" y="246"/>
                  <a:pt x="403" y="248"/>
                </a:cubicBezTo>
                <a:lnTo>
                  <a:pt x="403" y="307"/>
                </a:lnTo>
                <a:cubicBezTo>
                  <a:pt x="403" y="309"/>
                  <a:pt x="403" y="311"/>
                  <a:pt x="401" y="313"/>
                </a:cubicBezTo>
                <a:cubicBezTo>
                  <a:pt x="400" y="315"/>
                  <a:pt x="398" y="316"/>
                  <a:pt x="396" y="316"/>
                </a:cubicBezTo>
                <a:lnTo>
                  <a:pt x="347" y="324"/>
                </a:lnTo>
                <a:cubicBezTo>
                  <a:pt x="345" y="331"/>
                  <a:pt x="342" y="339"/>
                  <a:pt x="337" y="348"/>
                </a:cubicBezTo>
                <a:cubicBezTo>
                  <a:pt x="344" y="358"/>
                  <a:pt x="354" y="370"/>
                  <a:pt x="366" y="384"/>
                </a:cubicBezTo>
                <a:cubicBezTo>
                  <a:pt x="367" y="386"/>
                  <a:pt x="368" y="388"/>
                  <a:pt x="368" y="390"/>
                </a:cubicBezTo>
                <a:cubicBezTo>
                  <a:pt x="368" y="393"/>
                  <a:pt x="367" y="395"/>
                  <a:pt x="366" y="396"/>
                </a:cubicBezTo>
                <a:cubicBezTo>
                  <a:pt x="361" y="402"/>
                  <a:pt x="352" y="412"/>
                  <a:pt x="340" y="424"/>
                </a:cubicBezTo>
                <a:cubicBezTo>
                  <a:pt x="327" y="437"/>
                  <a:pt x="319" y="443"/>
                  <a:pt x="315" y="443"/>
                </a:cubicBezTo>
                <a:cubicBezTo>
                  <a:pt x="312" y="443"/>
                  <a:pt x="310" y="442"/>
                  <a:pt x="308" y="441"/>
                </a:cubicBezTo>
                <a:lnTo>
                  <a:pt x="272" y="412"/>
                </a:lnTo>
                <a:cubicBezTo>
                  <a:pt x="264" y="416"/>
                  <a:pt x="256" y="420"/>
                  <a:pt x="248" y="422"/>
                </a:cubicBezTo>
                <a:cubicBezTo>
                  <a:pt x="245" y="445"/>
                  <a:pt x="243" y="461"/>
                  <a:pt x="240" y="471"/>
                </a:cubicBezTo>
                <a:cubicBezTo>
                  <a:pt x="239" y="476"/>
                  <a:pt x="236" y="479"/>
                  <a:pt x="231" y="479"/>
                </a:cubicBezTo>
                <a:lnTo>
                  <a:pt x="172" y="479"/>
                </a:lnTo>
                <a:cubicBezTo>
                  <a:pt x="170" y="479"/>
                  <a:pt x="168" y="478"/>
                  <a:pt x="166" y="476"/>
                </a:cubicBezTo>
                <a:cubicBezTo>
                  <a:pt x="164" y="475"/>
                  <a:pt x="163" y="473"/>
                  <a:pt x="163" y="471"/>
                </a:cubicBezTo>
                <a:lnTo>
                  <a:pt x="156" y="423"/>
                </a:lnTo>
                <a:cubicBezTo>
                  <a:pt x="149" y="420"/>
                  <a:pt x="141" y="417"/>
                  <a:pt x="132" y="413"/>
                </a:cubicBezTo>
                <a:lnTo>
                  <a:pt x="95" y="441"/>
                </a:lnTo>
                <a:cubicBezTo>
                  <a:pt x="93" y="442"/>
                  <a:pt x="91" y="443"/>
                  <a:pt x="89" y="443"/>
                </a:cubicBezTo>
                <a:cubicBezTo>
                  <a:pt x="86" y="443"/>
                  <a:pt x="84" y="442"/>
                  <a:pt x="82" y="440"/>
                </a:cubicBezTo>
                <a:cubicBezTo>
                  <a:pt x="52" y="413"/>
                  <a:pt x="37" y="396"/>
                  <a:pt x="37" y="390"/>
                </a:cubicBezTo>
                <a:cubicBezTo>
                  <a:pt x="37" y="388"/>
                  <a:pt x="37" y="386"/>
                  <a:pt x="39" y="384"/>
                </a:cubicBezTo>
                <a:cubicBezTo>
                  <a:pt x="41" y="381"/>
                  <a:pt x="45" y="376"/>
                  <a:pt x="52" y="367"/>
                </a:cubicBezTo>
                <a:cubicBezTo>
                  <a:pt x="58" y="359"/>
                  <a:pt x="63" y="353"/>
                  <a:pt x="67" y="348"/>
                </a:cubicBezTo>
                <a:cubicBezTo>
                  <a:pt x="62" y="339"/>
                  <a:pt x="58" y="330"/>
                  <a:pt x="56" y="322"/>
                </a:cubicBezTo>
                <a:lnTo>
                  <a:pt x="8" y="315"/>
                </a:lnTo>
                <a:cubicBezTo>
                  <a:pt x="6" y="315"/>
                  <a:pt x="4" y="314"/>
                  <a:pt x="2" y="312"/>
                </a:cubicBezTo>
                <a:cubicBezTo>
                  <a:pt x="1" y="310"/>
                  <a:pt x="0" y="308"/>
                  <a:pt x="0" y="306"/>
                </a:cubicBezTo>
                <a:close/>
                <a:moveTo>
                  <a:pt x="145" y="220"/>
                </a:moveTo>
                <a:cubicBezTo>
                  <a:pt x="129" y="236"/>
                  <a:pt x="121" y="255"/>
                  <a:pt x="121" y="277"/>
                </a:cubicBezTo>
                <a:cubicBezTo>
                  <a:pt x="121" y="299"/>
                  <a:pt x="129" y="318"/>
                  <a:pt x="145" y="334"/>
                </a:cubicBezTo>
                <a:cubicBezTo>
                  <a:pt x="160" y="350"/>
                  <a:pt x="179" y="358"/>
                  <a:pt x="202" y="358"/>
                </a:cubicBezTo>
                <a:cubicBezTo>
                  <a:pt x="224" y="358"/>
                  <a:pt x="243" y="350"/>
                  <a:pt x="259" y="334"/>
                </a:cubicBezTo>
                <a:cubicBezTo>
                  <a:pt x="274" y="318"/>
                  <a:pt x="282" y="299"/>
                  <a:pt x="282" y="277"/>
                </a:cubicBezTo>
                <a:cubicBezTo>
                  <a:pt x="282" y="255"/>
                  <a:pt x="274" y="236"/>
                  <a:pt x="259" y="220"/>
                </a:cubicBezTo>
                <a:cubicBezTo>
                  <a:pt x="243" y="204"/>
                  <a:pt x="224" y="196"/>
                  <a:pt x="202" y="196"/>
                </a:cubicBezTo>
                <a:cubicBezTo>
                  <a:pt x="179" y="196"/>
                  <a:pt x="160" y="204"/>
                  <a:pt x="145" y="220"/>
                </a:cubicBezTo>
                <a:close/>
                <a:moveTo>
                  <a:pt x="363" y="460"/>
                </a:moveTo>
                <a:lnTo>
                  <a:pt x="363" y="416"/>
                </a:lnTo>
                <a:cubicBezTo>
                  <a:pt x="363" y="413"/>
                  <a:pt x="379" y="410"/>
                  <a:pt x="410" y="406"/>
                </a:cubicBezTo>
                <a:cubicBezTo>
                  <a:pt x="413" y="400"/>
                  <a:pt x="416" y="395"/>
                  <a:pt x="419" y="390"/>
                </a:cubicBezTo>
                <a:cubicBezTo>
                  <a:pt x="409" y="366"/>
                  <a:pt x="403" y="352"/>
                  <a:pt x="403" y="347"/>
                </a:cubicBezTo>
                <a:cubicBezTo>
                  <a:pt x="403" y="346"/>
                  <a:pt x="404" y="345"/>
                  <a:pt x="405" y="344"/>
                </a:cubicBezTo>
                <a:cubicBezTo>
                  <a:pt x="405" y="344"/>
                  <a:pt x="409" y="342"/>
                  <a:pt x="416" y="338"/>
                </a:cubicBezTo>
                <a:cubicBezTo>
                  <a:pt x="422" y="334"/>
                  <a:pt x="428" y="331"/>
                  <a:pt x="434" y="327"/>
                </a:cubicBezTo>
                <a:cubicBezTo>
                  <a:pt x="440" y="324"/>
                  <a:pt x="443" y="322"/>
                  <a:pt x="444" y="322"/>
                </a:cubicBezTo>
                <a:cubicBezTo>
                  <a:pt x="445" y="322"/>
                  <a:pt x="450" y="327"/>
                  <a:pt x="458" y="337"/>
                </a:cubicBezTo>
                <a:cubicBezTo>
                  <a:pt x="466" y="347"/>
                  <a:pt x="472" y="354"/>
                  <a:pt x="474" y="358"/>
                </a:cubicBezTo>
                <a:cubicBezTo>
                  <a:pt x="479" y="358"/>
                  <a:pt x="482" y="358"/>
                  <a:pt x="484" y="358"/>
                </a:cubicBezTo>
                <a:cubicBezTo>
                  <a:pt x="486" y="358"/>
                  <a:pt x="489" y="358"/>
                  <a:pt x="493" y="358"/>
                </a:cubicBezTo>
                <a:cubicBezTo>
                  <a:pt x="504" y="343"/>
                  <a:pt x="514" y="332"/>
                  <a:pt x="522" y="323"/>
                </a:cubicBezTo>
                <a:lnTo>
                  <a:pt x="524" y="322"/>
                </a:lnTo>
                <a:cubicBezTo>
                  <a:pt x="525" y="322"/>
                  <a:pt x="538" y="330"/>
                  <a:pt x="563" y="344"/>
                </a:cubicBezTo>
                <a:cubicBezTo>
                  <a:pt x="564" y="345"/>
                  <a:pt x="565" y="346"/>
                  <a:pt x="565" y="347"/>
                </a:cubicBezTo>
                <a:cubicBezTo>
                  <a:pt x="565" y="352"/>
                  <a:pt x="559" y="366"/>
                  <a:pt x="549" y="390"/>
                </a:cubicBezTo>
                <a:cubicBezTo>
                  <a:pt x="552" y="395"/>
                  <a:pt x="555" y="400"/>
                  <a:pt x="558" y="406"/>
                </a:cubicBezTo>
                <a:cubicBezTo>
                  <a:pt x="589" y="410"/>
                  <a:pt x="605" y="413"/>
                  <a:pt x="605" y="416"/>
                </a:cubicBezTo>
                <a:lnTo>
                  <a:pt x="605" y="460"/>
                </a:lnTo>
                <a:cubicBezTo>
                  <a:pt x="605" y="464"/>
                  <a:pt x="589" y="467"/>
                  <a:pt x="558" y="470"/>
                </a:cubicBezTo>
                <a:cubicBezTo>
                  <a:pt x="555" y="476"/>
                  <a:pt x="552" y="481"/>
                  <a:pt x="549" y="486"/>
                </a:cubicBezTo>
                <a:cubicBezTo>
                  <a:pt x="559" y="510"/>
                  <a:pt x="565" y="525"/>
                  <a:pt x="565" y="530"/>
                </a:cubicBezTo>
                <a:cubicBezTo>
                  <a:pt x="565" y="531"/>
                  <a:pt x="564" y="531"/>
                  <a:pt x="563" y="532"/>
                </a:cubicBezTo>
                <a:cubicBezTo>
                  <a:pt x="538" y="547"/>
                  <a:pt x="525" y="554"/>
                  <a:pt x="524" y="554"/>
                </a:cubicBezTo>
                <a:cubicBezTo>
                  <a:pt x="523" y="554"/>
                  <a:pt x="518" y="550"/>
                  <a:pt x="510" y="540"/>
                </a:cubicBezTo>
                <a:cubicBezTo>
                  <a:pt x="502" y="530"/>
                  <a:pt x="496" y="523"/>
                  <a:pt x="493" y="518"/>
                </a:cubicBezTo>
                <a:cubicBezTo>
                  <a:pt x="489" y="519"/>
                  <a:pt x="486" y="519"/>
                  <a:pt x="484" y="519"/>
                </a:cubicBezTo>
                <a:cubicBezTo>
                  <a:pt x="482" y="519"/>
                  <a:pt x="479" y="519"/>
                  <a:pt x="474" y="518"/>
                </a:cubicBezTo>
                <a:cubicBezTo>
                  <a:pt x="472" y="523"/>
                  <a:pt x="466" y="530"/>
                  <a:pt x="458" y="540"/>
                </a:cubicBezTo>
                <a:cubicBezTo>
                  <a:pt x="450" y="550"/>
                  <a:pt x="445" y="554"/>
                  <a:pt x="444" y="554"/>
                </a:cubicBezTo>
                <a:cubicBezTo>
                  <a:pt x="443" y="554"/>
                  <a:pt x="430" y="547"/>
                  <a:pt x="405" y="532"/>
                </a:cubicBezTo>
                <a:cubicBezTo>
                  <a:pt x="404" y="531"/>
                  <a:pt x="403" y="531"/>
                  <a:pt x="403" y="530"/>
                </a:cubicBezTo>
                <a:cubicBezTo>
                  <a:pt x="403" y="525"/>
                  <a:pt x="409" y="510"/>
                  <a:pt x="419" y="486"/>
                </a:cubicBezTo>
                <a:cubicBezTo>
                  <a:pt x="416" y="481"/>
                  <a:pt x="412" y="476"/>
                  <a:pt x="410" y="470"/>
                </a:cubicBezTo>
                <a:cubicBezTo>
                  <a:pt x="379" y="467"/>
                  <a:pt x="363" y="464"/>
                  <a:pt x="363" y="460"/>
                </a:cubicBezTo>
                <a:close/>
                <a:moveTo>
                  <a:pt x="363" y="138"/>
                </a:moveTo>
                <a:lnTo>
                  <a:pt x="363" y="94"/>
                </a:lnTo>
                <a:cubicBezTo>
                  <a:pt x="363" y="90"/>
                  <a:pt x="379" y="87"/>
                  <a:pt x="410" y="84"/>
                </a:cubicBezTo>
                <a:cubicBezTo>
                  <a:pt x="413" y="78"/>
                  <a:pt x="416" y="72"/>
                  <a:pt x="419" y="68"/>
                </a:cubicBezTo>
                <a:cubicBezTo>
                  <a:pt x="409" y="44"/>
                  <a:pt x="403" y="29"/>
                  <a:pt x="403" y="24"/>
                </a:cubicBezTo>
                <a:cubicBezTo>
                  <a:pt x="403" y="23"/>
                  <a:pt x="404" y="22"/>
                  <a:pt x="405" y="22"/>
                </a:cubicBezTo>
                <a:cubicBezTo>
                  <a:pt x="405" y="21"/>
                  <a:pt x="409" y="19"/>
                  <a:pt x="416" y="16"/>
                </a:cubicBezTo>
                <a:cubicBezTo>
                  <a:pt x="422" y="12"/>
                  <a:pt x="428" y="8"/>
                  <a:pt x="434" y="5"/>
                </a:cubicBezTo>
                <a:cubicBezTo>
                  <a:pt x="440" y="1"/>
                  <a:pt x="443" y="0"/>
                  <a:pt x="444" y="0"/>
                </a:cubicBezTo>
                <a:cubicBezTo>
                  <a:pt x="445" y="0"/>
                  <a:pt x="450" y="5"/>
                  <a:pt x="458" y="14"/>
                </a:cubicBezTo>
                <a:cubicBezTo>
                  <a:pt x="466" y="24"/>
                  <a:pt x="472" y="31"/>
                  <a:pt x="474" y="36"/>
                </a:cubicBezTo>
                <a:cubicBezTo>
                  <a:pt x="479" y="35"/>
                  <a:pt x="482" y="35"/>
                  <a:pt x="484" y="35"/>
                </a:cubicBezTo>
                <a:cubicBezTo>
                  <a:pt x="486" y="35"/>
                  <a:pt x="489" y="35"/>
                  <a:pt x="493" y="36"/>
                </a:cubicBezTo>
                <a:cubicBezTo>
                  <a:pt x="504" y="21"/>
                  <a:pt x="514" y="9"/>
                  <a:pt x="522" y="0"/>
                </a:cubicBezTo>
                <a:lnTo>
                  <a:pt x="524" y="0"/>
                </a:lnTo>
                <a:cubicBezTo>
                  <a:pt x="525" y="0"/>
                  <a:pt x="538" y="7"/>
                  <a:pt x="563" y="22"/>
                </a:cubicBezTo>
                <a:cubicBezTo>
                  <a:pt x="564" y="22"/>
                  <a:pt x="565" y="23"/>
                  <a:pt x="565" y="24"/>
                </a:cubicBezTo>
                <a:cubicBezTo>
                  <a:pt x="565" y="29"/>
                  <a:pt x="559" y="44"/>
                  <a:pt x="549" y="68"/>
                </a:cubicBezTo>
                <a:cubicBezTo>
                  <a:pt x="552" y="72"/>
                  <a:pt x="555" y="78"/>
                  <a:pt x="558" y="84"/>
                </a:cubicBezTo>
                <a:cubicBezTo>
                  <a:pt x="589" y="87"/>
                  <a:pt x="605" y="90"/>
                  <a:pt x="605" y="94"/>
                </a:cubicBezTo>
                <a:lnTo>
                  <a:pt x="605" y="138"/>
                </a:lnTo>
                <a:cubicBezTo>
                  <a:pt x="605" y="141"/>
                  <a:pt x="589" y="144"/>
                  <a:pt x="558" y="148"/>
                </a:cubicBezTo>
                <a:cubicBezTo>
                  <a:pt x="555" y="153"/>
                  <a:pt x="552" y="159"/>
                  <a:pt x="549" y="164"/>
                </a:cubicBezTo>
                <a:cubicBezTo>
                  <a:pt x="559" y="188"/>
                  <a:pt x="565" y="202"/>
                  <a:pt x="565" y="207"/>
                </a:cubicBezTo>
                <a:cubicBezTo>
                  <a:pt x="565" y="208"/>
                  <a:pt x="564" y="209"/>
                  <a:pt x="563" y="210"/>
                </a:cubicBezTo>
                <a:cubicBezTo>
                  <a:pt x="538" y="224"/>
                  <a:pt x="525" y="232"/>
                  <a:pt x="524" y="232"/>
                </a:cubicBezTo>
                <a:cubicBezTo>
                  <a:pt x="523" y="232"/>
                  <a:pt x="518" y="227"/>
                  <a:pt x="510" y="217"/>
                </a:cubicBezTo>
                <a:cubicBezTo>
                  <a:pt x="502" y="207"/>
                  <a:pt x="496" y="200"/>
                  <a:pt x="493" y="196"/>
                </a:cubicBezTo>
                <a:cubicBezTo>
                  <a:pt x="489" y="196"/>
                  <a:pt x="486" y="196"/>
                  <a:pt x="484" y="196"/>
                </a:cubicBezTo>
                <a:cubicBezTo>
                  <a:pt x="482" y="196"/>
                  <a:pt x="479" y="196"/>
                  <a:pt x="474" y="196"/>
                </a:cubicBezTo>
                <a:cubicBezTo>
                  <a:pt x="472" y="200"/>
                  <a:pt x="466" y="207"/>
                  <a:pt x="458" y="217"/>
                </a:cubicBezTo>
                <a:cubicBezTo>
                  <a:pt x="450" y="227"/>
                  <a:pt x="445" y="232"/>
                  <a:pt x="444" y="232"/>
                </a:cubicBezTo>
                <a:cubicBezTo>
                  <a:pt x="443" y="232"/>
                  <a:pt x="430" y="224"/>
                  <a:pt x="405" y="210"/>
                </a:cubicBezTo>
                <a:cubicBezTo>
                  <a:pt x="404" y="209"/>
                  <a:pt x="403" y="208"/>
                  <a:pt x="403" y="207"/>
                </a:cubicBezTo>
                <a:cubicBezTo>
                  <a:pt x="403" y="202"/>
                  <a:pt x="409" y="188"/>
                  <a:pt x="419" y="164"/>
                </a:cubicBezTo>
                <a:cubicBezTo>
                  <a:pt x="416" y="159"/>
                  <a:pt x="412" y="153"/>
                  <a:pt x="410" y="148"/>
                </a:cubicBezTo>
                <a:cubicBezTo>
                  <a:pt x="379" y="144"/>
                  <a:pt x="363" y="141"/>
                  <a:pt x="363" y="138"/>
                </a:cubicBezTo>
                <a:close/>
                <a:moveTo>
                  <a:pt x="444" y="438"/>
                </a:moveTo>
                <a:cubicBezTo>
                  <a:pt x="444" y="449"/>
                  <a:pt x="448" y="459"/>
                  <a:pt x="455" y="467"/>
                </a:cubicBezTo>
                <a:cubicBezTo>
                  <a:pt x="463" y="475"/>
                  <a:pt x="473" y="479"/>
                  <a:pt x="484" y="479"/>
                </a:cubicBezTo>
                <a:cubicBezTo>
                  <a:pt x="495" y="479"/>
                  <a:pt x="505" y="475"/>
                  <a:pt x="512" y="467"/>
                </a:cubicBezTo>
                <a:cubicBezTo>
                  <a:pt x="520" y="459"/>
                  <a:pt x="524" y="449"/>
                  <a:pt x="524" y="438"/>
                </a:cubicBezTo>
                <a:cubicBezTo>
                  <a:pt x="524" y="427"/>
                  <a:pt x="520" y="418"/>
                  <a:pt x="512" y="410"/>
                </a:cubicBezTo>
                <a:cubicBezTo>
                  <a:pt x="504" y="402"/>
                  <a:pt x="495" y="398"/>
                  <a:pt x="484" y="398"/>
                </a:cubicBezTo>
                <a:cubicBezTo>
                  <a:pt x="473" y="398"/>
                  <a:pt x="464" y="402"/>
                  <a:pt x="456" y="410"/>
                </a:cubicBezTo>
                <a:cubicBezTo>
                  <a:pt x="448" y="418"/>
                  <a:pt x="444" y="427"/>
                  <a:pt x="444" y="438"/>
                </a:cubicBezTo>
                <a:close/>
                <a:moveTo>
                  <a:pt x="444" y="116"/>
                </a:moveTo>
                <a:cubicBezTo>
                  <a:pt x="444" y="127"/>
                  <a:pt x="448" y="136"/>
                  <a:pt x="455" y="144"/>
                </a:cubicBezTo>
                <a:cubicBezTo>
                  <a:pt x="463" y="152"/>
                  <a:pt x="473" y="156"/>
                  <a:pt x="484" y="156"/>
                </a:cubicBezTo>
                <a:cubicBezTo>
                  <a:pt x="495" y="156"/>
                  <a:pt x="505" y="152"/>
                  <a:pt x="512" y="144"/>
                </a:cubicBezTo>
                <a:cubicBezTo>
                  <a:pt x="520" y="136"/>
                  <a:pt x="524" y="127"/>
                  <a:pt x="524" y="116"/>
                </a:cubicBezTo>
                <a:cubicBezTo>
                  <a:pt x="524" y="105"/>
                  <a:pt x="520" y="95"/>
                  <a:pt x="512" y="87"/>
                </a:cubicBezTo>
                <a:cubicBezTo>
                  <a:pt x="504" y="79"/>
                  <a:pt x="495" y="75"/>
                  <a:pt x="484" y="75"/>
                </a:cubicBezTo>
                <a:cubicBezTo>
                  <a:pt x="473" y="75"/>
                  <a:pt x="464" y="79"/>
                  <a:pt x="456" y="87"/>
                </a:cubicBezTo>
                <a:cubicBezTo>
                  <a:pt x="448" y="95"/>
                  <a:pt x="444" y="105"/>
                  <a:pt x="444" y="116"/>
                </a:cubicBezTo>
                <a:close/>
              </a:path>
            </a:pathLst>
          </a:custGeom>
          <a:solidFill>
            <a:srgbClr val="43525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139593" y="3211247"/>
            <a:ext cx="2256756" cy="2749829"/>
          </a:xfrm>
          <a:prstGeom prst="rect">
            <a:avLst/>
          </a:prstGeom>
          <a:ln w="38100" cap="sq">
            <a:solidFill>
              <a:srgbClr val="3A4C6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2936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3115" cy="6899564"/>
          </a:xfrm>
          <a:prstGeom prst="rect">
            <a:avLst/>
          </a:prstGeom>
        </p:spPr>
      </p:pic>
      <p:sp>
        <p:nvSpPr>
          <p:cNvPr id="4" name="Text Placeholder 1">
            <a:extLst>
              <a:ext uri="{FF2B5EF4-FFF2-40B4-BE49-F238E27FC236}">
                <a16:creationId xmlns:a16="http://schemas.microsoft.com/office/drawing/2014/main" id="{5C0B9287-CC2F-4990-B28D-BF14E383B511}"/>
              </a:ext>
            </a:extLst>
          </p:cNvPr>
          <p:cNvSpPr txBox="1">
            <a:spLocks/>
          </p:cNvSpPr>
          <p:nvPr/>
        </p:nvSpPr>
        <p:spPr>
          <a:xfrm>
            <a:off x="1599600" y="1622012"/>
            <a:ext cx="8992800" cy="1375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smtClean="0">
                <a:ln>
                  <a:noFill/>
                </a:ln>
                <a:solidFill>
                  <a:srgbClr val="3A4C64"/>
                </a:solidFill>
                <a:effectLst/>
                <a:uLnTx/>
                <a:uFillTx/>
                <a:latin typeface="Arial" panose="020B0604020202020204" pitchFamily="34" charset="0"/>
                <a:ea typeface="Calibri" panose="020F0502020204030204" pitchFamily="34" charset="0"/>
                <a:cs typeface="Arial" panose="020B0604020202020204" pitchFamily="34" charset="0"/>
              </a:rPr>
              <a:t>Students in LCISD should be equipped with knowledge and skills that prepare them to be successful global citizens, and the District should expand access to rigorous career and college preparation programs equitably through all parts of the District.</a:t>
            </a:r>
            <a:endParaRPr kumimoji="0" lang="en-US" sz="2000" b="0" i="1" u="none" strike="noStrike" kern="1200" cap="none" spc="0" normalizeH="0" baseline="0" noProof="0" dirty="0">
              <a:ln>
                <a:noFill/>
              </a:ln>
              <a:solidFill>
                <a:srgbClr val="3A4C64"/>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Title 2">
            <a:extLst>
              <a:ext uri="{FF2B5EF4-FFF2-40B4-BE49-F238E27FC236}">
                <a16:creationId xmlns:a16="http://schemas.microsoft.com/office/drawing/2014/main" id="{B387D83E-250C-4C07-9072-80A42A58E07B}"/>
              </a:ext>
            </a:extLst>
          </p:cNvPr>
          <p:cNvSpPr txBox="1">
            <a:spLocks/>
          </p:cNvSpPr>
          <p:nvPr/>
        </p:nvSpPr>
        <p:spPr>
          <a:xfrm>
            <a:off x="2104978" y="466800"/>
            <a:ext cx="8590765" cy="831600"/>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779CA8"/>
                </a:solidFill>
                <a:effectLst/>
                <a:uLnTx/>
                <a:uFillTx/>
                <a:latin typeface="Arial" panose="020B0604020202020204" pitchFamily="34" charset="0"/>
                <a:ea typeface="+mj-ea"/>
                <a:cs typeface="Arial" panose="020B0604020202020204" pitchFamily="34" charset="0"/>
              </a:rPr>
              <a:t>Equip Students with Knowledge and Skills to Succeed in a Changing World </a:t>
            </a:r>
            <a:r>
              <a:rPr kumimoji="0" lang="en-US" sz="60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no matter their desired career path </a:t>
            </a:r>
            <a:endParaRPr kumimoji="0" lang="en-US" sz="60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endParaRPr>
          </a:p>
        </p:txBody>
      </p:sp>
      <p:sp>
        <p:nvSpPr>
          <p:cNvPr id="6" name="Freeform 415">
            <a:extLst>
              <a:ext uri="{FF2B5EF4-FFF2-40B4-BE49-F238E27FC236}">
                <a16:creationId xmlns:a16="http://schemas.microsoft.com/office/drawing/2014/main" id="{B5A97DDF-08F7-46D3-9214-CD6C6D62DFBC}"/>
              </a:ext>
            </a:extLst>
          </p:cNvPr>
          <p:cNvSpPr>
            <a:spLocks noEditPoints="1"/>
          </p:cNvSpPr>
          <p:nvPr/>
        </p:nvSpPr>
        <p:spPr bwMode="auto">
          <a:xfrm>
            <a:off x="1301751" y="650987"/>
            <a:ext cx="700485" cy="463227"/>
          </a:xfrm>
          <a:custGeom>
            <a:avLst/>
            <a:gdLst>
              <a:gd name="T0" fmla="*/ 7 w 726"/>
              <a:gd name="T1" fmla="*/ 131 h 484"/>
              <a:gd name="T2" fmla="*/ 0 w 726"/>
              <a:gd name="T3" fmla="*/ 121 h 484"/>
              <a:gd name="T4" fmla="*/ 7 w 726"/>
              <a:gd name="T5" fmla="*/ 112 h 484"/>
              <a:gd name="T6" fmla="*/ 360 w 726"/>
              <a:gd name="T7" fmla="*/ 1 h 484"/>
              <a:gd name="T8" fmla="*/ 363 w 726"/>
              <a:gd name="T9" fmla="*/ 0 h 484"/>
              <a:gd name="T10" fmla="*/ 366 w 726"/>
              <a:gd name="T11" fmla="*/ 1 h 484"/>
              <a:gd name="T12" fmla="*/ 719 w 726"/>
              <a:gd name="T13" fmla="*/ 112 h 484"/>
              <a:gd name="T14" fmla="*/ 726 w 726"/>
              <a:gd name="T15" fmla="*/ 121 h 484"/>
              <a:gd name="T16" fmla="*/ 719 w 726"/>
              <a:gd name="T17" fmla="*/ 131 h 484"/>
              <a:gd name="T18" fmla="*/ 366 w 726"/>
              <a:gd name="T19" fmla="*/ 242 h 484"/>
              <a:gd name="T20" fmla="*/ 363 w 726"/>
              <a:gd name="T21" fmla="*/ 242 h 484"/>
              <a:gd name="T22" fmla="*/ 360 w 726"/>
              <a:gd name="T23" fmla="*/ 242 h 484"/>
              <a:gd name="T24" fmla="*/ 154 w 726"/>
              <a:gd name="T25" fmla="*/ 177 h 484"/>
              <a:gd name="T26" fmla="*/ 132 w 726"/>
              <a:gd name="T27" fmla="*/ 212 h 484"/>
              <a:gd name="T28" fmla="*/ 121 w 726"/>
              <a:gd name="T29" fmla="*/ 268 h 484"/>
              <a:gd name="T30" fmla="*/ 141 w 726"/>
              <a:gd name="T31" fmla="*/ 303 h 484"/>
              <a:gd name="T32" fmla="*/ 123 w 726"/>
              <a:gd name="T33" fmla="*/ 337 h 484"/>
              <a:gd name="T34" fmla="*/ 141 w 726"/>
              <a:gd name="T35" fmla="*/ 473 h 484"/>
              <a:gd name="T36" fmla="*/ 139 w 726"/>
              <a:gd name="T37" fmla="*/ 481 h 484"/>
              <a:gd name="T38" fmla="*/ 131 w 726"/>
              <a:gd name="T39" fmla="*/ 484 h 484"/>
              <a:gd name="T40" fmla="*/ 70 w 726"/>
              <a:gd name="T41" fmla="*/ 484 h 484"/>
              <a:gd name="T42" fmla="*/ 63 w 726"/>
              <a:gd name="T43" fmla="*/ 481 h 484"/>
              <a:gd name="T44" fmla="*/ 60 w 726"/>
              <a:gd name="T45" fmla="*/ 473 h 484"/>
              <a:gd name="T46" fmla="*/ 79 w 726"/>
              <a:gd name="T47" fmla="*/ 337 h 484"/>
              <a:gd name="T48" fmla="*/ 60 w 726"/>
              <a:gd name="T49" fmla="*/ 303 h 484"/>
              <a:gd name="T50" fmla="*/ 81 w 726"/>
              <a:gd name="T51" fmla="*/ 268 h 484"/>
              <a:gd name="T52" fmla="*/ 112 w 726"/>
              <a:gd name="T53" fmla="*/ 164 h 484"/>
              <a:gd name="T54" fmla="*/ 7 w 726"/>
              <a:gd name="T55" fmla="*/ 131 h 484"/>
              <a:gd name="T56" fmla="*/ 161 w 726"/>
              <a:gd name="T57" fmla="*/ 323 h 484"/>
              <a:gd name="T58" fmla="*/ 167 w 726"/>
              <a:gd name="T59" fmla="*/ 223 h 484"/>
              <a:gd name="T60" fmla="*/ 348 w 726"/>
              <a:gd name="T61" fmla="*/ 280 h 484"/>
              <a:gd name="T62" fmla="*/ 363 w 726"/>
              <a:gd name="T63" fmla="*/ 283 h 484"/>
              <a:gd name="T64" fmla="*/ 378 w 726"/>
              <a:gd name="T65" fmla="*/ 280 h 484"/>
              <a:gd name="T66" fmla="*/ 559 w 726"/>
              <a:gd name="T67" fmla="*/ 223 h 484"/>
              <a:gd name="T68" fmla="*/ 564 w 726"/>
              <a:gd name="T69" fmla="*/ 323 h 484"/>
              <a:gd name="T70" fmla="*/ 539 w 726"/>
              <a:gd name="T71" fmla="*/ 363 h 484"/>
              <a:gd name="T72" fmla="*/ 465 w 726"/>
              <a:gd name="T73" fmla="*/ 393 h 484"/>
              <a:gd name="T74" fmla="*/ 363 w 726"/>
              <a:gd name="T75" fmla="*/ 404 h 484"/>
              <a:gd name="T76" fmla="*/ 261 w 726"/>
              <a:gd name="T77" fmla="*/ 393 h 484"/>
              <a:gd name="T78" fmla="*/ 187 w 726"/>
              <a:gd name="T79" fmla="*/ 363 h 484"/>
              <a:gd name="T80" fmla="*/ 161 w 726"/>
              <a:gd name="T81" fmla="*/ 32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26" h="484">
                <a:moveTo>
                  <a:pt x="7" y="131"/>
                </a:moveTo>
                <a:cubicBezTo>
                  <a:pt x="2" y="129"/>
                  <a:pt x="0" y="126"/>
                  <a:pt x="0" y="121"/>
                </a:cubicBezTo>
                <a:cubicBezTo>
                  <a:pt x="0" y="117"/>
                  <a:pt x="2" y="113"/>
                  <a:pt x="7" y="112"/>
                </a:cubicBezTo>
                <a:lnTo>
                  <a:pt x="360" y="1"/>
                </a:lnTo>
                <a:cubicBezTo>
                  <a:pt x="360" y="1"/>
                  <a:pt x="362" y="0"/>
                  <a:pt x="363" y="0"/>
                </a:cubicBezTo>
                <a:cubicBezTo>
                  <a:pt x="364" y="0"/>
                  <a:pt x="365" y="1"/>
                  <a:pt x="366" y="1"/>
                </a:cubicBezTo>
                <a:lnTo>
                  <a:pt x="719" y="112"/>
                </a:lnTo>
                <a:cubicBezTo>
                  <a:pt x="723" y="113"/>
                  <a:pt x="726" y="117"/>
                  <a:pt x="726" y="121"/>
                </a:cubicBezTo>
                <a:cubicBezTo>
                  <a:pt x="726" y="126"/>
                  <a:pt x="723" y="129"/>
                  <a:pt x="719" y="131"/>
                </a:cubicBezTo>
                <a:lnTo>
                  <a:pt x="366" y="242"/>
                </a:lnTo>
                <a:cubicBezTo>
                  <a:pt x="365" y="242"/>
                  <a:pt x="364" y="242"/>
                  <a:pt x="363" y="242"/>
                </a:cubicBezTo>
                <a:cubicBezTo>
                  <a:pt x="362" y="242"/>
                  <a:pt x="360" y="242"/>
                  <a:pt x="360" y="242"/>
                </a:cubicBezTo>
                <a:lnTo>
                  <a:pt x="154" y="177"/>
                </a:lnTo>
                <a:cubicBezTo>
                  <a:pt x="145" y="184"/>
                  <a:pt x="138" y="196"/>
                  <a:pt x="132" y="212"/>
                </a:cubicBezTo>
                <a:cubicBezTo>
                  <a:pt x="126" y="229"/>
                  <a:pt x="122" y="247"/>
                  <a:pt x="121" y="268"/>
                </a:cubicBezTo>
                <a:cubicBezTo>
                  <a:pt x="134" y="276"/>
                  <a:pt x="141" y="287"/>
                  <a:pt x="141" y="303"/>
                </a:cubicBezTo>
                <a:cubicBezTo>
                  <a:pt x="141" y="317"/>
                  <a:pt x="135" y="329"/>
                  <a:pt x="123" y="337"/>
                </a:cubicBezTo>
                <a:lnTo>
                  <a:pt x="141" y="473"/>
                </a:lnTo>
                <a:cubicBezTo>
                  <a:pt x="141" y="476"/>
                  <a:pt x="141" y="478"/>
                  <a:pt x="139" y="481"/>
                </a:cubicBezTo>
                <a:cubicBezTo>
                  <a:pt x="137" y="483"/>
                  <a:pt x="134" y="484"/>
                  <a:pt x="131" y="484"/>
                </a:cubicBezTo>
                <a:lnTo>
                  <a:pt x="70" y="484"/>
                </a:lnTo>
                <a:cubicBezTo>
                  <a:pt x="67" y="484"/>
                  <a:pt x="65" y="483"/>
                  <a:pt x="63" y="481"/>
                </a:cubicBezTo>
                <a:cubicBezTo>
                  <a:pt x="61" y="478"/>
                  <a:pt x="60" y="476"/>
                  <a:pt x="60" y="473"/>
                </a:cubicBezTo>
                <a:lnTo>
                  <a:pt x="79" y="337"/>
                </a:lnTo>
                <a:cubicBezTo>
                  <a:pt x="66" y="329"/>
                  <a:pt x="60" y="317"/>
                  <a:pt x="60" y="303"/>
                </a:cubicBezTo>
                <a:cubicBezTo>
                  <a:pt x="60" y="287"/>
                  <a:pt x="67" y="276"/>
                  <a:pt x="81" y="268"/>
                </a:cubicBezTo>
                <a:cubicBezTo>
                  <a:pt x="83" y="224"/>
                  <a:pt x="93" y="190"/>
                  <a:pt x="112" y="164"/>
                </a:cubicBezTo>
                <a:lnTo>
                  <a:pt x="7" y="131"/>
                </a:lnTo>
                <a:close/>
                <a:moveTo>
                  <a:pt x="161" y="323"/>
                </a:moveTo>
                <a:lnTo>
                  <a:pt x="167" y="223"/>
                </a:lnTo>
                <a:lnTo>
                  <a:pt x="348" y="280"/>
                </a:lnTo>
                <a:cubicBezTo>
                  <a:pt x="352" y="282"/>
                  <a:pt x="357" y="283"/>
                  <a:pt x="363" y="283"/>
                </a:cubicBezTo>
                <a:cubicBezTo>
                  <a:pt x="368" y="283"/>
                  <a:pt x="373" y="282"/>
                  <a:pt x="378" y="280"/>
                </a:cubicBezTo>
                <a:lnTo>
                  <a:pt x="559" y="223"/>
                </a:lnTo>
                <a:lnTo>
                  <a:pt x="564" y="323"/>
                </a:lnTo>
                <a:cubicBezTo>
                  <a:pt x="565" y="337"/>
                  <a:pt x="557" y="351"/>
                  <a:pt x="539" y="363"/>
                </a:cubicBezTo>
                <a:cubicBezTo>
                  <a:pt x="520" y="376"/>
                  <a:pt x="496" y="385"/>
                  <a:pt x="465" y="393"/>
                </a:cubicBezTo>
                <a:cubicBezTo>
                  <a:pt x="433" y="400"/>
                  <a:pt x="399" y="404"/>
                  <a:pt x="363" y="404"/>
                </a:cubicBezTo>
                <a:cubicBezTo>
                  <a:pt x="326" y="404"/>
                  <a:pt x="292" y="400"/>
                  <a:pt x="261" y="393"/>
                </a:cubicBezTo>
                <a:cubicBezTo>
                  <a:pt x="230" y="385"/>
                  <a:pt x="205" y="376"/>
                  <a:pt x="187" y="363"/>
                </a:cubicBezTo>
                <a:cubicBezTo>
                  <a:pt x="169" y="351"/>
                  <a:pt x="160" y="337"/>
                  <a:pt x="161" y="323"/>
                </a:cubicBezTo>
                <a:close/>
              </a:path>
            </a:pathLst>
          </a:custGeom>
          <a:solidFill>
            <a:srgbClr val="43525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88BA1D1E-4419-4788-AF02-57222F405193}"/>
              </a:ext>
            </a:extLst>
          </p:cNvPr>
          <p:cNvGrpSpPr/>
          <p:nvPr/>
        </p:nvGrpSpPr>
        <p:grpSpPr>
          <a:xfrm>
            <a:off x="4810720" y="2892081"/>
            <a:ext cx="5993021" cy="3932596"/>
            <a:chOff x="6423276" y="2204151"/>
            <a:chExt cx="5993021" cy="3932596"/>
          </a:xfrm>
        </p:grpSpPr>
        <p:sp>
          <p:nvSpPr>
            <p:cNvPr id="8" name="TextBox 7">
              <a:extLst>
                <a:ext uri="{FF2B5EF4-FFF2-40B4-BE49-F238E27FC236}">
                  <a16:creationId xmlns:a16="http://schemas.microsoft.com/office/drawing/2014/main" id="{55E2AE16-E425-4EE8-94F1-C508055881FA}"/>
                </a:ext>
              </a:extLst>
            </p:cNvPr>
            <p:cNvSpPr txBox="1"/>
            <p:nvPr/>
          </p:nvSpPr>
          <p:spPr>
            <a:xfrm>
              <a:off x="7038351" y="2204151"/>
              <a:ext cx="5377946" cy="1289753"/>
            </a:xfrm>
            <a:prstGeom prst="rect">
              <a:avLst/>
            </a:prstGeom>
            <a:noFill/>
          </p:spPr>
          <p:txBody>
            <a:bodyPr wrap="square" tIns="90000" bIns="90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Ensure LCISD graduates have effective critical thinking, problem solving, and communications skills in order to be successful in professional and personal relationships.</a:t>
              </a:r>
            </a:p>
          </p:txBody>
        </p:sp>
        <p:sp>
          <p:nvSpPr>
            <p:cNvPr id="9" name="TextBox 8">
              <a:extLst>
                <a:ext uri="{FF2B5EF4-FFF2-40B4-BE49-F238E27FC236}">
                  <a16:creationId xmlns:a16="http://schemas.microsoft.com/office/drawing/2014/main" id="{8FEA5A18-63FC-4C7F-A2D9-044B39FC879B}"/>
                </a:ext>
              </a:extLst>
            </p:cNvPr>
            <p:cNvSpPr txBox="1"/>
            <p:nvPr/>
          </p:nvSpPr>
          <p:spPr>
            <a:xfrm>
              <a:off x="7038351" y="3525572"/>
              <a:ext cx="5377946" cy="1566752"/>
            </a:xfrm>
            <a:prstGeom prst="rect">
              <a:avLst/>
            </a:prstGeom>
            <a:noFill/>
          </p:spPr>
          <p:txBody>
            <a:bodyPr wrap="square" tIns="90000" bIns="90000" rtlCol="0" anchor="t">
              <a:spAutoFit/>
            </a:bodyPr>
            <a:lstStyle>
              <a:defPPr>
                <a:defRPr lang="en-US"/>
              </a:defPPr>
              <a:lvl1pPr>
                <a:defRPr>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Ensure the curriculum equitably prepares students to achieve their preferred career aspirations by enhancing both rigorous career and technical education (CTE) and college preparatory programs. </a:t>
              </a:r>
            </a:p>
          </p:txBody>
        </p:sp>
        <p:sp>
          <p:nvSpPr>
            <p:cNvPr id="10" name="TextBox 9">
              <a:extLst>
                <a:ext uri="{FF2B5EF4-FFF2-40B4-BE49-F238E27FC236}">
                  <a16:creationId xmlns:a16="http://schemas.microsoft.com/office/drawing/2014/main" id="{B9047702-C922-4038-8FF9-0276A83E6297}"/>
                </a:ext>
              </a:extLst>
            </p:cNvPr>
            <p:cNvSpPr txBox="1"/>
            <p:nvPr/>
          </p:nvSpPr>
          <p:spPr>
            <a:xfrm>
              <a:off x="7038351" y="5123992"/>
              <a:ext cx="5377946" cy="1012755"/>
            </a:xfrm>
            <a:prstGeom prst="rect">
              <a:avLst/>
            </a:prstGeom>
            <a:noFill/>
          </p:spPr>
          <p:txBody>
            <a:bodyPr wrap="square" tIns="90000" bIns="90000" rtlCol="0" anchor="t">
              <a:spAutoFit/>
            </a:bodyPr>
            <a:lstStyle>
              <a:defPPr>
                <a:defRPr lang="en-US"/>
              </a:defPPr>
              <a:lvl1pPr>
                <a:defRPr>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Increase students’, families’, and community members’ awareness of and access to all available academic programs.</a:t>
              </a:r>
            </a:p>
          </p:txBody>
        </p:sp>
        <p:sp>
          <p:nvSpPr>
            <p:cNvPr id="11" name="TextBox 10">
              <a:extLst>
                <a:ext uri="{FF2B5EF4-FFF2-40B4-BE49-F238E27FC236}">
                  <a16:creationId xmlns:a16="http://schemas.microsoft.com/office/drawing/2014/main" id="{6FD8F566-5EBD-40BD-91F7-41036AB45A75}"/>
                </a:ext>
              </a:extLst>
            </p:cNvPr>
            <p:cNvSpPr txBox="1"/>
            <p:nvPr/>
          </p:nvSpPr>
          <p:spPr>
            <a:xfrm>
              <a:off x="6423276" y="2450372"/>
              <a:ext cx="704335" cy="79731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1</a:t>
              </a:r>
            </a:p>
          </p:txBody>
        </p:sp>
        <p:sp>
          <p:nvSpPr>
            <p:cNvPr id="12" name="TextBox 11">
              <a:extLst>
                <a:ext uri="{FF2B5EF4-FFF2-40B4-BE49-F238E27FC236}">
                  <a16:creationId xmlns:a16="http://schemas.microsoft.com/office/drawing/2014/main" id="{715C4A75-6C1B-4466-87D7-DF4614117509}"/>
                </a:ext>
              </a:extLst>
            </p:cNvPr>
            <p:cNvSpPr txBox="1"/>
            <p:nvPr/>
          </p:nvSpPr>
          <p:spPr>
            <a:xfrm>
              <a:off x="6423277" y="3910292"/>
              <a:ext cx="704335" cy="79731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2</a:t>
              </a:r>
            </a:p>
          </p:txBody>
        </p:sp>
        <p:sp>
          <p:nvSpPr>
            <p:cNvPr id="13" name="TextBox 12">
              <a:extLst>
                <a:ext uri="{FF2B5EF4-FFF2-40B4-BE49-F238E27FC236}">
                  <a16:creationId xmlns:a16="http://schemas.microsoft.com/office/drawing/2014/main" id="{3CE76414-7173-4E2E-B1E7-5803CC42DDFE}"/>
                </a:ext>
              </a:extLst>
            </p:cNvPr>
            <p:cNvSpPr txBox="1"/>
            <p:nvPr/>
          </p:nvSpPr>
          <p:spPr>
            <a:xfrm>
              <a:off x="6423277" y="5231714"/>
              <a:ext cx="704335" cy="79731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3</a:t>
              </a:r>
            </a:p>
          </p:txBody>
        </p:sp>
      </p:grpSp>
      <p:pic>
        <p:nvPicPr>
          <p:cNvPr id="15" name="Picture 14"/>
          <p:cNvPicPr>
            <a:picLocks noChangeAspect="1"/>
          </p:cNvPicPr>
          <p:nvPr/>
        </p:nvPicPr>
        <p:blipFill>
          <a:blip r:embed="rId3"/>
          <a:stretch>
            <a:fillRect/>
          </a:stretch>
        </p:blipFill>
        <p:spPr>
          <a:xfrm>
            <a:off x="1301751" y="3381891"/>
            <a:ext cx="3240122" cy="2992427"/>
          </a:xfrm>
          <a:prstGeom prst="rect">
            <a:avLst/>
          </a:prstGeom>
          <a:ln w="38100" cap="sq">
            <a:solidFill>
              <a:srgbClr val="3A4C6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6497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3460" cy="6894128"/>
          </a:xfrm>
          <a:prstGeom prst="rect">
            <a:avLst/>
          </a:prstGeom>
        </p:spPr>
      </p:pic>
      <p:sp>
        <p:nvSpPr>
          <p:cNvPr id="4" name="Text Placeholder 1">
            <a:extLst>
              <a:ext uri="{FF2B5EF4-FFF2-40B4-BE49-F238E27FC236}">
                <a16:creationId xmlns:a16="http://schemas.microsoft.com/office/drawing/2014/main" id="{B0CEA52B-FE0F-4CA9-895E-C8026245A549}"/>
              </a:ext>
            </a:extLst>
          </p:cNvPr>
          <p:cNvSpPr txBox="1">
            <a:spLocks/>
          </p:cNvSpPr>
          <p:nvPr/>
        </p:nvSpPr>
        <p:spPr>
          <a:xfrm>
            <a:off x="1486389" y="1697873"/>
            <a:ext cx="8992800" cy="1289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3A4C64"/>
              </a:buClr>
              <a:buSzTx/>
              <a:buFont typeface="Arial" panose="020B0604020202020204" pitchFamily="34" charset="0"/>
              <a:buChar char="•"/>
              <a:tabLst/>
              <a:defRPr/>
            </a:pPr>
            <a:r>
              <a:rPr kumimoji="0" lang="en-US" sz="2000" b="0" i="1" u="none" strike="noStrike" kern="1200" cap="none" spc="0" normalizeH="0" baseline="0" noProof="0" dirty="0" smtClean="0">
                <a:ln>
                  <a:noFill/>
                </a:ln>
                <a:solidFill>
                  <a:srgbClr val="3A4C64"/>
                </a:solidFill>
                <a:effectLst/>
                <a:uLnTx/>
                <a:uFillTx/>
                <a:latin typeface="Arial" panose="020B0604020202020204" pitchFamily="34" charset="0"/>
                <a:ea typeface="Calibri" panose="020F0502020204030204" pitchFamily="34" charset="0"/>
                <a:cs typeface="Arial" panose="020B0604020202020204" pitchFamily="34" charset="0"/>
              </a:rPr>
              <a:t>Everyone at Lamar CISD must feel safe and supported both emotionally and physically in order to achieve at the highest levels. </a:t>
            </a:r>
            <a:endParaRPr kumimoji="0" lang="en-US" sz="2000" b="0" i="0" u="none" strike="noStrike" kern="1200" cap="none" spc="0" normalizeH="0" baseline="0" noProof="0" dirty="0" smtClean="0">
              <a:ln>
                <a:noFill/>
              </a:ln>
              <a:solidFill>
                <a:srgbClr val="3A4C64"/>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2">
            <a:extLst>
              <a:ext uri="{FF2B5EF4-FFF2-40B4-BE49-F238E27FC236}">
                <a16:creationId xmlns:a16="http://schemas.microsoft.com/office/drawing/2014/main" id="{4AF62329-B89F-4376-A280-4BD2F53F35DD}"/>
              </a:ext>
            </a:extLst>
          </p:cNvPr>
          <p:cNvSpPr txBox="1">
            <a:spLocks/>
          </p:cNvSpPr>
          <p:nvPr/>
        </p:nvSpPr>
        <p:spPr>
          <a:xfrm>
            <a:off x="1933915" y="536469"/>
            <a:ext cx="8545874" cy="831600"/>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779CA8"/>
                </a:solidFill>
                <a:effectLst/>
                <a:uLnTx/>
                <a:uFillTx/>
                <a:latin typeface="Arial" panose="020B0604020202020204" pitchFamily="34" charset="0"/>
                <a:ea typeface="+mj-ea"/>
                <a:cs typeface="Arial" panose="020B0604020202020204" pitchFamily="34" charset="0"/>
              </a:rPr>
              <a:t>Promote a Safe and Healthy Environment </a:t>
            </a:r>
            <a:r>
              <a:rPr kumimoji="0" lang="en-US" sz="60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that includes physical safety and emotional well-being</a:t>
            </a:r>
            <a:endParaRPr kumimoji="0" lang="en-US" sz="60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endParaRPr>
          </a:p>
        </p:txBody>
      </p:sp>
      <p:sp>
        <p:nvSpPr>
          <p:cNvPr id="6" name="Freeform 314">
            <a:extLst>
              <a:ext uri="{FF2B5EF4-FFF2-40B4-BE49-F238E27FC236}">
                <a16:creationId xmlns:a16="http://schemas.microsoft.com/office/drawing/2014/main" id="{4CFF1AE5-6154-41EF-8589-52F855A9F042}"/>
              </a:ext>
            </a:extLst>
          </p:cNvPr>
          <p:cNvSpPr>
            <a:spLocks noEditPoints="1"/>
          </p:cNvSpPr>
          <p:nvPr/>
        </p:nvSpPr>
        <p:spPr bwMode="auto">
          <a:xfrm>
            <a:off x="1272813" y="720656"/>
            <a:ext cx="425953" cy="463227"/>
          </a:xfrm>
          <a:custGeom>
            <a:avLst/>
            <a:gdLst>
              <a:gd name="T0" fmla="*/ 0 w 404"/>
              <a:gd name="T1" fmla="*/ 262 h 484"/>
              <a:gd name="T2" fmla="*/ 0 w 404"/>
              <a:gd name="T3" fmla="*/ 20 h 484"/>
              <a:gd name="T4" fmla="*/ 6 w 404"/>
              <a:gd name="T5" fmla="*/ 6 h 484"/>
              <a:gd name="T6" fmla="*/ 21 w 404"/>
              <a:gd name="T7" fmla="*/ 0 h 484"/>
              <a:gd name="T8" fmla="*/ 383 w 404"/>
              <a:gd name="T9" fmla="*/ 0 h 484"/>
              <a:gd name="T10" fmla="*/ 398 w 404"/>
              <a:gd name="T11" fmla="*/ 6 h 484"/>
              <a:gd name="T12" fmla="*/ 404 w 404"/>
              <a:gd name="T13" fmla="*/ 20 h 484"/>
              <a:gd name="T14" fmla="*/ 404 w 404"/>
              <a:gd name="T15" fmla="*/ 262 h 484"/>
              <a:gd name="T16" fmla="*/ 393 w 404"/>
              <a:gd name="T17" fmla="*/ 316 h 484"/>
              <a:gd name="T18" fmla="*/ 367 w 404"/>
              <a:gd name="T19" fmla="*/ 363 h 484"/>
              <a:gd name="T20" fmla="*/ 330 w 404"/>
              <a:gd name="T21" fmla="*/ 403 h 484"/>
              <a:gd name="T22" fmla="*/ 290 w 404"/>
              <a:gd name="T23" fmla="*/ 436 h 484"/>
              <a:gd name="T24" fmla="*/ 252 w 404"/>
              <a:gd name="T25" fmla="*/ 460 h 484"/>
              <a:gd name="T26" fmla="*/ 224 w 404"/>
              <a:gd name="T27" fmla="*/ 476 h 484"/>
              <a:gd name="T28" fmla="*/ 210 w 404"/>
              <a:gd name="T29" fmla="*/ 482 h 484"/>
              <a:gd name="T30" fmla="*/ 202 w 404"/>
              <a:gd name="T31" fmla="*/ 484 h 484"/>
              <a:gd name="T32" fmla="*/ 194 w 404"/>
              <a:gd name="T33" fmla="*/ 482 h 484"/>
              <a:gd name="T34" fmla="*/ 180 w 404"/>
              <a:gd name="T35" fmla="*/ 476 h 484"/>
              <a:gd name="T36" fmla="*/ 152 w 404"/>
              <a:gd name="T37" fmla="*/ 460 h 484"/>
              <a:gd name="T38" fmla="*/ 114 w 404"/>
              <a:gd name="T39" fmla="*/ 436 h 484"/>
              <a:gd name="T40" fmla="*/ 74 w 404"/>
              <a:gd name="T41" fmla="*/ 403 h 484"/>
              <a:gd name="T42" fmla="*/ 37 w 404"/>
              <a:gd name="T43" fmla="*/ 363 h 484"/>
              <a:gd name="T44" fmla="*/ 11 w 404"/>
              <a:gd name="T45" fmla="*/ 316 h 484"/>
              <a:gd name="T46" fmla="*/ 0 w 404"/>
              <a:gd name="T47" fmla="*/ 262 h 484"/>
              <a:gd name="T48" fmla="*/ 202 w 404"/>
              <a:gd name="T49" fmla="*/ 419 h 484"/>
              <a:gd name="T50" fmla="*/ 269 w 404"/>
              <a:gd name="T51" fmla="*/ 376 h 484"/>
              <a:gd name="T52" fmla="*/ 343 w 404"/>
              <a:gd name="T53" fmla="*/ 262 h 484"/>
              <a:gd name="T54" fmla="*/ 343 w 404"/>
              <a:gd name="T55" fmla="*/ 61 h 484"/>
              <a:gd name="T56" fmla="*/ 202 w 404"/>
              <a:gd name="T57" fmla="*/ 61 h 484"/>
              <a:gd name="T58" fmla="*/ 202 w 404"/>
              <a:gd name="T59" fmla="*/ 419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484">
                <a:moveTo>
                  <a:pt x="0" y="262"/>
                </a:moveTo>
                <a:lnTo>
                  <a:pt x="0" y="20"/>
                </a:lnTo>
                <a:cubicBezTo>
                  <a:pt x="0" y="15"/>
                  <a:pt x="2" y="10"/>
                  <a:pt x="6" y="6"/>
                </a:cubicBezTo>
                <a:cubicBezTo>
                  <a:pt x="10" y="2"/>
                  <a:pt x="15" y="0"/>
                  <a:pt x="21" y="0"/>
                </a:cubicBezTo>
                <a:lnTo>
                  <a:pt x="383" y="0"/>
                </a:lnTo>
                <a:cubicBezTo>
                  <a:pt x="389" y="0"/>
                  <a:pt x="394" y="2"/>
                  <a:pt x="398" y="6"/>
                </a:cubicBezTo>
                <a:cubicBezTo>
                  <a:pt x="402" y="10"/>
                  <a:pt x="404" y="15"/>
                  <a:pt x="404" y="20"/>
                </a:cubicBezTo>
                <a:lnTo>
                  <a:pt x="404" y="262"/>
                </a:lnTo>
                <a:cubicBezTo>
                  <a:pt x="404" y="280"/>
                  <a:pt x="400" y="298"/>
                  <a:pt x="393" y="316"/>
                </a:cubicBezTo>
                <a:cubicBezTo>
                  <a:pt x="386" y="334"/>
                  <a:pt x="377" y="350"/>
                  <a:pt x="367" y="363"/>
                </a:cubicBezTo>
                <a:cubicBezTo>
                  <a:pt x="356" y="377"/>
                  <a:pt x="344" y="390"/>
                  <a:pt x="330" y="403"/>
                </a:cubicBezTo>
                <a:cubicBezTo>
                  <a:pt x="315" y="416"/>
                  <a:pt x="302" y="427"/>
                  <a:pt x="290" y="436"/>
                </a:cubicBezTo>
                <a:cubicBezTo>
                  <a:pt x="278" y="445"/>
                  <a:pt x="265" y="453"/>
                  <a:pt x="252" y="460"/>
                </a:cubicBezTo>
                <a:cubicBezTo>
                  <a:pt x="239" y="468"/>
                  <a:pt x="229" y="473"/>
                  <a:pt x="224" y="476"/>
                </a:cubicBezTo>
                <a:cubicBezTo>
                  <a:pt x="218" y="479"/>
                  <a:pt x="214" y="481"/>
                  <a:pt x="210" y="482"/>
                </a:cubicBezTo>
                <a:cubicBezTo>
                  <a:pt x="208" y="483"/>
                  <a:pt x="205" y="484"/>
                  <a:pt x="202" y="484"/>
                </a:cubicBezTo>
                <a:cubicBezTo>
                  <a:pt x="199" y="484"/>
                  <a:pt x="196" y="483"/>
                  <a:pt x="194" y="482"/>
                </a:cubicBezTo>
                <a:cubicBezTo>
                  <a:pt x="190" y="481"/>
                  <a:pt x="186" y="479"/>
                  <a:pt x="180" y="476"/>
                </a:cubicBezTo>
                <a:cubicBezTo>
                  <a:pt x="175" y="473"/>
                  <a:pt x="165" y="468"/>
                  <a:pt x="152" y="460"/>
                </a:cubicBezTo>
                <a:cubicBezTo>
                  <a:pt x="139" y="453"/>
                  <a:pt x="126" y="445"/>
                  <a:pt x="114" y="436"/>
                </a:cubicBezTo>
                <a:cubicBezTo>
                  <a:pt x="102" y="427"/>
                  <a:pt x="89" y="416"/>
                  <a:pt x="74" y="403"/>
                </a:cubicBezTo>
                <a:cubicBezTo>
                  <a:pt x="60" y="390"/>
                  <a:pt x="47" y="377"/>
                  <a:pt x="37" y="363"/>
                </a:cubicBezTo>
                <a:cubicBezTo>
                  <a:pt x="27" y="350"/>
                  <a:pt x="18" y="334"/>
                  <a:pt x="11" y="316"/>
                </a:cubicBezTo>
                <a:cubicBezTo>
                  <a:pt x="4" y="298"/>
                  <a:pt x="0" y="280"/>
                  <a:pt x="0" y="262"/>
                </a:cubicBezTo>
                <a:close/>
                <a:moveTo>
                  <a:pt x="202" y="419"/>
                </a:moveTo>
                <a:cubicBezTo>
                  <a:pt x="227" y="406"/>
                  <a:pt x="249" y="391"/>
                  <a:pt x="269" y="376"/>
                </a:cubicBezTo>
                <a:cubicBezTo>
                  <a:pt x="318" y="337"/>
                  <a:pt x="343" y="299"/>
                  <a:pt x="343" y="262"/>
                </a:cubicBezTo>
                <a:lnTo>
                  <a:pt x="343" y="61"/>
                </a:lnTo>
                <a:lnTo>
                  <a:pt x="202" y="61"/>
                </a:lnTo>
                <a:lnTo>
                  <a:pt x="202" y="419"/>
                </a:lnTo>
                <a:close/>
              </a:path>
            </a:pathLst>
          </a:custGeom>
          <a:solidFill>
            <a:srgbClr val="43525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7798C75B-39D6-4825-8D65-BFEBC5680B04}"/>
              </a:ext>
            </a:extLst>
          </p:cNvPr>
          <p:cNvGrpSpPr/>
          <p:nvPr/>
        </p:nvGrpSpPr>
        <p:grpSpPr>
          <a:xfrm>
            <a:off x="4625506" y="2766054"/>
            <a:ext cx="5993021" cy="3838890"/>
            <a:chOff x="3455779" y="2602239"/>
            <a:chExt cx="5993021" cy="3838890"/>
          </a:xfrm>
        </p:grpSpPr>
        <p:sp>
          <p:nvSpPr>
            <p:cNvPr id="9" name="TextBox 8">
              <a:extLst>
                <a:ext uri="{FF2B5EF4-FFF2-40B4-BE49-F238E27FC236}">
                  <a16:creationId xmlns:a16="http://schemas.microsoft.com/office/drawing/2014/main" id="{5C58A031-3395-4EA7-9802-2A448391197D}"/>
                </a:ext>
              </a:extLst>
            </p:cNvPr>
            <p:cNvSpPr txBox="1"/>
            <p:nvPr/>
          </p:nvSpPr>
          <p:spPr>
            <a:xfrm>
              <a:off x="4070854" y="2602239"/>
              <a:ext cx="5377946" cy="1012755"/>
            </a:xfrm>
            <a:prstGeom prst="rect">
              <a:avLst/>
            </a:prstGeom>
            <a:noFill/>
          </p:spPr>
          <p:txBody>
            <a:bodyPr wrap="square" tIns="90000" bIns="90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Increase mental and emotional health supports and resources to improve socioemotional well-being among students and staff.</a:t>
              </a:r>
            </a:p>
          </p:txBody>
        </p:sp>
        <p:sp>
          <p:nvSpPr>
            <p:cNvPr id="10" name="TextBox 9">
              <a:extLst>
                <a:ext uri="{FF2B5EF4-FFF2-40B4-BE49-F238E27FC236}">
                  <a16:creationId xmlns:a16="http://schemas.microsoft.com/office/drawing/2014/main" id="{FF87495D-DB25-4E32-8693-C4918E7FD2B6}"/>
                </a:ext>
              </a:extLst>
            </p:cNvPr>
            <p:cNvSpPr txBox="1"/>
            <p:nvPr/>
          </p:nvSpPr>
          <p:spPr>
            <a:xfrm>
              <a:off x="4070854" y="3590027"/>
              <a:ext cx="5377946" cy="1566752"/>
            </a:xfrm>
            <a:prstGeom prst="rect">
              <a:avLst/>
            </a:prstGeom>
            <a:noFill/>
          </p:spPr>
          <p:txBody>
            <a:bodyPr wrap="square" tIns="90000" bIns="90000" rtlCol="0" anchor="t">
              <a:spAutoFit/>
            </a:bodyPr>
            <a:lstStyle>
              <a:defPPr>
                <a:defRPr lang="en-US"/>
              </a:defPPr>
              <a:lvl1pPr>
                <a:defRPr>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Ensure that disciplinary interventions consistently address the root causes of behavioral issues and staff understand how to implement disciplinary practices in a clear and equitable way for the well-being of all students.</a:t>
              </a:r>
            </a:p>
          </p:txBody>
        </p:sp>
        <p:sp>
          <p:nvSpPr>
            <p:cNvPr id="11" name="TextBox 10">
              <a:extLst>
                <a:ext uri="{FF2B5EF4-FFF2-40B4-BE49-F238E27FC236}">
                  <a16:creationId xmlns:a16="http://schemas.microsoft.com/office/drawing/2014/main" id="{E3152591-B80F-4362-818C-C22FF50CDF56}"/>
                </a:ext>
              </a:extLst>
            </p:cNvPr>
            <p:cNvSpPr txBox="1"/>
            <p:nvPr/>
          </p:nvSpPr>
          <p:spPr>
            <a:xfrm>
              <a:off x="4070854" y="5151376"/>
              <a:ext cx="5377946" cy="1289753"/>
            </a:xfrm>
            <a:prstGeom prst="rect">
              <a:avLst/>
            </a:prstGeom>
            <a:noFill/>
          </p:spPr>
          <p:txBody>
            <a:bodyPr wrap="square" tIns="90000" bIns="90000" rtlCol="0" anchor="t">
              <a:spAutoFit/>
            </a:bodyPr>
            <a:lstStyle>
              <a:defPPr>
                <a:defRPr lang="en-US"/>
              </a:defPPr>
              <a:lvl1pPr>
                <a:defRPr>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Ensure facility safety remains a priority through up-to-date technology and that all facilities provide a safe, inclusive, and effective learning environment for all.</a:t>
              </a:r>
            </a:p>
          </p:txBody>
        </p:sp>
        <p:sp>
          <p:nvSpPr>
            <p:cNvPr id="12" name="TextBox 11">
              <a:extLst>
                <a:ext uri="{FF2B5EF4-FFF2-40B4-BE49-F238E27FC236}">
                  <a16:creationId xmlns:a16="http://schemas.microsoft.com/office/drawing/2014/main" id="{0D7985FD-770C-4E8B-895A-D8EBAC631CB9}"/>
                </a:ext>
              </a:extLst>
            </p:cNvPr>
            <p:cNvSpPr txBox="1"/>
            <p:nvPr/>
          </p:nvSpPr>
          <p:spPr>
            <a:xfrm>
              <a:off x="3455779" y="2709961"/>
              <a:ext cx="704335" cy="79731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1</a:t>
              </a:r>
            </a:p>
          </p:txBody>
        </p:sp>
        <p:sp>
          <p:nvSpPr>
            <p:cNvPr id="13" name="TextBox 12">
              <a:extLst>
                <a:ext uri="{FF2B5EF4-FFF2-40B4-BE49-F238E27FC236}">
                  <a16:creationId xmlns:a16="http://schemas.microsoft.com/office/drawing/2014/main" id="{21601E92-39BF-4774-B893-687A38FD6666}"/>
                </a:ext>
              </a:extLst>
            </p:cNvPr>
            <p:cNvSpPr txBox="1"/>
            <p:nvPr/>
          </p:nvSpPr>
          <p:spPr>
            <a:xfrm>
              <a:off x="3455780" y="3974747"/>
              <a:ext cx="704335" cy="79731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2</a:t>
              </a:r>
            </a:p>
          </p:txBody>
        </p:sp>
        <p:sp>
          <p:nvSpPr>
            <p:cNvPr id="14" name="TextBox 13">
              <a:extLst>
                <a:ext uri="{FF2B5EF4-FFF2-40B4-BE49-F238E27FC236}">
                  <a16:creationId xmlns:a16="http://schemas.microsoft.com/office/drawing/2014/main" id="{BCDD5F59-1B9F-4F10-9E08-2A6DEA4B8665}"/>
                </a:ext>
              </a:extLst>
            </p:cNvPr>
            <p:cNvSpPr txBox="1"/>
            <p:nvPr/>
          </p:nvSpPr>
          <p:spPr>
            <a:xfrm>
              <a:off x="3455780" y="5259098"/>
              <a:ext cx="704335" cy="79731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3</a:t>
              </a:r>
            </a:p>
          </p:txBody>
        </p:sp>
      </p:grpSp>
      <p:pic>
        <p:nvPicPr>
          <p:cNvPr id="15" name="Picture 14">
            <a:extLst>
              <a:ext uri="{FF2B5EF4-FFF2-40B4-BE49-F238E27FC236}">
                <a16:creationId xmlns:a16="http://schemas.microsoft.com/office/drawing/2014/main" id="{94FF79DF-7A4D-4482-B9A3-27E3CDC5AB8B}"/>
              </a:ext>
            </a:extLst>
          </p:cNvPr>
          <p:cNvPicPr>
            <a:picLocks noChangeAspect="1"/>
          </p:cNvPicPr>
          <p:nvPr/>
        </p:nvPicPr>
        <p:blipFill>
          <a:blip r:embed="rId3"/>
          <a:stretch>
            <a:fillRect/>
          </a:stretch>
        </p:blipFill>
        <p:spPr>
          <a:xfrm>
            <a:off x="1412150" y="3233142"/>
            <a:ext cx="3009994" cy="2467821"/>
          </a:xfrm>
          <a:prstGeom prst="rect">
            <a:avLst/>
          </a:prstGeom>
          <a:ln w="38100" cap="sq">
            <a:solidFill>
              <a:srgbClr val="3A4C6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844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9086" cy="6914188"/>
          </a:xfrm>
          <a:prstGeom prst="rect">
            <a:avLst/>
          </a:prstGeom>
        </p:spPr>
      </p:pic>
      <p:sp>
        <p:nvSpPr>
          <p:cNvPr id="3" name="Title 2">
            <a:extLst>
              <a:ext uri="{FF2B5EF4-FFF2-40B4-BE49-F238E27FC236}">
                <a16:creationId xmlns:a16="http://schemas.microsoft.com/office/drawing/2014/main" id="{34FB038F-4E72-4D94-964F-18633DD4290B}"/>
              </a:ext>
            </a:extLst>
          </p:cNvPr>
          <p:cNvSpPr txBox="1">
            <a:spLocks/>
          </p:cNvSpPr>
          <p:nvPr/>
        </p:nvSpPr>
        <p:spPr>
          <a:xfrm>
            <a:off x="1900646" y="588720"/>
            <a:ext cx="8535600" cy="831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779CA8"/>
                </a:solidFill>
                <a:effectLst/>
                <a:uLnTx/>
                <a:uFillTx/>
                <a:latin typeface="Arial" panose="020B0604020202020204" pitchFamily="34" charset="0"/>
                <a:ea typeface="+mj-ea"/>
                <a:cs typeface="Arial" panose="020B0604020202020204" pitchFamily="34" charset="0"/>
              </a:rPr>
              <a:t>Plan for Growth While Preserving District Culture</a:t>
            </a:r>
            <a:r>
              <a:rPr kumimoji="0" lang="en-US" sz="2800" b="1" i="0" u="none" strike="noStrike" kern="1200" cap="none" spc="0" normalizeH="0" baseline="0" noProof="0" dirty="0" smtClean="0">
                <a:ln>
                  <a:noFill/>
                </a:ln>
                <a:solidFill>
                  <a:srgbClr val="5B9BD5"/>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with a focus on equity</a:t>
            </a:r>
            <a:endParaRPr kumimoji="0" lang="en-US" sz="28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endParaRPr>
          </a:p>
        </p:txBody>
      </p:sp>
      <p:sp>
        <p:nvSpPr>
          <p:cNvPr id="4" name="Freeform 63">
            <a:extLst>
              <a:ext uri="{FF2B5EF4-FFF2-40B4-BE49-F238E27FC236}">
                <a16:creationId xmlns:a16="http://schemas.microsoft.com/office/drawing/2014/main" id="{42046C0B-34F7-430F-B8A4-930F0BD6D69A}"/>
              </a:ext>
            </a:extLst>
          </p:cNvPr>
          <p:cNvSpPr>
            <a:spLocks noEditPoints="1"/>
          </p:cNvSpPr>
          <p:nvPr/>
        </p:nvSpPr>
        <p:spPr bwMode="auto">
          <a:xfrm>
            <a:off x="1168265" y="812451"/>
            <a:ext cx="547963" cy="384138"/>
          </a:xfrm>
          <a:custGeom>
            <a:avLst/>
            <a:gdLst>
              <a:gd name="T0" fmla="*/ 0 w 573"/>
              <a:gd name="T1" fmla="*/ 380 h 403"/>
              <a:gd name="T2" fmla="*/ 8 w 573"/>
              <a:gd name="T3" fmla="*/ 343 h 403"/>
              <a:gd name="T4" fmla="*/ 139 w 573"/>
              <a:gd name="T5" fmla="*/ 15 h 403"/>
              <a:gd name="T6" fmla="*/ 147 w 573"/>
              <a:gd name="T7" fmla="*/ 4 h 403"/>
              <a:gd name="T8" fmla="*/ 159 w 573"/>
              <a:gd name="T9" fmla="*/ 0 h 403"/>
              <a:gd name="T10" fmla="*/ 266 w 573"/>
              <a:gd name="T11" fmla="*/ 0 h 403"/>
              <a:gd name="T12" fmla="*/ 259 w 573"/>
              <a:gd name="T13" fmla="*/ 3 h 403"/>
              <a:gd name="T14" fmla="*/ 255 w 573"/>
              <a:gd name="T15" fmla="*/ 10 h 403"/>
              <a:gd name="T16" fmla="*/ 251 w 573"/>
              <a:gd name="T17" fmla="*/ 70 h 403"/>
              <a:gd name="T18" fmla="*/ 253 w 573"/>
              <a:gd name="T19" fmla="*/ 78 h 403"/>
              <a:gd name="T20" fmla="*/ 260 w 573"/>
              <a:gd name="T21" fmla="*/ 80 h 403"/>
              <a:gd name="T22" fmla="*/ 312 w 573"/>
              <a:gd name="T23" fmla="*/ 80 h 403"/>
              <a:gd name="T24" fmla="*/ 319 w 573"/>
              <a:gd name="T25" fmla="*/ 78 h 403"/>
              <a:gd name="T26" fmla="*/ 322 w 573"/>
              <a:gd name="T27" fmla="*/ 70 h 403"/>
              <a:gd name="T28" fmla="*/ 317 w 573"/>
              <a:gd name="T29" fmla="*/ 10 h 403"/>
              <a:gd name="T30" fmla="*/ 314 w 573"/>
              <a:gd name="T31" fmla="*/ 3 h 403"/>
              <a:gd name="T32" fmla="*/ 306 w 573"/>
              <a:gd name="T33" fmla="*/ 0 h 403"/>
              <a:gd name="T34" fmla="*/ 413 w 573"/>
              <a:gd name="T35" fmla="*/ 0 h 403"/>
              <a:gd name="T36" fmla="*/ 425 w 573"/>
              <a:gd name="T37" fmla="*/ 4 h 403"/>
              <a:gd name="T38" fmla="*/ 433 w 573"/>
              <a:gd name="T39" fmla="*/ 15 h 403"/>
              <a:gd name="T40" fmla="*/ 565 w 573"/>
              <a:gd name="T41" fmla="*/ 343 h 403"/>
              <a:gd name="T42" fmla="*/ 573 w 573"/>
              <a:gd name="T43" fmla="*/ 380 h 403"/>
              <a:gd name="T44" fmla="*/ 558 w 573"/>
              <a:gd name="T45" fmla="*/ 403 h 403"/>
              <a:gd name="T46" fmla="*/ 337 w 573"/>
              <a:gd name="T47" fmla="*/ 403 h 403"/>
              <a:gd name="T48" fmla="*/ 344 w 573"/>
              <a:gd name="T49" fmla="*/ 400 h 403"/>
              <a:gd name="T50" fmla="*/ 346 w 573"/>
              <a:gd name="T51" fmla="*/ 393 h 403"/>
              <a:gd name="T52" fmla="*/ 340 w 573"/>
              <a:gd name="T53" fmla="*/ 312 h 403"/>
              <a:gd name="T54" fmla="*/ 336 w 573"/>
              <a:gd name="T55" fmla="*/ 305 h 403"/>
              <a:gd name="T56" fmla="*/ 329 w 573"/>
              <a:gd name="T57" fmla="*/ 302 h 403"/>
              <a:gd name="T58" fmla="*/ 243 w 573"/>
              <a:gd name="T59" fmla="*/ 302 h 403"/>
              <a:gd name="T60" fmla="*/ 236 w 573"/>
              <a:gd name="T61" fmla="*/ 305 h 403"/>
              <a:gd name="T62" fmla="*/ 233 w 573"/>
              <a:gd name="T63" fmla="*/ 312 h 403"/>
              <a:gd name="T64" fmla="*/ 226 w 573"/>
              <a:gd name="T65" fmla="*/ 393 h 403"/>
              <a:gd name="T66" fmla="*/ 229 w 573"/>
              <a:gd name="T67" fmla="*/ 400 h 403"/>
              <a:gd name="T68" fmla="*/ 236 w 573"/>
              <a:gd name="T69" fmla="*/ 403 h 403"/>
              <a:gd name="T70" fmla="*/ 14 w 573"/>
              <a:gd name="T71" fmla="*/ 403 h 403"/>
              <a:gd name="T72" fmla="*/ 0 w 573"/>
              <a:gd name="T73" fmla="*/ 380 h 403"/>
              <a:gd name="T74" fmla="*/ 239 w 573"/>
              <a:gd name="T75" fmla="*/ 233 h 403"/>
              <a:gd name="T76" fmla="*/ 241 w 573"/>
              <a:gd name="T77" fmla="*/ 239 h 403"/>
              <a:gd name="T78" fmla="*/ 248 w 573"/>
              <a:gd name="T79" fmla="*/ 242 h 403"/>
              <a:gd name="T80" fmla="*/ 325 w 573"/>
              <a:gd name="T81" fmla="*/ 242 h 403"/>
              <a:gd name="T82" fmla="*/ 331 w 573"/>
              <a:gd name="T83" fmla="*/ 239 h 403"/>
              <a:gd name="T84" fmla="*/ 334 w 573"/>
              <a:gd name="T85" fmla="*/ 233 h 403"/>
              <a:gd name="T86" fmla="*/ 334 w 573"/>
              <a:gd name="T87" fmla="*/ 232 h 403"/>
              <a:gd name="T88" fmla="*/ 326 w 573"/>
              <a:gd name="T89" fmla="*/ 131 h 403"/>
              <a:gd name="T90" fmla="*/ 323 w 573"/>
              <a:gd name="T91" fmla="*/ 124 h 403"/>
              <a:gd name="T92" fmla="*/ 316 w 573"/>
              <a:gd name="T93" fmla="*/ 121 h 403"/>
              <a:gd name="T94" fmla="*/ 257 w 573"/>
              <a:gd name="T95" fmla="*/ 121 h 403"/>
              <a:gd name="T96" fmla="*/ 250 w 573"/>
              <a:gd name="T97" fmla="*/ 124 h 403"/>
              <a:gd name="T98" fmla="*/ 246 w 573"/>
              <a:gd name="T99" fmla="*/ 131 h 403"/>
              <a:gd name="T100" fmla="*/ 239 w 573"/>
              <a:gd name="T101" fmla="*/ 232 h 403"/>
              <a:gd name="T102" fmla="*/ 239 w 573"/>
              <a:gd name="T10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3" h="403">
                <a:moveTo>
                  <a:pt x="0" y="380"/>
                </a:moveTo>
                <a:cubicBezTo>
                  <a:pt x="0" y="369"/>
                  <a:pt x="2" y="356"/>
                  <a:pt x="8" y="343"/>
                </a:cubicBezTo>
                <a:lnTo>
                  <a:pt x="139" y="15"/>
                </a:lnTo>
                <a:cubicBezTo>
                  <a:pt x="141" y="11"/>
                  <a:pt x="144" y="7"/>
                  <a:pt x="147" y="4"/>
                </a:cubicBezTo>
                <a:cubicBezTo>
                  <a:pt x="151" y="1"/>
                  <a:pt x="155" y="0"/>
                  <a:pt x="159" y="0"/>
                </a:cubicBezTo>
                <a:lnTo>
                  <a:pt x="266" y="0"/>
                </a:lnTo>
                <a:cubicBezTo>
                  <a:pt x="263" y="0"/>
                  <a:pt x="261" y="1"/>
                  <a:pt x="259" y="3"/>
                </a:cubicBezTo>
                <a:cubicBezTo>
                  <a:pt x="257" y="5"/>
                  <a:pt x="256" y="7"/>
                  <a:pt x="255" y="10"/>
                </a:cubicBezTo>
                <a:lnTo>
                  <a:pt x="251" y="70"/>
                </a:lnTo>
                <a:cubicBezTo>
                  <a:pt x="250" y="73"/>
                  <a:pt x="251" y="76"/>
                  <a:pt x="253" y="78"/>
                </a:cubicBezTo>
                <a:cubicBezTo>
                  <a:pt x="255" y="79"/>
                  <a:pt x="257" y="80"/>
                  <a:pt x="260" y="80"/>
                </a:cubicBezTo>
                <a:lnTo>
                  <a:pt x="312" y="80"/>
                </a:lnTo>
                <a:cubicBezTo>
                  <a:pt x="315" y="80"/>
                  <a:pt x="317" y="79"/>
                  <a:pt x="319" y="78"/>
                </a:cubicBezTo>
                <a:cubicBezTo>
                  <a:pt x="321" y="76"/>
                  <a:pt x="322" y="73"/>
                  <a:pt x="322" y="70"/>
                </a:cubicBezTo>
                <a:lnTo>
                  <a:pt x="317" y="10"/>
                </a:lnTo>
                <a:cubicBezTo>
                  <a:pt x="317" y="7"/>
                  <a:pt x="316" y="5"/>
                  <a:pt x="314" y="3"/>
                </a:cubicBezTo>
                <a:cubicBezTo>
                  <a:pt x="312" y="1"/>
                  <a:pt x="309" y="0"/>
                  <a:pt x="306" y="0"/>
                </a:cubicBezTo>
                <a:lnTo>
                  <a:pt x="413" y="0"/>
                </a:lnTo>
                <a:cubicBezTo>
                  <a:pt x="417" y="0"/>
                  <a:pt x="421" y="1"/>
                  <a:pt x="425" y="4"/>
                </a:cubicBezTo>
                <a:cubicBezTo>
                  <a:pt x="429" y="7"/>
                  <a:pt x="432" y="11"/>
                  <a:pt x="433" y="15"/>
                </a:cubicBezTo>
                <a:lnTo>
                  <a:pt x="565" y="343"/>
                </a:lnTo>
                <a:cubicBezTo>
                  <a:pt x="570" y="356"/>
                  <a:pt x="573" y="369"/>
                  <a:pt x="573" y="380"/>
                </a:cubicBezTo>
                <a:cubicBezTo>
                  <a:pt x="573" y="395"/>
                  <a:pt x="568" y="403"/>
                  <a:pt x="558" y="403"/>
                </a:cubicBezTo>
                <a:lnTo>
                  <a:pt x="337" y="403"/>
                </a:lnTo>
                <a:cubicBezTo>
                  <a:pt x="339" y="403"/>
                  <a:pt x="342" y="402"/>
                  <a:pt x="344" y="400"/>
                </a:cubicBezTo>
                <a:cubicBezTo>
                  <a:pt x="345" y="398"/>
                  <a:pt x="346" y="396"/>
                  <a:pt x="346" y="393"/>
                </a:cubicBezTo>
                <a:lnTo>
                  <a:pt x="340" y="312"/>
                </a:lnTo>
                <a:cubicBezTo>
                  <a:pt x="340" y="309"/>
                  <a:pt x="338" y="307"/>
                  <a:pt x="336" y="305"/>
                </a:cubicBezTo>
                <a:cubicBezTo>
                  <a:pt x="334" y="303"/>
                  <a:pt x="332" y="302"/>
                  <a:pt x="329" y="302"/>
                </a:cubicBezTo>
                <a:lnTo>
                  <a:pt x="243" y="302"/>
                </a:lnTo>
                <a:cubicBezTo>
                  <a:pt x="241" y="302"/>
                  <a:pt x="238" y="303"/>
                  <a:pt x="236" y="305"/>
                </a:cubicBezTo>
                <a:cubicBezTo>
                  <a:pt x="234" y="307"/>
                  <a:pt x="233" y="309"/>
                  <a:pt x="233" y="312"/>
                </a:cubicBezTo>
                <a:lnTo>
                  <a:pt x="226" y="393"/>
                </a:lnTo>
                <a:cubicBezTo>
                  <a:pt x="226" y="396"/>
                  <a:pt x="227" y="398"/>
                  <a:pt x="229" y="400"/>
                </a:cubicBezTo>
                <a:cubicBezTo>
                  <a:pt x="231" y="402"/>
                  <a:pt x="233" y="403"/>
                  <a:pt x="236" y="403"/>
                </a:cubicBezTo>
                <a:lnTo>
                  <a:pt x="14" y="403"/>
                </a:lnTo>
                <a:cubicBezTo>
                  <a:pt x="4" y="403"/>
                  <a:pt x="0" y="395"/>
                  <a:pt x="0" y="380"/>
                </a:cubicBezTo>
                <a:close/>
                <a:moveTo>
                  <a:pt x="239" y="233"/>
                </a:moveTo>
                <a:cubicBezTo>
                  <a:pt x="238" y="235"/>
                  <a:pt x="239" y="237"/>
                  <a:pt x="241" y="239"/>
                </a:cubicBezTo>
                <a:cubicBezTo>
                  <a:pt x="243" y="241"/>
                  <a:pt x="245" y="242"/>
                  <a:pt x="248" y="242"/>
                </a:cubicBezTo>
                <a:lnTo>
                  <a:pt x="325" y="242"/>
                </a:lnTo>
                <a:cubicBezTo>
                  <a:pt x="327" y="242"/>
                  <a:pt x="329" y="241"/>
                  <a:pt x="331" y="239"/>
                </a:cubicBezTo>
                <a:cubicBezTo>
                  <a:pt x="333" y="237"/>
                  <a:pt x="334" y="235"/>
                  <a:pt x="334" y="233"/>
                </a:cubicBezTo>
                <a:lnTo>
                  <a:pt x="334" y="232"/>
                </a:lnTo>
                <a:lnTo>
                  <a:pt x="326" y="131"/>
                </a:lnTo>
                <a:cubicBezTo>
                  <a:pt x="326" y="128"/>
                  <a:pt x="325" y="126"/>
                  <a:pt x="323" y="124"/>
                </a:cubicBezTo>
                <a:cubicBezTo>
                  <a:pt x="321" y="122"/>
                  <a:pt x="318" y="121"/>
                  <a:pt x="316" y="121"/>
                </a:cubicBezTo>
                <a:lnTo>
                  <a:pt x="257" y="121"/>
                </a:lnTo>
                <a:cubicBezTo>
                  <a:pt x="254" y="121"/>
                  <a:pt x="252" y="122"/>
                  <a:pt x="250" y="124"/>
                </a:cubicBezTo>
                <a:cubicBezTo>
                  <a:pt x="248" y="126"/>
                  <a:pt x="246" y="128"/>
                  <a:pt x="246" y="131"/>
                </a:cubicBezTo>
                <a:lnTo>
                  <a:pt x="239" y="232"/>
                </a:lnTo>
                <a:lnTo>
                  <a:pt x="239" y="233"/>
                </a:lnTo>
                <a:close/>
              </a:path>
            </a:pathLst>
          </a:custGeom>
          <a:solidFill>
            <a:srgbClr val="43525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 Placeholder 1">
            <a:extLst>
              <a:ext uri="{FF2B5EF4-FFF2-40B4-BE49-F238E27FC236}">
                <a16:creationId xmlns:a16="http://schemas.microsoft.com/office/drawing/2014/main" id="{F8091F38-12CC-4AA6-AC34-135E4094FBD8}"/>
              </a:ext>
            </a:extLst>
          </p:cNvPr>
          <p:cNvSpPr txBox="1">
            <a:spLocks/>
          </p:cNvSpPr>
          <p:nvPr/>
        </p:nvSpPr>
        <p:spPr>
          <a:xfrm>
            <a:off x="1442846" y="1750124"/>
            <a:ext cx="8992800" cy="1289753"/>
          </a:xfrm>
          <a:prstGeom prst="rect">
            <a:avLst/>
          </a:prstGeom>
        </p:spPr>
        <p:txBody>
          <a:bodyPr vert="horz" lIns="0" tIns="0" rIns="0" bIns="0" rtlCol="0">
            <a:noAutofit/>
          </a:bodyPr>
          <a:lstStyle>
            <a:lvl1pPr marL="0" indent="0" algn="l" defTabSz="914400" rtl="0" eaLnBrk="1" latinLnBrk="0" hangingPunct="1">
              <a:spcBef>
                <a:spcPct val="20000"/>
              </a:spcBef>
              <a:buFontTx/>
              <a:buNone/>
              <a:defRPr sz="1600" b="1" kern="1200">
                <a:solidFill>
                  <a:schemeClr val="tx1"/>
                </a:solidFill>
                <a:latin typeface="+mn-lt"/>
                <a:ea typeface="+mn-ea"/>
                <a:cs typeface="+mn-cs"/>
              </a:defRPr>
            </a:lvl1pPr>
            <a:lvl2pPr marL="457200" indent="-228600" algn="l" defTabSz="914400" rtl="0" eaLnBrk="1" latinLnBrk="0" hangingPunct="1">
              <a:spcBef>
                <a:spcPct val="20000"/>
              </a:spcBef>
              <a:buClr>
                <a:srgbClr val="45C3D3"/>
              </a:buClr>
              <a:buSzPct val="125000"/>
              <a:buFont typeface="Nexa Light" pitchFamily="2" charset="0"/>
              <a:buChar char="•"/>
              <a:defRPr sz="1600" kern="1200">
                <a:solidFill>
                  <a:schemeClr val="tx1"/>
                </a:solidFill>
                <a:latin typeface="+mn-lt"/>
                <a:ea typeface="+mn-ea"/>
                <a:cs typeface="+mn-cs"/>
              </a:defRPr>
            </a:lvl2pPr>
            <a:lvl3pPr marL="914400" indent="-228600" algn="l" defTabSz="914400" rtl="0" eaLnBrk="1" latinLnBrk="0" hangingPunct="1">
              <a:spcBef>
                <a:spcPct val="20000"/>
              </a:spcBef>
              <a:buClr>
                <a:srgbClr val="45C3D3"/>
              </a:buClr>
              <a:buFont typeface="Nexa Light" pitchFamily="2" charset="0"/>
              <a:buChar char="–"/>
              <a:defRPr sz="1600" kern="1200">
                <a:solidFill>
                  <a:schemeClr val="tx1"/>
                </a:solidFill>
                <a:latin typeface="+mn-lt"/>
                <a:ea typeface="+mn-ea"/>
                <a:cs typeface="+mn-cs"/>
              </a:defRPr>
            </a:lvl3pPr>
            <a:lvl4pPr marL="1376363" indent="-233362" algn="l" defTabSz="914400" rtl="0" eaLnBrk="1" latinLnBrk="0" hangingPunct="1">
              <a:spcBef>
                <a:spcPct val="20000"/>
              </a:spcBef>
              <a:buClr>
                <a:srgbClr val="45C3D3"/>
              </a:buClr>
              <a:buFont typeface="Nexa Light" pitchFamily="2" charset="0"/>
              <a:buChar char="–"/>
              <a:defRPr sz="1600" kern="1200">
                <a:solidFill>
                  <a:schemeClr val="tx1"/>
                </a:solidFill>
                <a:latin typeface="+mn-lt"/>
                <a:ea typeface="+mn-ea"/>
                <a:cs typeface="+mn-cs"/>
              </a:defRPr>
            </a:lvl4pPr>
            <a:lvl5pPr marL="2058988" indent="-230188" algn="l" defTabSz="914400" rtl="0" eaLnBrk="1" latinLnBrk="0" hangingPunct="1">
              <a:spcBef>
                <a:spcPct val="20000"/>
              </a:spcBef>
              <a:buClr>
                <a:srgbClr val="45C3D3"/>
              </a:buClr>
              <a:buFont typeface="Nexa Light" pitchFamily="2"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000" b="0" i="1"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The </a:t>
            </a:r>
            <a:r>
              <a:rPr kumimoji="0" lang="en-US" sz="2000" b="0" i="1" u="none" strike="noStrike" kern="1200" cap="none" spc="0" normalizeH="0" baseline="0" noProof="0" dirty="0" smtClean="0">
                <a:ln>
                  <a:noFill/>
                </a:ln>
                <a:solidFill>
                  <a:srgbClr val="3A4C64"/>
                </a:solidFill>
                <a:effectLst/>
                <a:uLnTx/>
                <a:uFillTx/>
                <a:latin typeface="Arial" panose="020B0604020202020204" pitchFamily="34" charset="0"/>
                <a:ea typeface="+mn-ea"/>
                <a:cs typeface="Arial" panose="020B0604020202020204" pitchFamily="34" charset="0"/>
              </a:rPr>
              <a:t>District’s </a:t>
            </a:r>
            <a:r>
              <a:rPr kumimoji="0" lang="en-US" sz="2000" b="0" i="1"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projected growth is one of its greatest challenges and opportunities. As such, leaders should continue to prioritize initiatives that ensure that students and staff continue to feel equitably supported.</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6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B2600AAD-9BE1-4932-9300-0A2E36BD812E}"/>
              </a:ext>
            </a:extLst>
          </p:cNvPr>
          <p:cNvGrpSpPr/>
          <p:nvPr/>
        </p:nvGrpSpPr>
        <p:grpSpPr>
          <a:xfrm>
            <a:off x="1168265" y="2800568"/>
            <a:ext cx="5993020" cy="3978866"/>
            <a:chOff x="3494726" y="3032316"/>
            <a:chExt cx="5993020" cy="3978866"/>
          </a:xfrm>
        </p:grpSpPr>
        <p:sp>
          <p:nvSpPr>
            <p:cNvPr id="8" name="TextBox 7">
              <a:extLst>
                <a:ext uri="{FF2B5EF4-FFF2-40B4-BE49-F238E27FC236}">
                  <a16:creationId xmlns:a16="http://schemas.microsoft.com/office/drawing/2014/main" id="{7B3F0297-2E74-41E2-96F0-B22076DDD80E}"/>
                </a:ext>
              </a:extLst>
            </p:cNvPr>
            <p:cNvSpPr txBox="1"/>
            <p:nvPr/>
          </p:nvSpPr>
          <p:spPr>
            <a:xfrm>
              <a:off x="4109800" y="3032316"/>
              <a:ext cx="5377946" cy="1012755"/>
            </a:xfrm>
            <a:prstGeom prst="rect">
              <a:avLst/>
            </a:prstGeom>
            <a:noFill/>
          </p:spPr>
          <p:txBody>
            <a:bodyPr wrap="square" tIns="90000" bIns="90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Maintain neighborhood school structure and a unified community feeling during rapid growth and expansion.</a:t>
              </a:r>
            </a:p>
          </p:txBody>
        </p:sp>
        <p:sp>
          <p:nvSpPr>
            <p:cNvPr id="9" name="TextBox 8">
              <a:extLst>
                <a:ext uri="{FF2B5EF4-FFF2-40B4-BE49-F238E27FC236}">
                  <a16:creationId xmlns:a16="http://schemas.microsoft.com/office/drawing/2014/main" id="{C9A599FB-2B43-4213-83FE-DBB05CC40504}"/>
                </a:ext>
              </a:extLst>
            </p:cNvPr>
            <p:cNvSpPr txBox="1"/>
            <p:nvPr/>
          </p:nvSpPr>
          <p:spPr>
            <a:xfrm>
              <a:off x="4109800" y="4021020"/>
              <a:ext cx="5377946" cy="1012755"/>
            </a:xfrm>
            <a:prstGeom prst="rect">
              <a:avLst/>
            </a:prstGeom>
            <a:noFill/>
          </p:spPr>
          <p:txBody>
            <a:bodyPr wrap="square" tIns="90000" bIns="90000" rtlCol="0" anchor="t">
              <a:spAutoFit/>
            </a:bodyPr>
            <a:lstStyle>
              <a:defPPr>
                <a:defRPr lang="en-US"/>
              </a:defPPr>
              <a:lvl1pPr>
                <a:defRPr>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4C64"/>
                  </a:solidFill>
                  <a:effectLst/>
                  <a:uLnTx/>
                  <a:uFillTx/>
                  <a:latin typeface="Arial"/>
                  <a:ea typeface="+mn-ea"/>
                  <a:cs typeface="Arial"/>
                </a:rPr>
                <a:t>Actively seek to engage and involve all stakeholder groups as community partners in the district’s growth.</a:t>
              </a:r>
            </a:p>
          </p:txBody>
        </p:sp>
        <p:sp>
          <p:nvSpPr>
            <p:cNvPr id="10" name="TextBox 9">
              <a:extLst>
                <a:ext uri="{FF2B5EF4-FFF2-40B4-BE49-F238E27FC236}">
                  <a16:creationId xmlns:a16="http://schemas.microsoft.com/office/drawing/2014/main" id="{AD2ED7BE-D466-4D18-8E54-9A35B81B9855}"/>
                </a:ext>
              </a:extLst>
            </p:cNvPr>
            <p:cNvSpPr txBox="1"/>
            <p:nvPr/>
          </p:nvSpPr>
          <p:spPr>
            <a:xfrm>
              <a:off x="4109800" y="5009724"/>
              <a:ext cx="5377946" cy="1012755"/>
            </a:xfrm>
            <a:prstGeom prst="rect">
              <a:avLst/>
            </a:prstGeom>
            <a:noFill/>
          </p:spPr>
          <p:txBody>
            <a:bodyPr wrap="square" tIns="90000" bIns="90000" rtlCol="0" anchor="t">
              <a:spAutoFit/>
            </a:bodyPr>
            <a:lstStyle>
              <a:defPPr>
                <a:defRPr lang="en-US"/>
              </a:defPPr>
              <a:lvl1pPr>
                <a:defRPr>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4C64"/>
                  </a:solidFill>
                  <a:effectLst/>
                  <a:uLnTx/>
                  <a:uFillTx/>
                  <a:latin typeface="Arial"/>
                  <a:ea typeface="+mn-ea"/>
                  <a:cs typeface="Arial"/>
                </a:rPr>
                <a:t>Continue to build and maintain equitable campus buildings and shared district support facilities commensurate with the district’s growth.</a:t>
              </a:r>
            </a:p>
          </p:txBody>
        </p:sp>
        <p:sp>
          <p:nvSpPr>
            <p:cNvPr id="11" name="TextBox 10">
              <a:extLst>
                <a:ext uri="{FF2B5EF4-FFF2-40B4-BE49-F238E27FC236}">
                  <a16:creationId xmlns:a16="http://schemas.microsoft.com/office/drawing/2014/main" id="{9552C596-139E-4D29-A197-5B123498D336}"/>
                </a:ext>
              </a:extLst>
            </p:cNvPr>
            <p:cNvSpPr txBox="1"/>
            <p:nvPr/>
          </p:nvSpPr>
          <p:spPr>
            <a:xfrm>
              <a:off x="3494726" y="3140038"/>
              <a:ext cx="704335" cy="79731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1</a:t>
              </a:r>
            </a:p>
          </p:txBody>
        </p:sp>
        <p:sp>
          <p:nvSpPr>
            <p:cNvPr id="12" name="TextBox 11">
              <a:extLst>
                <a:ext uri="{FF2B5EF4-FFF2-40B4-BE49-F238E27FC236}">
                  <a16:creationId xmlns:a16="http://schemas.microsoft.com/office/drawing/2014/main" id="{D87FFFB0-AF52-40E8-AAFF-AC797BBF1BA3}"/>
                </a:ext>
              </a:extLst>
            </p:cNvPr>
            <p:cNvSpPr txBox="1"/>
            <p:nvPr/>
          </p:nvSpPr>
          <p:spPr>
            <a:xfrm>
              <a:off x="3494726" y="4128742"/>
              <a:ext cx="704335" cy="79731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2</a:t>
              </a:r>
            </a:p>
          </p:txBody>
        </p:sp>
        <p:sp>
          <p:nvSpPr>
            <p:cNvPr id="13" name="TextBox 12">
              <a:extLst>
                <a:ext uri="{FF2B5EF4-FFF2-40B4-BE49-F238E27FC236}">
                  <a16:creationId xmlns:a16="http://schemas.microsoft.com/office/drawing/2014/main" id="{F8DDBF70-D4D1-4651-9725-B2E678B33DE3}"/>
                </a:ext>
              </a:extLst>
            </p:cNvPr>
            <p:cNvSpPr txBox="1"/>
            <p:nvPr/>
          </p:nvSpPr>
          <p:spPr>
            <a:xfrm>
              <a:off x="3494726" y="5117446"/>
              <a:ext cx="704335" cy="79731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3</a:t>
              </a:r>
            </a:p>
          </p:txBody>
        </p:sp>
        <p:sp>
          <p:nvSpPr>
            <p:cNvPr id="14" name="TextBox 13">
              <a:extLst>
                <a:ext uri="{FF2B5EF4-FFF2-40B4-BE49-F238E27FC236}">
                  <a16:creationId xmlns:a16="http://schemas.microsoft.com/office/drawing/2014/main" id="{10E2AF8E-D8E6-4759-BD93-5FE872E19985}"/>
                </a:ext>
              </a:extLst>
            </p:cNvPr>
            <p:cNvSpPr txBox="1"/>
            <p:nvPr/>
          </p:nvSpPr>
          <p:spPr>
            <a:xfrm>
              <a:off x="4071454" y="5998427"/>
              <a:ext cx="5377946" cy="1012755"/>
            </a:xfrm>
            <a:prstGeom prst="rect">
              <a:avLst/>
            </a:prstGeom>
            <a:noFill/>
          </p:spPr>
          <p:txBody>
            <a:bodyPr wrap="square" tIns="90000" bIns="90000" rtlCol="0" anchor="t">
              <a:spAutoFit/>
            </a:bodyPr>
            <a:lstStyle>
              <a:defPPr>
                <a:defRPr lang="en-US"/>
              </a:defPPr>
              <a:lvl1pPr>
                <a:defRPr>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4C64"/>
                  </a:solidFill>
                  <a:effectLst/>
                  <a:uLnTx/>
                  <a:uFillTx/>
                  <a:latin typeface="Arial"/>
                  <a:ea typeface="+mn-ea"/>
                  <a:cs typeface="Arial"/>
                </a:rPr>
                <a:t>Ensure that budget and staffing plans equitably meet the changing student and staff needs as the district grows.</a:t>
              </a:r>
            </a:p>
          </p:txBody>
        </p:sp>
        <p:sp>
          <p:nvSpPr>
            <p:cNvPr id="15" name="TextBox 14">
              <a:extLst>
                <a:ext uri="{FF2B5EF4-FFF2-40B4-BE49-F238E27FC236}">
                  <a16:creationId xmlns:a16="http://schemas.microsoft.com/office/drawing/2014/main" id="{81864158-BF6E-4FF6-931A-EBF8686BC54F}"/>
                </a:ext>
              </a:extLst>
            </p:cNvPr>
            <p:cNvSpPr txBox="1"/>
            <p:nvPr/>
          </p:nvSpPr>
          <p:spPr>
            <a:xfrm>
              <a:off x="3494726" y="6106149"/>
              <a:ext cx="704335" cy="79731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4</a:t>
              </a:r>
            </a:p>
          </p:txBody>
        </p:sp>
      </p:grpSp>
      <p:pic>
        <p:nvPicPr>
          <p:cNvPr id="16" name="Picture 15">
            <a:extLst>
              <a:ext uri="{FF2B5EF4-FFF2-40B4-BE49-F238E27FC236}">
                <a16:creationId xmlns:a16="http://schemas.microsoft.com/office/drawing/2014/main" id="{ADEC02F3-AA47-44F4-AF3A-7DB7A3387E57}"/>
              </a:ext>
            </a:extLst>
          </p:cNvPr>
          <p:cNvPicPr>
            <a:picLocks noChangeAspect="1"/>
          </p:cNvPicPr>
          <p:nvPr/>
        </p:nvPicPr>
        <p:blipFill>
          <a:blip r:embed="rId3">
            <a:grayscl/>
          </a:blip>
          <a:stretch>
            <a:fillRect/>
          </a:stretch>
        </p:blipFill>
        <p:spPr>
          <a:xfrm>
            <a:off x="7699667" y="3170444"/>
            <a:ext cx="3292480" cy="3123635"/>
          </a:xfrm>
          <a:prstGeom prst="rect">
            <a:avLst/>
          </a:prstGeom>
          <a:ln w="38100" cap="sq">
            <a:solidFill>
              <a:srgbClr val="3A4C6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3223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3460" cy="6894128"/>
          </a:xfrm>
          <a:prstGeom prst="rect">
            <a:avLst/>
          </a:prstGeom>
        </p:spPr>
      </p:pic>
      <p:sp>
        <p:nvSpPr>
          <p:cNvPr id="4" name="Title 2">
            <a:extLst>
              <a:ext uri="{FF2B5EF4-FFF2-40B4-BE49-F238E27FC236}">
                <a16:creationId xmlns:a16="http://schemas.microsoft.com/office/drawing/2014/main" id="{CF74BD33-5491-429C-8AB2-3FFFF2F93A15}"/>
              </a:ext>
            </a:extLst>
          </p:cNvPr>
          <p:cNvSpPr txBox="1">
            <a:spLocks/>
          </p:cNvSpPr>
          <p:nvPr/>
        </p:nvSpPr>
        <p:spPr>
          <a:xfrm>
            <a:off x="2057205" y="614846"/>
            <a:ext cx="8422584" cy="831600"/>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779CA8"/>
                </a:solidFill>
                <a:effectLst/>
                <a:uLnTx/>
                <a:uFillTx/>
                <a:latin typeface="Arial" panose="020B0604020202020204" pitchFamily="34" charset="0"/>
                <a:ea typeface="+mj-ea"/>
                <a:cs typeface="Arial" panose="020B0604020202020204" pitchFamily="34" charset="0"/>
              </a:rPr>
              <a:t>Focus on Talent </a:t>
            </a:r>
            <a:r>
              <a:rPr kumimoji="0" lang="en-US" sz="60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to ensure LCISD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continues to be an employer of choice</a:t>
            </a:r>
            <a:endParaRPr kumimoji="0" lang="en-US" sz="60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endParaRPr>
          </a:p>
        </p:txBody>
      </p:sp>
      <p:sp>
        <p:nvSpPr>
          <p:cNvPr id="5" name="Freeform 208">
            <a:extLst>
              <a:ext uri="{FF2B5EF4-FFF2-40B4-BE49-F238E27FC236}">
                <a16:creationId xmlns:a16="http://schemas.microsoft.com/office/drawing/2014/main" id="{E01802E8-3BEE-452D-AC97-58FD11C53278}"/>
              </a:ext>
            </a:extLst>
          </p:cNvPr>
          <p:cNvSpPr>
            <a:spLocks noEditPoints="1"/>
          </p:cNvSpPr>
          <p:nvPr/>
        </p:nvSpPr>
        <p:spPr bwMode="auto">
          <a:xfrm>
            <a:off x="1297844" y="759490"/>
            <a:ext cx="581857" cy="542312"/>
          </a:xfrm>
          <a:custGeom>
            <a:avLst/>
            <a:gdLst>
              <a:gd name="T0" fmla="*/ 39 w 605"/>
              <a:gd name="T1" fmla="*/ 162 h 565"/>
              <a:gd name="T2" fmla="*/ 84 w 605"/>
              <a:gd name="T3" fmla="*/ 182 h 565"/>
              <a:gd name="T4" fmla="*/ 163 w 605"/>
              <a:gd name="T5" fmla="*/ 181 h 565"/>
              <a:gd name="T6" fmla="*/ 187 w 605"/>
              <a:gd name="T7" fmla="*/ 283 h 565"/>
              <a:gd name="T8" fmla="*/ 61 w 605"/>
              <a:gd name="T9" fmla="*/ 323 h 565"/>
              <a:gd name="T10" fmla="*/ 0 w 605"/>
              <a:gd name="T11" fmla="*/ 273 h 565"/>
              <a:gd name="T12" fmla="*/ 40 w 605"/>
              <a:gd name="T13" fmla="*/ 81 h 565"/>
              <a:gd name="T14" fmla="*/ 121 w 605"/>
              <a:gd name="T15" fmla="*/ 0 h 565"/>
              <a:gd name="T16" fmla="*/ 202 w 605"/>
              <a:gd name="T17" fmla="*/ 81 h 565"/>
              <a:gd name="T18" fmla="*/ 121 w 605"/>
              <a:gd name="T19" fmla="*/ 162 h 565"/>
              <a:gd name="T20" fmla="*/ 81 w 605"/>
              <a:gd name="T21" fmla="*/ 483 h 565"/>
              <a:gd name="T22" fmla="*/ 86 w 605"/>
              <a:gd name="T23" fmla="*/ 416 h 565"/>
              <a:gd name="T24" fmla="*/ 108 w 605"/>
              <a:gd name="T25" fmla="*/ 351 h 565"/>
              <a:gd name="T26" fmla="*/ 155 w 605"/>
              <a:gd name="T27" fmla="*/ 309 h 565"/>
              <a:gd name="T28" fmla="*/ 203 w 605"/>
              <a:gd name="T29" fmla="*/ 309 h 565"/>
              <a:gd name="T30" fmla="*/ 260 w 605"/>
              <a:gd name="T31" fmla="*/ 340 h 565"/>
              <a:gd name="T32" fmla="*/ 345 w 605"/>
              <a:gd name="T33" fmla="*/ 340 h 565"/>
              <a:gd name="T34" fmla="*/ 402 w 605"/>
              <a:gd name="T35" fmla="*/ 309 h 565"/>
              <a:gd name="T36" fmla="*/ 450 w 605"/>
              <a:gd name="T37" fmla="*/ 309 h 565"/>
              <a:gd name="T38" fmla="*/ 497 w 605"/>
              <a:gd name="T39" fmla="*/ 351 h 565"/>
              <a:gd name="T40" fmla="*/ 519 w 605"/>
              <a:gd name="T41" fmla="*/ 416 h 565"/>
              <a:gd name="T42" fmla="*/ 524 w 605"/>
              <a:gd name="T43" fmla="*/ 483 h 565"/>
              <a:gd name="T44" fmla="*/ 440 w 605"/>
              <a:gd name="T45" fmla="*/ 565 h 565"/>
              <a:gd name="T46" fmla="*/ 104 w 605"/>
              <a:gd name="T47" fmla="*/ 543 h 565"/>
              <a:gd name="T48" fmla="*/ 217 w 605"/>
              <a:gd name="T49" fmla="*/ 287 h 565"/>
              <a:gd name="T50" fmla="*/ 217 w 605"/>
              <a:gd name="T51" fmla="*/ 116 h 565"/>
              <a:gd name="T52" fmla="*/ 388 w 605"/>
              <a:gd name="T53" fmla="*/ 116 h 565"/>
              <a:gd name="T54" fmla="*/ 388 w 605"/>
              <a:gd name="T55" fmla="*/ 287 h 565"/>
              <a:gd name="T56" fmla="*/ 217 w 605"/>
              <a:gd name="T57" fmla="*/ 287 h 565"/>
              <a:gd name="T58" fmla="*/ 403 w 605"/>
              <a:gd name="T59" fmla="*/ 81 h 565"/>
              <a:gd name="T60" fmla="*/ 484 w 605"/>
              <a:gd name="T61" fmla="*/ 0 h 565"/>
              <a:gd name="T62" fmla="*/ 565 w 605"/>
              <a:gd name="T63" fmla="*/ 81 h 565"/>
              <a:gd name="T64" fmla="*/ 484 w 605"/>
              <a:gd name="T65" fmla="*/ 162 h 565"/>
              <a:gd name="T66" fmla="*/ 418 w 605"/>
              <a:gd name="T67" fmla="*/ 283 h 565"/>
              <a:gd name="T68" fmla="*/ 442 w 605"/>
              <a:gd name="T69" fmla="*/ 181 h 565"/>
              <a:gd name="T70" fmla="*/ 521 w 605"/>
              <a:gd name="T71" fmla="*/ 182 h 565"/>
              <a:gd name="T72" fmla="*/ 566 w 605"/>
              <a:gd name="T73" fmla="*/ 162 h 565"/>
              <a:gd name="T74" fmla="*/ 587 w 605"/>
              <a:gd name="T75" fmla="*/ 310 h 565"/>
              <a:gd name="T76" fmla="*/ 502 w 605"/>
              <a:gd name="T77" fmla="*/ 323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5" h="565">
                <a:moveTo>
                  <a:pt x="0" y="273"/>
                </a:moveTo>
                <a:cubicBezTo>
                  <a:pt x="0" y="199"/>
                  <a:pt x="13" y="162"/>
                  <a:pt x="39" y="162"/>
                </a:cubicBezTo>
                <a:cubicBezTo>
                  <a:pt x="40" y="162"/>
                  <a:pt x="45" y="164"/>
                  <a:pt x="53" y="168"/>
                </a:cubicBezTo>
                <a:cubicBezTo>
                  <a:pt x="61" y="173"/>
                  <a:pt x="71" y="177"/>
                  <a:pt x="84" y="182"/>
                </a:cubicBezTo>
                <a:cubicBezTo>
                  <a:pt x="96" y="186"/>
                  <a:pt x="109" y="188"/>
                  <a:pt x="121" y="188"/>
                </a:cubicBezTo>
                <a:cubicBezTo>
                  <a:pt x="135" y="188"/>
                  <a:pt x="149" y="186"/>
                  <a:pt x="163" y="181"/>
                </a:cubicBezTo>
                <a:cubicBezTo>
                  <a:pt x="162" y="189"/>
                  <a:pt x="161" y="196"/>
                  <a:pt x="161" y="202"/>
                </a:cubicBezTo>
                <a:cubicBezTo>
                  <a:pt x="161" y="231"/>
                  <a:pt x="170" y="258"/>
                  <a:pt x="187" y="283"/>
                </a:cubicBezTo>
                <a:cubicBezTo>
                  <a:pt x="153" y="284"/>
                  <a:pt x="125" y="297"/>
                  <a:pt x="103" y="323"/>
                </a:cubicBezTo>
                <a:lnTo>
                  <a:pt x="61" y="323"/>
                </a:lnTo>
                <a:cubicBezTo>
                  <a:pt x="44" y="323"/>
                  <a:pt x="29" y="319"/>
                  <a:pt x="18" y="310"/>
                </a:cubicBezTo>
                <a:cubicBezTo>
                  <a:pt x="6" y="302"/>
                  <a:pt x="0" y="289"/>
                  <a:pt x="0" y="273"/>
                </a:cubicBezTo>
                <a:close/>
                <a:moveTo>
                  <a:pt x="64" y="138"/>
                </a:moveTo>
                <a:cubicBezTo>
                  <a:pt x="48" y="122"/>
                  <a:pt x="40" y="103"/>
                  <a:pt x="40" y="81"/>
                </a:cubicBezTo>
                <a:cubicBezTo>
                  <a:pt x="40" y="59"/>
                  <a:pt x="48" y="40"/>
                  <a:pt x="64" y="24"/>
                </a:cubicBezTo>
                <a:cubicBezTo>
                  <a:pt x="80" y="8"/>
                  <a:pt x="99" y="0"/>
                  <a:pt x="121" y="0"/>
                </a:cubicBezTo>
                <a:cubicBezTo>
                  <a:pt x="143" y="0"/>
                  <a:pt x="162" y="8"/>
                  <a:pt x="178" y="24"/>
                </a:cubicBezTo>
                <a:cubicBezTo>
                  <a:pt x="194" y="40"/>
                  <a:pt x="202" y="59"/>
                  <a:pt x="202" y="81"/>
                </a:cubicBezTo>
                <a:cubicBezTo>
                  <a:pt x="202" y="103"/>
                  <a:pt x="194" y="122"/>
                  <a:pt x="178" y="138"/>
                </a:cubicBezTo>
                <a:cubicBezTo>
                  <a:pt x="162" y="154"/>
                  <a:pt x="143" y="162"/>
                  <a:pt x="121" y="162"/>
                </a:cubicBezTo>
                <a:cubicBezTo>
                  <a:pt x="99" y="162"/>
                  <a:pt x="80" y="154"/>
                  <a:pt x="64" y="138"/>
                </a:cubicBezTo>
                <a:close/>
                <a:moveTo>
                  <a:pt x="81" y="483"/>
                </a:moveTo>
                <a:cubicBezTo>
                  <a:pt x="81" y="472"/>
                  <a:pt x="81" y="461"/>
                  <a:pt x="82" y="451"/>
                </a:cubicBezTo>
                <a:cubicBezTo>
                  <a:pt x="83" y="440"/>
                  <a:pt x="84" y="429"/>
                  <a:pt x="86" y="416"/>
                </a:cubicBezTo>
                <a:cubicBezTo>
                  <a:pt x="88" y="404"/>
                  <a:pt x="91" y="393"/>
                  <a:pt x="95" y="382"/>
                </a:cubicBezTo>
                <a:cubicBezTo>
                  <a:pt x="98" y="372"/>
                  <a:pt x="102" y="361"/>
                  <a:pt x="108" y="351"/>
                </a:cubicBezTo>
                <a:cubicBezTo>
                  <a:pt x="114" y="341"/>
                  <a:pt x="120" y="333"/>
                  <a:pt x="128" y="326"/>
                </a:cubicBezTo>
                <a:cubicBezTo>
                  <a:pt x="135" y="319"/>
                  <a:pt x="144" y="313"/>
                  <a:pt x="155" y="309"/>
                </a:cubicBezTo>
                <a:cubicBezTo>
                  <a:pt x="165" y="305"/>
                  <a:pt x="177" y="303"/>
                  <a:pt x="190" y="303"/>
                </a:cubicBezTo>
                <a:cubicBezTo>
                  <a:pt x="192" y="303"/>
                  <a:pt x="196" y="305"/>
                  <a:pt x="203" y="309"/>
                </a:cubicBezTo>
                <a:cubicBezTo>
                  <a:pt x="210" y="314"/>
                  <a:pt x="218" y="319"/>
                  <a:pt x="226" y="325"/>
                </a:cubicBezTo>
                <a:cubicBezTo>
                  <a:pt x="235" y="330"/>
                  <a:pt x="246" y="335"/>
                  <a:pt x="260" y="340"/>
                </a:cubicBezTo>
                <a:cubicBezTo>
                  <a:pt x="274" y="344"/>
                  <a:pt x="288" y="346"/>
                  <a:pt x="302" y="346"/>
                </a:cubicBezTo>
                <a:cubicBezTo>
                  <a:pt x="317" y="346"/>
                  <a:pt x="331" y="344"/>
                  <a:pt x="345" y="340"/>
                </a:cubicBezTo>
                <a:cubicBezTo>
                  <a:pt x="359" y="335"/>
                  <a:pt x="370" y="330"/>
                  <a:pt x="379" y="325"/>
                </a:cubicBezTo>
                <a:cubicBezTo>
                  <a:pt x="387" y="319"/>
                  <a:pt x="395" y="314"/>
                  <a:pt x="402" y="309"/>
                </a:cubicBezTo>
                <a:cubicBezTo>
                  <a:pt x="409" y="305"/>
                  <a:pt x="413" y="303"/>
                  <a:pt x="415" y="303"/>
                </a:cubicBezTo>
                <a:cubicBezTo>
                  <a:pt x="428" y="303"/>
                  <a:pt x="440" y="305"/>
                  <a:pt x="450" y="309"/>
                </a:cubicBezTo>
                <a:cubicBezTo>
                  <a:pt x="461" y="313"/>
                  <a:pt x="470" y="319"/>
                  <a:pt x="477" y="326"/>
                </a:cubicBezTo>
                <a:cubicBezTo>
                  <a:pt x="485" y="333"/>
                  <a:pt x="491" y="341"/>
                  <a:pt x="497" y="351"/>
                </a:cubicBezTo>
                <a:cubicBezTo>
                  <a:pt x="502" y="361"/>
                  <a:pt x="507" y="372"/>
                  <a:pt x="510" y="382"/>
                </a:cubicBezTo>
                <a:cubicBezTo>
                  <a:pt x="514" y="393"/>
                  <a:pt x="516" y="404"/>
                  <a:pt x="519" y="416"/>
                </a:cubicBezTo>
                <a:cubicBezTo>
                  <a:pt x="521" y="429"/>
                  <a:pt x="522" y="440"/>
                  <a:pt x="523" y="451"/>
                </a:cubicBezTo>
                <a:cubicBezTo>
                  <a:pt x="524" y="461"/>
                  <a:pt x="524" y="472"/>
                  <a:pt x="524" y="483"/>
                </a:cubicBezTo>
                <a:cubicBezTo>
                  <a:pt x="524" y="508"/>
                  <a:pt x="517" y="528"/>
                  <a:pt x="501" y="543"/>
                </a:cubicBezTo>
                <a:cubicBezTo>
                  <a:pt x="486" y="557"/>
                  <a:pt x="466" y="565"/>
                  <a:pt x="440" y="565"/>
                </a:cubicBezTo>
                <a:lnTo>
                  <a:pt x="165" y="565"/>
                </a:lnTo>
                <a:cubicBezTo>
                  <a:pt x="139" y="565"/>
                  <a:pt x="119" y="557"/>
                  <a:pt x="104" y="543"/>
                </a:cubicBezTo>
                <a:cubicBezTo>
                  <a:pt x="88" y="528"/>
                  <a:pt x="81" y="508"/>
                  <a:pt x="81" y="483"/>
                </a:cubicBezTo>
                <a:close/>
                <a:moveTo>
                  <a:pt x="217" y="287"/>
                </a:moveTo>
                <a:cubicBezTo>
                  <a:pt x="193" y="264"/>
                  <a:pt x="182" y="235"/>
                  <a:pt x="182" y="202"/>
                </a:cubicBezTo>
                <a:cubicBezTo>
                  <a:pt x="182" y="169"/>
                  <a:pt x="193" y="140"/>
                  <a:pt x="217" y="116"/>
                </a:cubicBezTo>
                <a:cubicBezTo>
                  <a:pt x="241" y="93"/>
                  <a:pt x="269" y="81"/>
                  <a:pt x="302" y="81"/>
                </a:cubicBezTo>
                <a:cubicBezTo>
                  <a:pt x="336" y="81"/>
                  <a:pt x="364" y="93"/>
                  <a:pt x="388" y="116"/>
                </a:cubicBezTo>
                <a:cubicBezTo>
                  <a:pt x="412" y="140"/>
                  <a:pt x="423" y="169"/>
                  <a:pt x="423" y="202"/>
                </a:cubicBezTo>
                <a:cubicBezTo>
                  <a:pt x="423" y="235"/>
                  <a:pt x="412" y="264"/>
                  <a:pt x="388" y="287"/>
                </a:cubicBezTo>
                <a:cubicBezTo>
                  <a:pt x="364" y="311"/>
                  <a:pt x="336" y="323"/>
                  <a:pt x="302" y="323"/>
                </a:cubicBezTo>
                <a:cubicBezTo>
                  <a:pt x="269" y="323"/>
                  <a:pt x="241" y="311"/>
                  <a:pt x="217" y="287"/>
                </a:cubicBezTo>
                <a:close/>
                <a:moveTo>
                  <a:pt x="427" y="138"/>
                </a:moveTo>
                <a:cubicBezTo>
                  <a:pt x="411" y="122"/>
                  <a:pt x="403" y="103"/>
                  <a:pt x="403" y="81"/>
                </a:cubicBezTo>
                <a:cubicBezTo>
                  <a:pt x="403" y="59"/>
                  <a:pt x="411" y="40"/>
                  <a:pt x="427" y="24"/>
                </a:cubicBezTo>
                <a:cubicBezTo>
                  <a:pt x="443" y="8"/>
                  <a:pt x="462" y="0"/>
                  <a:pt x="484" y="0"/>
                </a:cubicBezTo>
                <a:cubicBezTo>
                  <a:pt x="506" y="0"/>
                  <a:pt x="525" y="8"/>
                  <a:pt x="541" y="24"/>
                </a:cubicBezTo>
                <a:cubicBezTo>
                  <a:pt x="557" y="40"/>
                  <a:pt x="565" y="59"/>
                  <a:pt x="565" y="81"/>
                </a:cubicBezTo>
                <a:cubicBezTo>
                  <a:pt x="565" y="103"/>
                  <a:pt x="557" y="122"/>
                  <a:pt x="541" y="138"/>
                </a:cubicBezTo>
                <a:cubicBezTo>
                  <a:pt x="525" y="154"/>
                  <a:pt x="506" y="162"/>
                  <a:pt x="484" y="162"/>
                </a:cubicBezTo>
                <a:cubicBezTo>
                  <a:pt x="462" y="162"/>
                  <a:pt x="443" y="154"/>
                  <a:pt x="427" y="138"/>
                </a:cubicBezTo>
                <a:close/>
                <a:moveTo>
                  <a:pt x="418" y="283"/>
                </a:moveTo>
                <a:cubicBezTo>
                  <a:pt x="435" y="258"/>
                  <a:pt x="444" y="231"/>
                  <a:pt x="444" y="202"/>
                </a:cubicBezTo>
                <a:cubicBezTo>
                  <a:pt x="444" y="196"/>
                  <a:pt x="443" y="189"/>
                  <a:pt x="442" y="181"/>
                </a:cubicBezTo>
                <a:cubicBezTo>
                  <a:pt x="456" y="186"/>
                  <a:pt x="470" y="188"/>
                  <a:pt x="484" y="188"/>
                </a:cubicBezTo>
                <a:cubicBezTo>
                  <a:pt x="496" y="188"/>
                  <a:pt x="509" y="186"/>
                  <a:pt x="521" y="182"/>
                </a:cubicBezTo>
                <a:cubicBezTo>
                  <a:pt x="534" y="177"/>
                  <a:pt x="544" y="173"/>
                  <a:pt x="552" y="168"/>
                </a:cubicBezTo>
                <a:cubicBezTo>
                  <a:pt x="560" y="164"/>
                  <a:pt x="565" y="162"/>
                  <a:pt x="566" y="162"/>
                </a:cubicBezTo>
                <a:cubicBezTo>
                  <a:pt x="592" y="162"/>
                  <a:pt x="605" y="199"/>
                  <a:pt x="605" y="273"/>
                </a:cubicBezTo>
                <a:cubicBezTo>
                  <a:pt x="605" y="289"/>
                  <a:pt x="599" y="302"/>
                  <a:pt x="587" y="310"/>
                </a:cubicBezTo>
                <a:cubicBezTo>
                  <a:pt x="575" y="319"/>
                  <a:pt x="561" y="323"/>
                  <a:pt x="544" y="323"/>
                </a:cubicBezTo>
                <a:lnTo>
                  <a:pt x="502" y="323"/>
                </a:lnTo>
                <a:cubicBezTo>
                  <a:pt x="480" y="297"/>
                  <a:pt x="452" y="284"/>
                  <a:pt x="418" y="283"/>
                </a:cubicBezTo>
                <a:close/>
              </a:path>
            </a:pathLst>
          </a:custGeom>
          <a:solidFill>
            <a:srgbClr val="43525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 Placeholder 1">
            <a:extLst>
              <a:ext uri="{FF2B5EF4-FFF2-40B4-BE49-F238E27FC236}">
                <a16:creationId xmlns:a16="http://schemas.microsoft.com/office/drawing/2014/main" id="{A7B6BFF6-2788-453E-B06F-6792792B806F}"/>
              </a:ext>
            </a:extLst>
          </p:cNvPr>
          <p:cNvSpPr txBox="1">
            <a:spLocks/>
          </p:cNvSpPr>
          <p:nvPr/>
        </p:nvSpPr>
        <p:spPr>
          <a:xfrm>
            <a:off x="1486389" y="1776250"/>
            <a:ext cx="8992800" cy="1289753"/>
          </a:xfrm>
          <a:prstGeom prst="rect">
            <a:avLst/>
          </a:prstGeom>
        </p:spPr>
        <p:txBody>
          <a:bodyPr vert="horz" lIns="0" tIns="0" rIns="0" bIns="0" rtlCol="0">
            <a:noAutofit/>
          </a:bodyPr>
          <a:lstStyle>
            <a:lvl1pPr marL="0" indent="0" algn="l" defTabSz="914400" rtl="0" eaLnBrk="1" latinLnBrk="0" hangingPunct="1">
              <a:spcBef>
                <a:spcPct val="20000"/>
              </a:spcBef>
              <a:buFontTx/>
              <a:buNone/>
              <a:defRPr sz="1600" b="1" kern="1200">
                <a:solidFill>
                  <a:schemeClr val="tx1"/>
                </a:solidFill>
                <a:latin typeface="+mn-lt"/>
                <a:ea typeface="+mn-ea"/>
                <a:cs typeface="+mn-cs"/>
              </a:defRPr>
            </a:lvl1pPr>
            <a:lvl2pPr marL="457200" indent="-228600" algn="l" defTabSz="914400" rtl="0" eaLnBrk="1" latinLnBrk="0" hangingPunct="1">
              <a:spcBef>
                <a:spcPct val="20000"/>
              </a:spcBef>
              <a:buClr>
                <a:srgbClr val="45C3D3"/>
              </a:buClr>
              <a:buSzPct val="125000"/>
              <a:buFont typeface="Nexa Light" pitchFamily="2" charset="0"/>
              <a:buChar char="•"/>
              <a:defRPr sz="1600" kern="1200">
                <a:solidFill>
                  <a:schemeClr val="tx1"/>
                </a:solidFill>
                <a:latin typeface="+mn-lt"/>
                <a:ea typeface="+mn-ea"/>
                <a:cs typeface="+mn-cs"/>
              </a:defRPr>
            </a:lvl2pPr>
            <a:lvl3pPr marL="914400" indent="-228600" algn="l" defTabSz="914400" rtl="0" eaLnBrk="1" latinLnBrk="0" hangingPunct="1">
              <a:spcBef>
                <a:spcPct val="20000"/>
              </a:spcBef>
              <a:buClr>
                <a:srgbClr val="45C3D3"/>
              </a:buClr>
              <a:buFont typeface="Nexa Light" pitchFamily="2" charset="0"/>
              <a:buChar char="–"/>
              <a:defRPr sz="1600" kern="1200">
                <a:solidFill>
                  <a:schemeClr val="tx1"/>
                </a:solidFill>
                <a:latin typeface="+mn-lt"/>
                <a:ea typeface="+mn-ea"/>
                <a:cs typeface="+mn-cs"/>
              </a:defRPr>
            </a:lvl3pPr>
            <a:lvl4pPr marL="1376363" indent="-233362" algn="l" defTabSz="914400" rtl="0" eaLnBrk="1" latinLnBrk="0" hangingPunct="1">
              <a:spcBef>
                <a:spcPct val="20000"/>
              </a:spcBef>
              <a:buClr>
                <a:srgbClr val="45C3D3"/>
              </a:buClr>
              <a:buFont typeface="Nexa Light" pitchFamily="2" charset="0"/>
              <a:buChar char="–"/>
              <a:defRPr sz="1600" kern="1200">
                <a:solidFill>
                  <a:schemeClr val="tx1"/>
                </a:solidFill>
                <a:latin typeface="+mn-lt"/>
                <a:ea typeface="+mn-ea"/>
                <a:cs typeface="+mn-cs"/>
              </a:defRPr>
            </a:lvl4pPr>
            <a:lvl5pPr marL="2058988" indent="-230188" algn="l" defTabSz="914400" rtl="0" eaLnBrk="1" latinLnBrk="0" hangingPunct="1">
              <a:spcBef>
                <a:spcPct val="20000"/>
              </a:spcBef>
              <a:buClr>
                <a:srgbClr val="45C3D3"/>
              </a:buClr>
              <a:buFont typeface="Nexa Light" pitchFamily="2"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000" b="0" i="1"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The faculty and staff in LCISD are key to students’ success – now and in the future. The </a:t>
            </a:r>
            <a:r>
              <a:rPr kumimoji="0" lang="en-US" sz="2000" b="0" i="1" u="none" strike="noStrike" kern="1200" cap="none" spc="0" normalizeH="0" baseline="0" noProof="0" dirty="0" smtClean="0">
                <a:ln>
                  <a:noFill/>
                </a:ln>
                <a:solidFill>
                  <a:srgbClr val="3A4C64"/>
                </a:solidFill>
                <a:effectLst/>
                <a:uLnTx/>
                <a:uFillTx/>
                <a:latin typeface="Arial" panose="020B0604020202020204" pitchFamily="34" charset="0"/>
                <a:ea typeface="+mn-ea"/>
                <a:cs typeface="Arial" panose="020B0604020202020204" pitchFamily="34" charset="0"/>
              </a:rPr>
              <a:t>District </a:t>
            </a:r>
            <a:r>
              <a:rPr kumimoji="0" lang="en-US" sz="2000" b="0" i="1"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should ensure that they are attracting and retaining top talent to meet the staffing and leadership needs that </a:t>
            </a:r>
            <a:r>
              <a:rPr kumimoji="0" lang="en-US" sz="2000" b="0" i="1" u="none" strike="noStrike" kern="1200" cap="none" spc="0" normalizeH="0" baseline="0" noProof="0" dirty="0" smtClean="0">
                <a:ln>
                  <a:noFill/>
                </a:ln>
                <a:solidFill>
                  <a:srgbClr val="3A4C64"/>
                </a:solidFill>
                <a:effectLst/>
                <a:uLnTx/>
                <a:uFillTx/>
                <a:latin typeface="Arial" panose="020B0604020202020204" pitchFamily="34" charset="0"/>
                <a:ea typeface="+mn-ea"/>
                <a:cs typeface="Arial" panose="020B0604020202020204" pitchFamily="34" charset="0"/>
              </a:rPr>
              <a:t>LCISD’s </a:t>
            </a:r>
            <a:r>
              <a:rPr kumimoji="0" lang="en-US" sz="2000" b="0" i="1"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growth will demand.</a:t>
            </a:r>
          </a:p>
        </p:txBody>
      </p:sp>
      <p:grpSp>
        <p:nvGrpSpPr>
          <p:cNvPr id="8" name="Group 7">
            <a:extLst>
              <a:ext uri="{FF2B5EF4-FFF2-40B4-BE49-F238E27FC236}">
                <a16:creationId xmlns:a16="http://schemas.microsoft.com/office/drawing/2014/main" id="{8A32DA9D-6A8B-472C-9B4A-0B6343B9D4E2}"/>
              </a:ext>
            </a:extLst>
          </p:cNvPr>
          <p:cNvGrpSpPr/>
          <p:nvPr/>
        </p:nvGrpSpPr>
        <p:grpSpPr>
          <a:xfrm>
            <a:off x="4568882" y="2988267"/>
            <a:ext cx="5993020" cy="3530501"/>
            <a:chOff x="3556510" y="2666049"/>
            <a:chExt cx="5993020" cy="3530501"/>
          </a:xfrm>
        </p:grpSpPr>
        <p:sp>
          <p:nvSpPr>
            <p:cNvPr id="9" name="TextBox 8">
              <a:extLst>
                <a:ext uri="{FF2B5EF4-FFF2-40B4-BE49-F238E27FC236}">
                  <a16:creationId xmlns:a16="http://schemas.microsoft.com/office/drawing/2014/main" id="{381D4D59-56AC-4667-AC28-320C914D7F72}"/>
                </a:ext>
              </a:extLst>
            </p:cNvPr>
            <p:cNvSpPr txBox="1"/>
            <p:nvPr/>
          </p:nvSpPr>
          <p:spPr>
            <a:xfrm>
              <a:off x="4171584" y="2696826"/>
              <a:ext cx="5377946" cy="735756"/>
            </a:xfrm>
            <a:prstGeom prst="rect">
              <a:avLst/>
            </a:prstGeom>
            <a:noFill/>
          </p:spPr>
          <p:txBody>
            <a:bodyPr wrap="square" tIns="90000" bIns="90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Prioritize competitive compensation and benefits for all employees using available resources.</a:t>
              </a:r>
            </a:p>
          </p:txBody>
        </p:sp>
        <p:sp>
          <p:nvSpPr>
            <p:cNvPr id="10" name="TextBox 9">
              <a:extLst>
                <a:ext uri="{FF2B5EF4-FFF2-40B4-BE49-F238E27FC236}">
                  <a16:creationId xmlns:a16="http://schemas.microsoft.com/office/drawing/2014/main" id="{C80E3032-9721-412E-9711-8DCEF9CB1A78}"/>
                </a:ext>
              </a:extLst>
            </p:cNvPr>
            <p:cNvSpPr txBox="1"/>
            <p:nvPr/>
          </p:nvSpPr>
          <p:spPr>
            <a:xfrm>
              <a:off x="4171584" y="3452610"/>
              <a:ext cx="5377946" cy="1012755"/>
            </a:xfrm>
            <a:prstGeom prst="rect">
              <a:avLst/>
            </a:prstGeom>
            <a:noFill/>
          </p:spPr>
          <p:txBody>
            <a:bodyPr wrap="square" tIns="90000" bIns="90000" rtlCol="0" anchor="t">
              <a:spAutoFit/>
            </a:bodyPr>
            <a:lstStyle>
              <a:defPPr>
                <a:defRPr lang="en-US"/>
              </a:defPPr>
              <a:lvl1pPr>
                <a:defRPr>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Expand access to differentiated professional development and coaching for all staff based on experience and need.</a:t>
              </a:r>
            </a:p>
          </p:txBody>
        </p:sp>
        <p:sp>
          <p:nvSpPr>
            <p:cNvPr id="11" name="TextBox 10">
              <a:extLst>
                <a:ext uri="{FF2B5EF4-FFF2-40B4-BE49-F238E27FC236}">
                  <a16:creationId xmlns:a16="http://schemas.microsoft.com/office/drawing/2014/main" id="{FC3BB711-6B29-400B-BE1A-A737C3F2B91A}"/>
                </a:ext>
              </a:extLst>
            </p:cNvPr>
            <p:cNvSpPr txBox="1"/>
            <p:nvPr/>
          </p:nvSpPr>
          <p:spPr>
            <a:xfrm>
              <a:off x="4171584" y="4441314"/>
              <a:ext cx="5377946" cy="1012755"/>
            </a:xfrm>
            <a:prstGeom prst="rect">
              <a:avLst/>
            </a:prstGeom>
            <a:noFill/>
          </p:spPr>
          <p:txBody>
            <a:bodyPr wrap="square" tIns="90000" bIns="90000" rtlCol="0" anchor="t">
              <a:spAutoFit/>
            </a:bodyPr>
            <a:lstStyle>
              <a:defPPr>
                <a:defRPr lang="en-US"/>
              </a:defPPr>
              <a:lvl1pPr>
                <a:defRPr>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Provide career pathways and advancement opportunities throughout the organization in order to attract and retain talented personnel.</a:t>
              </a:r>
            </a:p>
          </p:txBody>
        </p:sp>
        <p:sp>
          <p:nvSpPr>
            <p:cNvPr id="12" name="TextBox 11">
              <a:extLst>
                <a:ext uri="{FF2B5EF4-FFF2-40B4-BE49-F238E27FC236}">
                  <a16:creationId xmlns:a16="http://schemas.microsoft.com/office/drawing/2014/main" id="{25219A3A-A649-4EFE-B6D2-090D40FD26D3}"/>
                </a:ext>
              </a:extLst>
            </p:cNvPr>
            <p:cNvSpPr txBox="1"/>
            <p:nvPr/>
          </p:nvSpPr>
          <p:spPr>
            <a:xfrm>
              <a:off x="3556510" y="2666049"/>
              <a:ext cx="704335" cy="79731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1</a:t>
              </a:r>
            </a:p>
          </p:txBody>
        </p:sp>
        <p:sp>
          <p:nvSpPr>
            <p:cNvPr id="13" name="TextBox 12">
              <a:extLst>
                <a:ext uri="{FF2B5EF4-FFF2-40B4-BE49-F238E27FC236}">
                  <a16:creationId xmlns:a16="http://schemas.microsoft.com/office/drawing/2014/main" id="{AB5BAACC-B806-4B9F-83B0-9F8D9D666A64}"/>
                </a:ext>
              </a:extLst>
            </p:cNvPr>
            <p:cNvSpPr txBox="1"/>
            <p:nvPr/>
          </p:nvSpPr>
          <p:spPr>
            <a:xfrm>
              <a:off x="3556510" y="3560332"/>
              <a:ext cx="704335" cy="79731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2</a:t>
              </a:r>
            </a:p>
          </p:txBody>
        </p:sp>
        <p:sp>
          <p:nvSpPr>
            <p:cNvPr id="14" name="TextBox 13">
              <a:extLst>
                <a:ext uri="{FF2B5EF4-FFF2-40B4-BE49-F238E27FC236}">
                  <a16:creationId xmlns:a16="http://schemas.microsoft.com/office/drawing/2014/main" id="{8197954E-CA27-4D28-8785-2EFBA3A83780}"/>
                </a:ext>
              </a:extLst>
            </p:cNvPr>
            <p:cNvSpPr txBox="1"/>
            <p:nvPr/>
          </p:nvSpPr>
          <p:spPr>
            <a:xfrm>
              <a:off x="3556510" y="4549036"/>
              <a:ext cx="704335" cy="79731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3</a:t>
              </a:r>
            </a:p>
          </p:txBody>
        </p:sp>
        <p:sp>
          <p:nvSpPr>
            <p:cNvPr id="15" name="TextBox 14">
              <a:extLst>
                <a:ext uri="{FF2B5EF4-FFF2-40B4-BE49-F238E27FC236}">
                  <a16:creationId xmlns:a16="http://schemas.microsoft.com/office/drawing/2014/main" id="{4E2BC6F3-95D3-486F-A128-02D56E535345}"/>
                </a:ext>
              </a:extLst>
            </p:cNvPr>
            <p:cNvSpPr txBox="1"/>
            <p:nvPr/>
          </p:nvSpPr>
          <p:spPr>
            <a:xfrm>
              <a:off x="4133238" y="5430017"/>
              <a:ext cx="5377946" cy="735756"/>
            </a:xfrm>
            <a:prstGeom prst="rect">
              <a:avLst/>
            </a:prstGeom>
            <a:noFill/>
          </p:spPr>
          <p:txBody>
            <a:bodyPr wrap="square" tIns="90000" bIns="90000" rtlCol="0" anchor="t">
              <a:spAutoFit/>
            </a:bodyPr>
            <a:lstStyle>
              <a:defPPr>
                <a:defRPr lang="en-US"/>
              </a:defPPr>
              <a:lvl1pPr>
                <a:defRPr>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Increase awareness of LCISD as a destination of choice to live, work, and learn.</a:t>
              </a:r>
            </a:p>
          </p:txBody>
        </p:sp>
        <p:sp>
          <p:nvSpPr>
            <p:cNvPr id="16" name="TextBox 15">
              <a:extLst>
                <a:ext uri="{FF2B5EF4-FFF2-40B4-BE49-F238E27FC236}">
                  <a16:creationId xmlns:a16="http://schemas.microsoft.com/office/drawing/2014/main" id="{4BF06752-19CA-42AF-A83A-C259989C3B3E}"/>
                </a:ext>
              </a:extLst>
            </p:cNvPr>
            <p:cNvSpPr txBox="1"/>
            <p:nvPr/>
          </p:nvSpPr>
          <p:spPr>
            <a:xfrm>
              <a:off x="3556510" y="5399239"/>
              <a:ext cx="704335" cy="79731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4</a:t>
              </a:r>
            </a:p>
          </p:txBody>
        </p:sp>
      </p:grpSp>
      <p:pic>
        <p:nvPicPr>
          <p:cNvPr id="17" name="Picture 16">
            <a:extLst>
              <a:ext uri="{FF2B5EF4-FFF2-40B4-BE49-F238E27FC236}">
                <a16:creationId xmlns:a16="http://schemas.microsoft.com/office/drawing/2014/main" id="{E5403CE4-6F66-4551-BE24-392C6906EDF8}"/>
              </a:ext>
            </a:extLst>
          </p:cNvPr>
          <p:cNvPicPr>
            <a:picLocks noChangeAspect="1"/>
          </p:cNvPicPr>
          <p:nvPr/>
        </p:nvPicPr>
        <p:blipFill>
          <a:blip r:embed="rId3">
            <a:grayscl/>
          </a:blip>
          <a:stretch>
            <a:fillRect/>
          </a:stretch>
        </p:blipFill>
        <p:spPr>
          <a:xfrm>
            <a:off x="1297844" y="3298431"/>
            <a:ext cx="2873825" cy="2788252"/>
          </a:xfrm>
          <a:prstGeom prst="rect">
            <a:avLst/>
          </a:prstGeom>
        </p:spPr>
      </p:pic>
    </p:spTree>
    <p:extLst>
      <p:ext uri="{BB962C8B-B14F-4D97-AF65-F5344CB8AC3E}">
        <p14:creationId xmlns:p14="http://schemas.microsoft.com/office/powerpoint/2010/main" val="48156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9086" cy="6914188"/>
          </a:xfrm>
          <a:prstGeom prst="rect">
            <a:avLst/>
          </a:prstGeom>
        </p:spPr>
      </p:pic>
      <p:sp>
        <p:nvSpPr>
          <p:cNvPr id="3" name="Title 1"/>
          <p:cNvSpPr txBox="1">
            <a:spLocks/>
          </p:cNvSpPr>
          <p:nvPr/>
        </p:nvSpPr>
        <p:spPr>
          <a:xfrm>
            <a:off x="0" y="955471"/>
            <a:ext cx="12134335" cy="831600"/>
          </a:xfrm>
          <a:prstGeom prst="rect">
            <a:avLst/>
          </a:prstGeom>
          <a:noFill/>
          <a:effectLst/>
        </p:spPr>
        <p:txBody>
          <a:bodyPr vert="horz" wrap="square"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300" b="1" i="1"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rPr>
              <a:t>What’s next? </a:t>
            </a:r>
            <a:r>
              <a:rPr kumimoji="0" lang="en-US" sz="33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The Superintendent’s SMART Goals, the DIP and CIPs </a:t>
            </a:r>
            <a:r>
              <a:rPr kumimoji="0" lang="en-US" sz="33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rPr>
              <a:t>should align to the </a:t>
            </a:r>
            <a:r>
              <a:rPr kumimoji="0" lang="en-US" sz="33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Strategic Plan</a:t>
            </a:r>
            <a:endParaRPr kumimoji="0" lang="en-US" sz="33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endParaRPr>
          </a:p>
        </p:txBody>
      </p:sp>
      <p:sp>
        <p:nvSpPr>
          <p:cNvPr id="4" name="Rectangle: Rounded Corners 2">
            <a:extLst>
              <a:ext uri="{FF2B5EF4-FFF2-40B4-BE49-F238E27FC236}">
                <a16:creationId xmlns:a16="http://schemas.microsoft.com/office/drawing/2014/main" id="{82C42292-9D52-4B2E-B9CC-E4C8E4CF8464}"/>
              </a:ext>
            </a:extLst>
          </p:cNvPr>
          <p:cNvSpPr/>
          <p:nvPr/>
        </p:nvSpPr>
        <p:spPr>
          <a:xfrm>
            <a:off x="2764459" y="2054284"/>
            <a:ext cx="1927123" cy="1376516"/>
          </a:xfrm>
          <a:prstGeom prst="roundRect">
            <a:avLst/>
          </a:prstGeom>
          <a:solidFill>
            <a:srgbClr val="DF6F44"/>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5-year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Strategic Plan</a:t>
            </a:r>
          </a:p>
        </p:txBody>
      </p:sp>
      <p:sp>
        <p:nvSpPr>
          <p:cNvPr id="5" name="Rectangle: Rounded Corners 4">
            <a:extLst>
              <a:ext uri="{FF2B5EF4-FFF2-40B4-BE49-F238E27FC236}">
                <a16:creationId xmlns:a16="http://schemas.microsoft.com/office/drawing/2014/main" id="{D09A37CB-BC53-4675-B7FE-8D841F758052}"/>
              </a:ext>
            </a:extLst>
          </p:cNvPr>
          <p:cNvSpPr/>
          <p:nvPr/>
        </p:nvSpPr>
        <p:spPr>
          <a:xfrm>
            <a:off x="4740743" y="3509458"/>
            <a:ext cx="1927123" cy="1376516"/>
          </a:xfrm>
          <a:prstGeom prst="roundRect">
            <a:avLst/>
          </a:prstGeom>
          <a:solidFill>
            <a:srgbClr val="DF6F44"/>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Annual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District Improvement Plan</a:t>
            </a:r>
          </a:p>
        </p:txBody>
      </p:sp>
      <p:sp>
        <p:nvSpPr>
          <p:cNvPr id="6" name="Rectangle: Rounded Corners 5">
            <a:extLst>
              <a:ext uri="{FF2B5EF4-FFF2-40B4-BE49-F238E27FC236}">
                <a16:creationId xmlns:a16="http://schemas.microsoft.com/office/drawing/2014/main" id="{D21C010F-B58F-436C-A9B4-5E71698AA901}"/>
              </a:ext>
            </a:extLst>
          </p:cNvPr>
          <p:cNvSpPr/>
          <p:nvPr/>
        </p:nvSpPr>
        <p:spPr>
          <a:xfrm>
            <a:off x="6667866" y="5018709"/>
            <a:ext cx="2079063" cy="1376516"/>
          </a:xfrm>
          <a:prstGeom prst="roundRect">
            <a:avLst/>
          </a:prstGeom>
          <a:solidFill>
            <a:srgbClr val="DF6F44"/>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Annual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Campus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Improvement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Plans</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7" name="Connector: Elbow 6">
            <a:extLst>
              <a:ext uri="{FF2B5EF4-FFF2-40B4-BE49-F238E27FC236}">
                <a16:creationId xmlns:a16="http://schemas.microsoft.com/office/drawing/2014/main" id="{26DD3DEF-BD9C-4E0B-82F7-E26455496DDA}"/>
              </a:ext>
            </a:extLst>
          </p:cNvPr>
          <p:cNvCxnSpPr>
            <a:cxnSpLocks/>
            <a:stCxn id="4" idx="2"/>
            <a:endCxn id="5" idx="1"/>
          </p:cNvCxnSpPr>
          <p:nvPr/>
        </p:nvCxnSpPr>
        <p:spPr>
          <a:xfrm rot="16200000" flipH="1">
            <a:off x="3850923" y="3307897"/>
            <a:ext cx="766916" cy="1012722"/>
          </a:xfrm>
          <a:prstGeom prst="bentConnector2">
            <a:avLst/>
          </a:prstGeom>
          <a:ln w="28575">
            <a:solidFill>
              <a:srgbClr val="939598"/>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Elbow 9">
            <a:extLst>
              <a:ext uri="{FF2B5EF4-FFF2-40B4-BE49-F238E27FC236}">
                <a16:creationId xmlns:a16="http://schemas.microsoft.com/office/drawing/2014/main" id="{6C6F20E5-F736-4E42-AD2A-2544A06D0A8B}"/>
              </a:ext>
            </a:extLst>
          </p:cNvPr>
          <p:cNvCxnSpPr>
            <a:cxnSpLocks/>
            <a:stCxn id="5" idx="2"/>
            <a:endCxn id="6" idx="1"/>
          </p:cNvCxnSpPr>
          <p:nvPr/>
        </p:nvCxnSpPr>
        <p:spPr>
          <a:xfrm rot="16200000" flipH="1">
            <a:off x="5775589" y="4814690"/>
            <a:ext cx="820993" cy="963561"/>
          </a:xfrm>
          <a:prstGeom prst="bentConnector2">
            <a:avLst/>
          </a:prstGeom>
          <a:ln w="28575">
            <a:solidFill>
              <a:srgbClr val="939598"/>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261DDF9-A69A-406A-8103-66D45FB54677}"/>
              </a:ext>
            </a:extLst>
          </p:cNvPr>
          <p:cNvSpPr/>
          <p:nvPr/>
        </p:nvSpPr>
        <p:spPr>
          <a:xfrm>
            <a:off x="4556056" y="3430800"/>
            <a:ext cx="4414950" cy="3129625"/>
          </a:xfrm>
          <a:prstGeom prst="rect">
            <a:avLst/>
          </a:prstGeom>
          <a:noFill/>
          <a:ln w="34925" cap="flat" cmpd="sng" algn="ctr">
            <a:solidFill>
              <a:srgbClr val="DF6F44"/>
            </a:solidFill>
            <a:prstDash val="dash"/>
            <a:round/>
            <a:headEnd type="none" w="med" len="med"/>
            <a:tailEnd type="none" w="med" len="med"/>
          </a:ln>
          <a:effectLst/>
          <a:extLst>
            <a:ext uri="{909E8E84-426E-40DD-AFC4-6F175D3DCCD1}">
              <a14:hiddenFill xmlns:a14="http://schemas.microsoft.com/office/drawing/2010/main">
                <a:solidFill>
                  <a:srgbClr val="E2E2E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3525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6072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3460" cy="6894128"/>
          </a:xfrm>
          <a:prstGeom prst="rect">
            <a:avLst/>
          </a:prstGeom>
        </p:spPr>
      </p:pic>
      <p:sp>
        <p:nvSpPr>
          <p:cNvPr id="5" name="Title 2">
            <a:extLst>
              <a:ext uri="{FF2B5EF4-FFF2-40B4-BE49-F238E27FC236}">
                <a16:creationId xmlns:a16="http://schemas.microsoft.com/office/drawing/2014/main" id="{2A0698BE-53A0-49C0-8E05-5F729DF005A1}"/>
              </a:ext>
            </a:extLst>
          </p:cNvPr>
          <p:cNvSpPr txBox="1">
            <a:spLocks/>
          </p:cNvSpPr>
          <p:nvPr/>
        </p:nvSpPr>
        <p:spPr>
          <a:xfrm>
            <a:off x="501747" y="897993"/>
            <a:ext cx="11068062" cy="831600"/>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We’ll continue to engage the community and other constituents as we make progress on this plan</a:t>
            </a:r>
            <a:endParaRPr kumimoji="0" lang="en-US" sz="60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endParaRPr>
          </a:p>
        </p:txBody>
      </p:sp>
      <p:pic>
        <p:nvPicPr>
          <p:cNvPr id="20" name="Picture 19"/>
          <p:cNvPicPr>
            <a:picLocks noChangeAspect="1"/>
          </p:cNvPicPr>
          <p:nvPr/>
        </p:nvPicPr>
        <p:blipFill>
          <a:blip r:embed="rId3"/>
          <a:stretch>
            <a:fillRect/>
          </a:stretch>
        </p:blipFill>
        <p:spPr>
          <a:xfrm>
            <a:off x="3268800" y="2063391"/>
            <a:ext cx="5711832" cy="4282603"/>
          </a:xfrm>
          <a:prstGeom prst="rect">
            <a:avLst/>
          </a:prstGeom>
        </p:spPr>
      </p:pic>
    </p:spTree>
    <p:extLst>
      <p:ext uri="{BB962C8B-B14F-4D97-AF65-F5344CB8AC3E}">
        <p14:creationId xmlns:p14="http://schemas.microsoft.com/office/powerpoint/2010/main" val="29195607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3460" cy="6894128"/>
          </a:xfrm>
          <a:prstGeom prst="rect">
            <a:avLst/>
          </a:prstGeom>
        </p:spPr>
      </p:pic>
      <p:sp>
        <p:nvSpPr>
          <p:cNvPr id="5" name="Title 2">
            <a:extLst>
              <a:ext uri="{FF2B5EF4-FFF2-40B4-BE49-F238E27FC236}">
                <a16:creationId xmlns:a16="http://schemas.microsoft.com/office/drawing/2014/main" id="{2A0698BE-53A0-49C0-8E05-5F729DF005A1}"/>
              </a:ext>
            </a:extLst>
          </p:cNvPr>
          <p:cNvSpPr txBox="1">
            <a:spLocks/>
          </p:cNvSpPr>
          <p:nvPr/>
        </p:nvSpPr>
        <p:spPr>
          <a:xfrm>
            <a:off x="386417" y="1211031"/>
            <a:ext cx="11068062" cy="831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smtClean="0">
                <a:solidFill>
                  <a:srgbClr val="3A4C64"/>
                </a:solidFill>
                <a:latin typeface="Arial" panose="020B0604020202020204" pitchFamily="34" charset="0"/>
                <a:cs typeface="Arial" panose="020B0604020202020204" pitchFamily="34" charset="0"/>
              </a:rPr>
              <a:t>Strategic Plan</a:t>
            </a:r>
          </a:p>
        </p:txBody>
      </p:sp>
      <p:sp>
        <p:nvSpPr>
          <p:cNvPr id="7" name="Title 2">
            <a:extLst>
              <a:ext uri="{FF2B5EF4-FFF2-40B4-BE49-F238E27FC236}">
                <a16:creationId xmlns:a16="http://schemas.microsoft.com/office/drawing/2014/main" id="{2A0698BE-53A0-49C0-8E05-5F729DF005A1}"/>
              </a:ext>
            </a:extLst>
          </p:cNvPr>
          <p:cNvSpPr txBox="1">
            <a:spLocks/>
          </p:cNvSpPr>
          <p:nvPr/>
        </p:nvSpPr>
        <p:spPr>
          <a:xfrm>
            <a:off x="1049018" y="4167909"/>
            <a:ext cx="11068062" cy="831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14350" indent="-514350" algn="l">
              <a:buAutoNum type="arabicPeriod"/>
            </a:pPr>
            <a:r>
              <a:rPr lang="en-US" sz="3300" b="1" dirty="0" smtClean="0">
                <a:solidFill>
                  <a:srgbClr val="726E6D"/>
                </a:solidFill>
                <a:latin typeface="Arial" panose="020B0604020202020204" pitchFamily="34" charset="0"/>
                <a:cs typeface="Arial" panose="020B0604020202020204" pitchFamily="34" charset="0"/>
              </a:rPr>
              <a:t>Review this document and identify at least one Strategic Priority that resonates with you.</a:t>
            </a:r>
          </a:p>
          <a:p>
            <a:pPr marL="514350" indent="-514350" algn="l">
              <a:buAutoNum type="arabicPeriod"/>
            </a:pPr>
            <a:endParaRPr lang="en-US" sz="3300" b="1" dirty="0" smtClean="0">
              <a:solidFill>
                <a:srgbClr val="726E6D"/>
              </a:solidFill>
              <a:latin typeface="Arial" panose="020B0604020202020204" pitchFamily="34" charset="0"/>
              <a:cs typeface="Arial" panose="020B0604020202020204" pitchFamily="34" charset="0"/>
            </a:endParaRPr>
          </a:p>
          <a:p>
            <a:pPr marL="514350" indent="-514350" algn="l">
              <a:buAutoNum type="arabicPeriod"/>
            </a:pPr>
            <a:r>
              <a:rPr lang="en-US" sz="3300" b="1" dirty="0" smtClean="0">
                <a:solidFill>
                  <a:srgbClr val="726E6D"/>
                </a:solidFill>
                <a:latin typeface="Arial" panose="020B0604020202020204" pitchFamily="34" charset="0"/>
                <a:cs typeface="Arial" panose="020B0604020202020204" pitchFamily="34" charset="0"/>
              </a:rPr>
              <a:t>Discuss with elbow partner.</a:t>
            </a:r>
          </a:p>
        </p:txBody>
      </p:sp>
    </p:spTree>
    <p:extLst>
      <p:ext uri="{BB962C8B-B14F-4D97-AF65-F5344CB8AC3E}">
        <p14:creationId xmlns:p14="http://schemas.microsoft.com/office/powerpoint/2010/main" val="102520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3115" cy="6899564"/>
          </a:xfrm>
          <a:prstGeom prst="rect">
            <a:avLst/>
          </a:prstGeom>
        </p:spPr>
      </p:pic>
      <p:sp>
        <p:nvSpPr>
          <p:cNvPr id="5" name="Title 2">
            <a:extLst>
              <a:ext uri="{FF2B5EF4-FFF2-40B4-BE49-F238E27FC236}">
                <a16:creationId xmlns:a16="http://schemas.microsoft.com/office/drawing/2014/main" id="{2A0698BE-53A0-49C0-8E05-5F729DF005A1}"/>
              </a:ext>
            </a:extLst>
          </p:cNvPr>
          <p:cNvSpPr txBox="1">
            <a:spLocks/>
          </p:cNvSpPr>
          <p:nvPr/>
        </p:nvSpPr>
        <p:spPr>
          <a:xfrm>
            <a:off x="378179" y="1672350"/>
            <a:ext cx="11068062" cy="831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The Strategic Plan is a direction—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1"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NOT</a:t>
            </a:r>
            <a:r>
              <a:rPr kumimoji="0" lang="en-US" sz="48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 a directive.</a:t>
            </a:r>
            <a:endParaRPr kumimoji="0" lang="en-US" sz="48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endParaRPr>
          </a:p>
        </p:txBody>
      </p:sp>
      <p:pic>
        <p:nvPicPr>
          <p:cNvPr id="2050" name="Picture 2" descr="Image result for arrow road"/>
          <p:cNvPicPr>
            <a:picLocks noChangeAspect="1" noChangeArrowheads="1"/>
          </p:cNvPicPr>
          <p:nvPr/>
        </p:nvPicPr>
        <p:blipFill rotWithShape="1">
          <a:blip r:embed="rId3">
            <a:extLst>
              <a:ext uri="{28A0092B-C50C-407E-A947-70E740481C1C}">
                <a14:useLocalDpi xmlns:a14="http://schemas.microsoft.com/office/drawing/2010/main" val="0"/>
              </a:ext>
            </a:extLst>
          </a:blip>
          <a:srcRect l="1296" t="3285" r="14796" b="12757"/>
          <a:stretch/>
        </p:blipFill>
        <p:spPr bwMode="auto">
          <a:xfrm>
            <a:off x="4769709" y="2883242"/>
            <a:ext cx="2507402" cy="3484606"/>
          </a:xfrm>
          <a:prstGeom prst="rect">
            <a:avLst/>
          </a:prstGeom>
          <a:ln w="38100" cap="sq">
            <a:solidFill>
              <a:srgbClr val="3A4C64"/>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1744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9086" cy="6914188"/>
          </a:xfrm>
          <a:prstGeom prst="rect">
            <a:avLst/>
          </a:prstGeom>
        </p:spPr>
      </p:pic>
      <p:sp>
        <p:nvSpPr>
          <p:cNvPr id="3" name="Title 1"/>
          <p:cNvSpPr txBox="1">
            <a:spLocks/>
          </p:cNvSpPr>
          <p:nvPr/>
        </p:nvSpPr>
        <p:spPr>
          <a:xfrm>
            <a:off x="1190899" y="858684"/>
            <a:ext cx="8992799" cy="831600"/>
          </a:xfrm>
          <a:prstGeom prst="rect">
            <a:avLst/>
          </a:prstGeom>
          <a:noFill/>
          <a:effectLst/>
        </p:spPr>
        <p:txBody>
          <a:bodyPr vert="horz" wrap="square"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A strategic plan is part of a school district’s planning &amp; goal-setting system</a:t>
            </a:r>
            <a:endParaRPr kumimoji="0" lang="en-US" sz="16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endParaRPr>
          </a:p>
        </p:txBody>
      </p:sp>
      <p:cxnSp>
        <p:nvCxnSpPr>
          <p:cNvPr id="7" name="Connector: Elbow 6">
            <a:extLst>
              <a:ext uri="{FF2B5EF4-FFF2-40B4-BE49-F238E27FC236}">
                <a16:creationId xmlns:a16="http://schemas.microsoft.com/office/drawing/2014/main" id="{26DD3DEF-BD9C-4E0B-82F7-E26455496DDA}"/>
              </a:ext>
            </a:extLst>
          </p:cNvPr>
          <p:cNvCxnSpPr>
            <a:cxnSpLocks/>
          </p:cNvCxnSpPr>
          <p:nvPr/>
        </p:nvCxnSpPr>
        <p:spPr>
          <a:xfrm>
            <a:off x="1190899" y="4966520"/>
            <a:ext cx="2092012" cy="2054536"/>
          </a:xfrm>
          <a:prstGeom prst="bentConnector3">
            <a:avLst>
              <a:gd name="adj1" fmla="val 50000"/>
            </a:avLst>
          </a:prstGeom>
          <a:ln w="53975">
            <a:solidFill>
              <a:srgbClr val="939598"/>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7B12A27-3F73-4028-971D-FF80C24BF236}"/>
              </a:ext>
            </a:extLst>
          </p:cNvPr>
          <p:cNvSpPr txBox="1"/>
          <p:nvPr/>
        </p:nvSpPr>
        <p:spPr>
          <a:xfrm>
            <a:off x="3929449" y="2178507"/>
            <a:ext cx="7504670" cy="4059743"/>
          </a:xfrm>
          <a:prstGeom prst="rect">
            <a:avLst/>
          </a:prstGeom>
          <a:noFill/>
        </p:spPr>
        <p:txBody>
          <a:bodyPr wrap="square" tIns="90000" bIns="90000" rtlCol="0" anchor="t">
            <a:spAutoFit/>
          </a:bodyPr>
          <a:lstStyle/>
          <a:p>
            <a:pPr marL="400050" marR="0" lvl="1" indent="-200025" algn="l" defTabSz="914400" rtl="0" eaLnBrk="1" fontAlgn="auto" latinLnBrk="0" hangingPunct="1">
              <a:lnSpc>
                <a:spcPct val="100000"/>
              </a:lnSpc>
              <a:spcBef>
                <a:spcPts val="0"/>
              </a:spcBef>
              <a:spcAft>
                <a:spcPts val="0"/>
              </a:spcAft>
              <a:buClr>
                <a:srgbClr val="3A4C64"/>
              </a:buClr>
              <a:buSzPct val="125000"/>
              <a:buFont typeface="Nexa Light" panose="02000000000000000000"/>
              <a:buChar char="•"/>
              <a:tabLst/>
              <a:defRPr/>
            </a:pPr>
            <a:r>
              <a:rPr kumimoji="0" lang="en-US" sz="2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Defines </a:t>
            </a:r>
            <a:r>
              <a:rPr kumimoji="0" lang="en-US" sz="2800" b="0" i="0" u="none" strike="noStrike" kern="1200" cap="none" spc="0" normalizeH="0" baseline="0" noProof="0" dirty="0" smtClean="0">
                <a:ln>
                  <a:noFill/>
                </a:ln>
                <a:solidFill>
                  <a:srgbClr val="3A4C64"/>
                </a:solidFill>
                <a:effectLst/>
                <a:uLnTx/>
                <a:uFillTx/>
                <a:latin typeface="Arial" panose="020B0604020202020204" pitchFamily="34" charset="0"/>
                <a:ea typeface="+mn-ea"/>
                <a:cs typeface="Arial" panose="020B0604020202020204" pitchFamily="34" charset="0"/>
              </a:rPr>
              <a:t>3-5 </a:t>
            </a:r>
            <a:r>
              <a:rPr kumimoji="0" lang="en-US" sz="2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key priorities for the </a:t>
            </a:r>
            <a:r>
              <a:rPr kumimoji="0" lang="en-US" sz="2800" b="0" i="0" u="none" strike="noStrike" kern="1200" cap="none" spc="0" normalizeH="0" baseline="0" noProof="0" dirty="0" smtClean="0">
                <a:ln>
                  <a:noFill/>
                </a:ln>
                <a:solidFill>
                  <a:srgbClr val="3A4C64"/>
                </a:solidFill>
                <a:effectLst/>
                <a:uLnTx/>
                <a:uFillTx/>
                <a:latin typeface="Arial" panose="020B0604020202020204" pitchFamily="34" charset="0"/>
                <a:ea typeface="+mn-ea"/>
                <a:cs typeface="Arial" panose="020B0604020202020204" pitchFamily="34" charset="0"/>
              </a:rPr>
              <a:t>District—where </a:t>
            </a:r>
            <a:r>
              <a:rPr kumimoji="0" lang="en-US" sz="2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we want to be in 5 years</a:t>
            </a:r>
          </a:p>
          <a:p>
            <a:pPr marL="400050" marR="0" lvl="1" indent="-200025" algn="l" defTabSz="914400" rtl="0" eaLnBrk="1" fontAlgn="auto" latinLnBrk="0" hangingPunct="1">
              <a:lnSpc>
                <a:spcPct val="100000"/>
              </a:lnSpc>
              <a:spcBef>
                <a:spcPts val="0"/>
              </a:spcBef>
              <a:spcAft>
                <a:spcPts val="0"/>
              </a:spcAft>
              <a:buClr>
                <a:srgbClr val="3A4C64"/>
              </a:buClr>
              <a:buSzPct val="125000"/>
              <a:buFont typeface="Nexa Light" panose="02000000000000000000"/>
              <a:buChar char="•"/>
              <a:tabLst/>
              <a:defRPr/>
            </a:pPr>
            <a:endParaRPr kumimoji="0" lang="en-US" sz="2800" b="0" i="0" u="none" strike="noStrike" kern="1200" cap="none" spc="0" normalizeH="0" baseline="0" noProof="0" dirty="0" smtClean="0">
              <a:ln>
                <a:noFill/>
              </a:ln>
              <a:solidFill>
                <a:srgbClr val="3A4C64"/>
              </a:solidFill>
              <a:effectLst/>
              <a:uLnTx/>
              <a:uFillTx/>
              <a:latin typeface="Arial" panose="020B0604020202020204" pitchFamily="34" charset="0"/>
              <a:ea typeface="+mn-ea"/>
              <a:cs typeface="Arial" panose="020B0604020202020204" pitchFamily="34" charset="0"/>
            </a:endParaRPr>
          </a:p>
          <a:p>
            <a:pPr marL="400050" marR="0" lvl="1" indent="-200025" algn="l" defTabSz="914400" rtl="0" eaLnBrk="1" fontAlgn="auto" latinLnBrk="0" hangingPunct="1">
              <a:lnSpc>
                <a:spcPct val="100000"/>
              </a:lnSpc>
              <a:spcBef>
                <a:spcPts val="0"/>
              </a:spcBef>
              <a:spcAft>
                <a:spcPts val="0"/>
              </a:spcAft>
              <a:buClr>
                <a:srgbClr val="3A4C64"/>
              </a:buClr>
              <a:buSzPct val="125000"/>
              <a:buFont typeface="Nexa Light" panose="02000000000000000000"/>
              <a:buChar char="•"/>
              <a:tabLst/>
              <a:defRPr/>
            </a:pPr>
            <a:r>
              <a:rPr kumimoji="0" lang="en-US" sz="2800" b="0" i="0" u="none" strike="noStrike" kern="1200" cap="none" spc="0" normalizeH="0" baseline="0" noProof="0" dirty="0" smtClean="0">
                <a:ln>
                  <a:noFill/>
                </a:ln>
                <a:solidFill>
                  <a:srgbClr val="3A4C64"/>
                </a:solidFill>
                <a:effectLst/>
                <a:uLnTx/>
                <a:uFillTx/>
                <a:latin typeface="Arial" panose="020B0604020202020204" pitchFamily="34" charset="0"/>
                <a:ea typeface="+mn-ea"/>
                <a:cs typeface="Arial" panose="020B0604020202020204" pitchFamily="34" charset="0"/>
              </a:rPr>
              <a:t>Articulates </a:t>
            </a:r>
            <a:r>
              <a:rPr kumimoji="0" lang="en-US" sz="2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the key goals that will help </a:t>
            </a:r>
            <a:r>
              <a:rPr kumimoji="0" lang="en-US" sz="2800" b="0" i="0" u="none" strike="noStrike" kern="1200" cap="none" spc="0" normalizeH="0" baseline="0" noProof="0" dirty="0" smtClean="0">
                <a:ln>
                  <a:noFill/>
                </a:ln>
                <a:solidFill>
                  <a:srgbClr val="3A4C64"/>
                </a:solidFill>
                <a:effectLst/>
                <a:uLnTx/>
                <a:uFillTx/>
                <a:latin typeface="Arial" panose="020B0604020202020204" pitchFamily="34" charset="0"/>
                <a:ea typeface="+mn-ea"/>
                <a:cs typeface="Arial" panose="020B0604020202020204" pitchFamily="34" charset="0"/>
              </a:rPr>
              <a:t>us </a:t>
            </a:r>
            <a:r>
              <a:rPr kumimoji="0" lang="en-US" sz="2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realize the key priorities</a:t>
            </a:r>
          </a:p>
          <a:p>
            <a:pPr marL="400050" marR="0" lvl="1" indent="-200025" algn="l" defTabSz="914400" rtl="0" eaLnBrk="1" fontAlgn="auto" latinLnBrk="0" hangingPunct="1">
              <a:lnSpc>
                <a:spcPct val="100000"/>
              </a:lnSpc>
              <a:spcBef>
                <a:spcPts val="0"/>
              </a:spcBef>
              <a:spcAft>
                <a:spcPts val="0"/>
              </a:spcAft>
              <a:buClr>
                <a:srgbClr val="3A4C64"/>
              </a:buClr>
              <a:buSzPct val="125000"/>
              <a:buFont typeface="Nexa Light" panose="02000000000000000000"/>
              <a:buChar char="•"/>
              <a:tabLst/>
              <a:defRPr/>
            </a:pPr>
            <a:endParaRPr kumimoji="0" lang="en-US" sz="2800" b="1" i="0" u="sng" strike="noStrike" kern="1200" cap="none" spc="0" normalizeH="0" baseline="0" noProof="0" dirty="0" smtClean="0">
              <a:ln>
                <a:noFill/>
              </a:ln>
              <a:solidFill>
                <a:srgbClr val="3A4C64"/>
              </a:solidFill>
              <a:effectLst/>
              <a:uLnTx/>
              <a:uFillTx/>
              <a:latin typeface="Arial" panose="020B0604020202020204" pitchFamily="34" charset="0"/>
              <a:ea typeface="+mn-ea"/>
              <a:cs typeface="Arial" panose="020B0604020202020204" pitchFamily="34" charset="0"/>
            </a:endParaRPr>
          </a:p>
          <a:p>
            <a:pPr marL="400050" marR="0" lvl="1" indent="-200025" algn="l" defTabSz="914400" rtl="0" eaLnBrk="1" fontAlgn="auto" latinLnBrk="0" hangingPunct="1">
              <a:lnSpc>
                <a:spcPct val="100000"/>
              </a:lnSpc>
              <a:spcBef>
                <a:spcPts val="0"/>
              </a:spcBef>
              <a:spcAft>
                <a:spcPts val="0"/>
              </a:spcAft>
              <a:buClr>
                <a:srgbClr val="3A4C64"/>
              </a:buClr>
              <a:buSzPct val="125000"/>
              <a:buFont typeface="Nexa Light" panose="02000000000000000000"/>
              <a:buChar char="•"/>
              <a:tabLst/>
              <a:defRPr/>
            </a:pPr>
            <a:r>
              <a:rPr kumimoji="0" lang="en-US" sz="2800" b="1" i="0" u="sng" strike="noStrike" kern="1200" cap="none" spc="0" normalizeH="0" baseline="0" noProof="0" dirty="0" smtClean="0">
                <a:ln>
                  <a:noFill/>
                </a:ln>
                <a:solidFill>
                  <a:srgbClr val="3A4C64"/>
                </a:solidFill>
                <a:effectLst/>
                <a:uLnTx/>
                <a:uFillTx/>
                <a:latin typeface="Arial" panose="020B0604020202020204" pitchFamily="34" charset="0"/>
                <a:ea typeface="+mn-ea"/>
                <a:cs typeface="Arial" panose="020B0604020202020204" pitchFamily="34" charset="0"/>
              </a:rPr>
              <a:t>Is </a:t>
            </a:r>
            <a:r>
              <a:rPr kumimoji="0" lang="en-US" sz="2800" b="1" i="0" u="sng"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not</a:t>
            </a:r>
            <a:r>
              <a:rPr kumimoji="0" lang="en-US" sz="2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—an operating plan that outlines all of the </a:t>
            </a:r>
            <a:r>
              <a:rPr kumimoji="0" lang="en-US" sz="2800" b="0" i="0" u="none" strike="noStrike" kern="1200" cap="none" spc="0" normalizeH="0" baseline="0" noProof="0" dirty="0" smtClean="0">
                <a:ln>
                  <a:noFill/>
                </a:ln>
                <a:solidFill>
                  <a:srgbClr val="3A4C64"/>
                </a:solidFill>
                <a:effectLst/>
                <a:uLnTx/>
                <a:uFillTx/>
                <a:latin typeface="Arial" panose="020B0604020202020204" pitchFamily="34" charset="0"/>
                <a:ea typeface="+mn-ea"/>
                <a:cs typeface="Arial" panose="020B0604020202020204" pitchFamily="34" charset="0"/>
              </a:rPr>
              <a:t>District’s </a:t>
            </a:r>
            <a:r>
              <a:rPr kumimoji="0" lang="en-US" sz="28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tactics over a five year period of time</a:t>
            </a:r>
            <a:endParaRPr kumimoji="0" lang="en-US" sz="2800" b="1" i="0" u="sng"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endParaRPr>
          </a:p>
        </p:txBody>
      </p:sp>
      <p:sp>
        <p:nvSpPr>
          <p:cNvPr id="4" name="Rectangle: Rounded Corners 2">
            <a:extLst>
              <a:ext uri="{FF2B5EF4-FFF2-40B4-BE49-F238E27FC236}">
                <a16:creationId xmlns:a16="http://schemas.microsoft.com/office/drawing/2014/main" id="{82C42292-9D52-4B2E-B9CC-E4C8E4CF8464}"/>
              </a:ext>
            </a:extLst>
          </p:cNvPr>
          <p:cNvSpPr/>
          <p:nvPr/>
        </p:nvSpPr>
        <p:spPr>
          <a:xfrm>
            <a:off x="737950" y="2290619"/>
            <a:ext cx="3191499" cy="2992027"/>
          </a:xfrm>
          <a:prstGeom prst="roundRect">
            <a:avLst/>
          </a:prstGeom>
          <a:solidFill>
            <a:srgbClr val="DF6F44"/>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5-year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Strategic Plan</a:t>
            </a:r>
          </a:p>
        </p:txBody>
      </p:sp>
    </p:spTree>
    <p:extLst>
      <p:ext uri="{BB962C8B-B14F-4D97-AF65-F5344CB8AC3E}">
        <p14:creationId xmlns:p14="http://schemas.microsoft.com/office/powerpoint/2010/main" val="243971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02"/>
          <a:stretch/>
        </p:blipFill>
        <p:spPr>
          <a:xfrm>
            <a:off x="2614801" y="-16476"/>
            <a:ext cx="6930081" cy="6874476"/>
          </a:xfrm>
          <a:prstGeom prst="rect">
            <a:avLst/>
          </a:prstGeom>
        </p:spPr>
      </p:pic>
    </p:spTree>
    <p:extLst>
      <p:ext uri="{BB962C8B-B14F-4D97-AF65-F5344CB8AC3E}">
        <p14:creationId xmlns:p14="http://schemas.microsoft.com/office/powerpoint/2010/main" val="1966305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9086" cy="6914188"/>
          </a:xfrm>
          <a:prstGeom prst="rect">
            <a:avLst/>
          </a:prstGeom>
        </p:spPr>
      </p:pic>
      <p:sp>
        <p:nvSpPr>
          <p:cNvPr id="3" name="Title 1"/>
          <p:cNvSpPr txBox="1">
            <a:spLocks/>
          </p:cNvSpPr>
          <p:nvPr/>
        </p:nvSpPr>
        <p:spPr>
          <a:xfrm>
            <a:off x="1190899" y="858684"/>
            <a:ext cx="8992799" cy="831600"/>
          </a:xfrm>
          <a:prstGeom prst="rect">
            <a:avLst/>
          </a:prstGeom>
          <a:noFill/>
          <a:effectLst/>
        </p:spPr>
        <p:txBody>
          <a:bodyPr vert="horz" wrap="square"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A strategic plan is part of a school district’s planning &amp; goal-setting system</a:t>
            </a:r>
            <a:endParaRPr kumimoji="0" lang="en-US" sz="16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endParaRPr>
          </a:p>
        </p:txBody>
      </p:sp>
      <p:sp>
        <p:nvSpPr>
          <p:cNvPr id="4" name="Rectangle: Rounded Corners 2">
            <a:extLst>
              <a:ext uri="{FF2B5EF4-FFF2-40B4-BE49-F238E27FC236}">
                <a16:creationId xmlns:a16="http://schemas.microsoft.com/office/drawing/2014/main" id="{82C42292-9D52-4B2E-B9CC-E4C8E4CF8464}"/>
              </a:ext>
            </a:extLst>
          </p:cNvPr>
          <p:cNvSpPr/>
          <p:nvPr/>
        </p:nvSpPr>
        <p:spPr>
          <a:xfrm>
            <a:off x="2813884" y="2131765"/>
            <a:ext cx="1927123" cy="1376516"/>
          </a:xfrm>
          <a:prstGeom prst="roundRect">
            <a:avLst/>
          </a:prstGeom>
          <a:solidFill>
            <a:srgbClr val="DF6F44"/>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5-year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Strategic Plan</a:t>
            </a:r>
          </a:p>
        </p:txBody>
      </p:sp>
      <p:sp>
        <p:nvSpPr>
          <p:cNvPr id="5" name="Rectangle: Rounded Corners 4">
            <a:extLst>
              <a:ext uri="{FF2B5EF4-FFF2-40B4-BE49-F238E27FC236}">
                <a16:creationId xmlns:a16="http://schemas.microsoft.com/office/drawing/2014/main" id="{D09A37CB-BC53-4675-B7FE-8D841F758052}"/>
              </a:ext>
            </a:extLst>
          </p:cNvPr>
          <p:cNvSpPr/>
          <p:nvPr/>
        </p:nvSpPr>
        <p:spPr>
          <a:xfrm>
            <a:off x="4790168" y="3586939"/>
            <a:ext cx="1927123" cy="1376516"/>
          </a:xfrm>
          <a:prstGeom prst="roundRect">
            <a:avLst/>
          </a:prstGeom>
          <a:solidFill>
            <a:srgbClr val="DF6F44"/>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Annual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District Improvement Plan</a:t>
            </a:r>
          </a:p>
        </p:txBody>
      </p:sp>
      <p:sp>
        <p:nvSpPr>
          <p:cNvPr id="6" name="Rectangle: Rounded Corners 5">
            <a:extLst>
              <a:ext uri="{FF2B5EF4-FFF2-40B4-BE49-F238E27FC236}">
                <a16:creationId xmlns:a16="http://schemas.microsoft.com/office/drawing/2014/main" id="{D21C010F-B58F-436C-A9B4-5E71698AA901}"/>
              </a:ext>
            </a:extLst>
          </p:cNvPr>
          <p:cNvSpPr/>
          <p:nvPr/>
        </p:nvSpPr>
        <p:spPr>
          <a:xfrm>
            <a:off x="6717291" y="5096190"/>
            <a:ext cx="2079063" cy="1376516"/>
          </a:xfrm>
          <a:prstGeom prst="roundRect">
            <a:avLst/>
          </a:prstGeom>
          <a:solidFill>
            <a:srgbClr val="DF6F44"/>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Annual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Superintendent Goals </a:t>
            </a:r>
          </a:p>
        </p:txBody>
      </p:sp>
      <p:cxnSp>
        <p:nvCxnSpPr>
          <p:cNvPr id="7" name="Connector: Elbow 6">
            <a:extLst>
              <a:ext uri="{FF2B5EF4-FFF2-40B4-BE49-F238E27FC236}">
                <a16:creationId xmlns:a16="http://schemas.microsoft.com/office/drawing/2014/main" id="{26DD3DEF-BD9C-4E0B-82F7-E26455496DDA}"/>
              </a:ext>
            </a:extLst>
          </p:cNvPr>
          <p:cNvCxnSpPr>
            <a:cxnSpLocks/>
            <a:stCxn id="4" idx="2"/>
            <a:endCxn id="5" idx="1"/>
          </p:cNvCxnSpPr>
          <p:nvPr/>
        </p:nvCxnSpPr>
        <p:spPr>
          <a:xfrm rot="16200000" flipH="1">
            <a:off x="3900348" y="3385378"/>
            <a:ext cx="766916" cy="1012722"/>
          </a:xfrm>
          <a:prstGeom prst="bentConnector2">
            <a:avLst/>
          </a:prstGeom>
          <a:ln w="28575">
            <a:solidFill>
              <a:srgbClr val="939598"/>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Elbow 9">
            <a:extLst>
              <a:ext uri="{FF2B5EF4-FFF2-40B4-BE49-F238E27FC236}">
                <a16:creationId xmlns:a16="http://schemas.microsoft.com/office/drawing/2014/main" id="{6C6F20E5-F736-4E42-AD2A-2544A06D0A8B}"/>
              </a:ext>
            </a:extLst>
          </p:cNvPr>
          <p:cNvCxnSpPr>
            <a:cxnSpLocks/>
            <a:stCxn id="5" idx="2"/>
            <a:endCxn id="6" idx="1"/>
          </p:cNvCxnSpPr>
          <p:nvPr/>
        </p:nvCxnSpPr>
        <p:spPr>
          <a:xfrm rot="16200000" flipH="1">
            <a:off x="5825014" y="4892171"/>
            <a:ext cx="820993" cy="963561"/>
          </a:xfrm>
          <a:prstGeom prst="bentConnector2">
            <a:avLst/>
          </a:prstGeom>
          <a:ln w="28575">
            <a:solidFill>
              <a:srgbClr val="93959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971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3460" cy="6894128"/>
          </a:xfrm>
          <a:prstGeom prst="rect">
            <a:avLst/>
          </a:prstGeom>
        </p:spPr>
      </p:pic>
      <p:sp>
        <p:nvSpPr>
          <p:cNvPr id="5" name="Title 2">
            <a:extLst>
              <a:ext uri="{FF2B5EF4-FFF2-40B4-BE49-F238E27FC236}">
                <a16:creationId xmlns:a16="http://schemas.microsoft.com/office/drawing/2014/main" id="{2A0698BE-53A0-49C0-8E05-5F729DF005A1}"/>
              </a:ext>
            </a:extLst>
          </p:cNvPr>
          <p:cNvSpPr txBox="1">
            <a:spLocks/>
          </p:cNvSpPr>
          <p:nvPr/>
        </p:nvSpPr>
        <p:spPr>
          <a:xfrm>
            <a:off x="414661" y="850674"/>
            <a:ext cx="11068062" cy="831600"/>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We designed a process to generate a sense of shared ownership in the Strategic Plan</a:t>
            </a:r>
            <a:endParaRPr kumimoji="0" lang="en-US" sz="60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268800" y="2063391"/>
            <a:ext cx="5711832" cy="4282603"/>
          </a:xfrm>
          <a:prstGeom prst="rect">
            <a:avLst/>
          </a:prstGeom>
        </p:spPr>
      </p:pic>
    </p:spTree>
    <p:extLst>
      <p:ext uri="{BB962C8B-B14F-4D97-AF65-F5344CB8AC3E}">
        <p14:creationId xmlns:p14="http://schemas.microsoft.com/office/powerpoint/2010/main" val="424226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53115" cy="6899564"/>
          </a:xfrm>
          <a:prstGeom prst="rect">
            <a:avLst/>
          </a:prstGeom>
          <a:solidFill>
            <a:srgbClr val="779CA8"/>
          </a:solidFill>
        </p:spPr>
      </p:pic>
      <p:sp>
        <p:nvSpPr>
          <p:cNvPr id="3" name="Title 1">
            <a:extLst>
              <a:ext uri="{FF2B5EF4-FFF2-40B4-BE49-F238E27FC236}">
                <a16:creationId xmlns:a16="http://schemas.microsoft.com/office/drawing/2014/main" id="{5F383EA4-842D-43C4-9DE6-AB1157565526}"/>
              </a:ext>
            </a:extLst>
          </p:cNvPr>
          <p:cNvSpPr txBox="1">
            <a:spLocks/>
          </p:cNvSpPr>
          <p:nvPr/>
        </p:nvSpPr>
        <p:spPr>
          <a:xfrm>
            <a:off x="1521823" y="684514"/>
            <a:ext cx="8992800" cy="831600"/>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Lamar CISD’s Strategic Plan was crafted through a three step process </a:t>
            </a:r>
            <a:endParaRPr kumimoji="0" lang="en-US" sz="60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endParaRPr>
          </a:p>
        </p:txBody>
      </p:sp>
      <p:sp>
        <p:nvSpPr>
          <p:cNvPr id="4" name="Richtungspfeil 8">
            <a:extLst>
              <a:ext uri="{FF2B5EF4-FFF2-40B4-BE49-F238E27FC236}">
                <a16:creationId xmlns:a16="http://schemas.microsoft.com/office/drawing/2014/main" id="{BA0ECDAA-EE1F-4343-98DF-B10AFB992F13}"/>
              </a:ext>
            </a:extLst>
          </p:cNvPr>
          <p:cNvSpPr/>
          <p:nvPr>
            <p:custDataLst>
              <p:tags r:id="rId1"/>
            </p:custDataLst>
          </p:nvPr>
        </p:nvSpPr>
        <p:spPr bwMode="auto">
          <a:xfrm>
            <a:off x="1109932" y="2996713"/>
            <a:ext cx="3055706" cy="1598468"/>
          </a:xfrm>
          <a:prstGeom prst="homePlate">
            <a:avLst>
              <a:gd name="adj" fmla="val 19546"/>
            </a:avLst>
          </a:prstGeom>
          <a:solidFill>
            <a:srgbClr val="779CA8"/>
          </a:solidFill>
          <a:ln w="9525" cmpd="sng">
            <a:solidFill>
              <a:srgbClr val="3A4C64"/>
            </a:solidFill>
            <a:prstDash val="solid"/>
            <a:miter lim="800000"/>
            <a:headEnd/>
            <a:tailEnd/>
          </a:ln>
          <a:effectLst/>
        </p:spPr>
        <p:txBody>
          <a:bodyPr lIns="90000" tIns="46800" rIns="90000" bIns="46800" anchor="ct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lumMod val="100000"/>
                  </a:prstClr>
                </a:solidFill>
                <a:effectLst/>
                <a:uLnTx/>
                <a:uFillTx/>
                <a:latin typeface="Arial" panose="020B0604020202020204" pitchFamily="34" charset="0"/>
                <a:ea typeface="+mn-ea"/>
                <a:cs typeface="Arial" panose="020B0604020202020204" pitchFamily="34" charset="0"/>
              </a:rPr>
              <a:t>Listening Tour</a:t>
            </a:r>
          </a:p>
        </p:txBody>
      </p:sp>
      <p:sp>
        <p:nvSpPr>
          <p:cNvPr id="5" name="Eingekerbter Richtungspfeil 9">
            <a:extLst>
              <a:ext uri="{FF2B5EF4-FFF2-40B4-BE49-F238E27FC236}">
                <a16:creationId xmlns:a16="http://schemas.microsoft.com/office/drawing/2014/main" id="{B0B3B07C-AE4E-4104-91BE-D86F5E863CD5}"/>
              </a:ext>
            </a:extLst>
          </p:cNvPr>
          <p:cNvSpPr/>
          <p:nvPr>
            <p:custDataLst>
              <p:tags r:id="rId2"/>
            </p:custDataLst>
          </p:nvPr>
        </p:nvSpPr>
        <p:spPr bwMode="auto">
          <a:xfrm>
            <a:off x="7911998" y="2996713"/>
            <a:ext cx="3055706" cy="1598468"/>
          </a:xfrm>
          <a:prstGeom prst="chevron">
            <a:avLst>
              <a:gd name="adj" fmla="val 19447"/>
            </a:avLst>
          </a:prstGeom>
          <a:solidFill>
            <a:srgbClr val="779CA8"/>
          </a:solidFill>
          <a:ln w="9525" cmpd="sng">
            <a:solidFill>
              <a:srgbClr val="3A4C64"/>
            </a:solidFill>
            <a:prstDash val="solid"/>
            <a:miter lim="800000"/>
            <a:headEnd/>
            <a:tailEnd/>
          </a:ln>
          <a:effectLst/>
        </p:spPr>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Feedback and Adoption</a:t>
            </a:r>
          </a:p>
        </p:txBody>
      </p:sp>
      <p:sp>
        <p:nvSpPr>
          <p:cNvPr id="6" name="Eingekerbter Richtungspfeil 7">
            <a:extLst>
              <a:ext uri="{FF2B5EF4-FFF2-40B4-BE49-F238E27FC236}">
                <a16:creationId xmlns:a16="http://schemas.microsoft.com/office/drawing/2014/main" id="{197601C3-EBF1-4A57-9DBB-F8C066823498}"/>
              </a:ext>
            </a:extLst>
          </p:cNvPr>
          <p:cNvSpPr/>
          <p:nvPr>
            <p:custDataLst>
              <p:tags r:id="rId3"/>
            </p:custDataLst>
          </p:nvPr>
        </p:nvSpPr>
        <p:spPr bwMode="auto">
          <a:xfrm>
            <a:off x="4556273" y="2996713"/>
            <a:ext cx="3055706" cy="1598468"/>
          </a:xfrm>
          <a:prstGeom prst="chevron">
            <a:avLst>
              <a:gd name="adj" fmla="val 19447"/>
            </a:avLst>
          </a:prstGeom>
          <a:solidFill>
            <a:srgbClr val="779CA8"/>
          </a:solidFill>
          <a:ln w="9525" cmpd="sng">
            <a:solidFill>
              <a:srgbClr val="3A4C64"/>
            </a:solidFill>
            <a:prstDash val="solid"/>
            <a:miter lim="800000"/>
            <a:headEnd/>
            <a:tailEnd/>
          </a:ln>
          <a:effectLst/>
        </p:spPr>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lumMod val="100000"/>
                  </a:prstClr>
                </a:solidFill>
                <a:effectLst/>
                <a:uLnTx/>
                <a:uFillTx/>
                <a:latin typeface="Arial" panose="020B0604020202020204" pitchFamily="34" charset="0"/>
                <a:ea typeface="+mn-ea"/>
                <a:cs typeface="Arial" panose="020B0604020202020204" pitchFamily="34" charset="0"/>
              </a:rPr>
              <a:t>Strategic Visioning &amp; Goal Refinement</a:t>
            </a:r>
          </a:p>
        </p:txBody>
      </p:sp>
    </p:spTree>
    <p:extLst>
      <p:ext uri="{BB962C8B-B14F-4D97-AF65-F5344CB8AC3E}">
        <p14:creationId xmlns:p14="http://schemas.microsoft.com/office/powerpoint/2010/main" val="11549286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3460" cy="6894128"/>
          </a:xfrm>
          <a:prstGeom prst="rect">
            <a:avLst/>
          </a:prstGeom>
        </p:spPr>
      </p:pic>
      <p:sp>
        <p:nvSpPr>
          <p:cNvPr id="4" name="Title 2">
            <a:extLst>
              <a:ext uri="{FF2B5EF4-FFF2-40B4-BE49-F238E27FC236}">
                <a16:creationId xmlns:a16="http://schemas.microsoft.com/office/drawing/2014/main" id="{D73F1295-0616-46CF-9616-842B5946F83B}"/>
              </a:ext>
            </a:extLst>
          </p:cNvPr>
          <p:cNvSpPr txBox="1">
            <a:spLocks/>
          </p:cNvSpPr>
          <p:nvPr/>
        </p:nvSpPr>
        <p:spPr>
          <a:xfrm>
            <a:off x="553999" y="571303"/>
            <a:ext cx="11068062" cy="831600"/>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The District engaged several thousand stakeholders through the Listening Tour</a:t>
            </a:r>
            <a:endParaRPr kumimoji="0" lang="en-US" sz="60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39159ACA-8318-4051-BB9B-A58E64A0E6C5}"/>
              </a:ext>
            </a:extLst>
          </p:cNvPr>
          <p:cNvSpPr txBox="1"/>
          <p:nvPr/>
        </p:nvSpPr>
        <p:spPr>
          <a:xfrm>
            <a:off x="7100648" y="1700092"/>
            <a:ext cx="3423392" cy="458757"/>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Strategic Planning Survey</a:t>
            </a:r>
          </a:p>
        </p:txBody>
      </p:sp>
      <p:sp>
        <p:nvSpPr>
          <p:cNvPr id="6" name="TextBox 5">
            <a:extLst>
              <a:ext uri="{FF2B5EF4-FFF2-40B4-BE49-F238E27FC236}">
                <a16:creationId xmlns:a16="http://schemas.microsoft.com/office/drawing/2014/main" id="{B0A0ED75-30BF-4831-A942-1C1E8923CBC2}"/>
              </a:ext>
            </a:extLst>
          </p:cNvPr>
          <p:cNvSpPr txBox="1"/>
          <p:nvPr/>
        </p:nvSpPr>
        <p:spPr>
          <a:xfrm>
            <a:off x="2264625" y="1700092"/>
            <a:ext cx="2650914" cy="458757"/>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Community Meetings</a:t>
            </a:r>
          </a:p>
        </p:txBody>
      </p:sp>
      <p:sp>
        <p:nvSpPr>
          <p:cNvPr id="7" name="Arrow: Right 15">
            <a:extLst>
              <a:ext uri="{FF2B5EF4-FFF2-40B4-BE49-F238E27FC236}">
                <a16:creationId xmlns:a16="http://schemas.microsoft.com/office/drawing/2014/main" id="{8012E5A2-F3EB-4457-A5B2-AF9A422852E1}"/>
              </a:ext>
            </a:extLst>
          </p:cNvPr>
          <p:cNvSpPr/>
          <p:nvPr/>
        </p:nvSpPr>
        <p:spPr>
          <a:xfrm>
            <a:off x="3266033" y="2842740"/>
            <a:ext cx="453732" cy="450120"/>
          </a:xfrm>
          <a:prstGeom prst="rightArrow">
            <a:avLst/>
          </a:prstGeom>
          <a:solidFill>
            <a:srgbClr val="726E6D"/>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3525B"/>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41701FF1-D270-42F1-8772-CE3A107CF809}"/>
              </a:ext>
            </a:extLst>
          </p:cNvPr>
          <p:cNvGrpSpPr/>
          <p:nvPr/>
        </p:nvGrpSpPr>
        <p:grpSpPr>
          <a:xfrm>
            <a:off x="6458766" y="2240573"/>
            <a:ext cx="4065274" cy="4461880"/>
            <a:chOff x="5324474" y="1831270"/>
            <a:chExt cx="4065274" cy="4461880"/>
          </a:xfrm>
        </p:grpSpPr>
        <p:sp>
          <p:nvSpPr>
            <p:cNvPr id="9" name="Flowchart: Connector 8">
              <a:extLst>
                <a:ext uri="{FF2B5EF4-FFF2-40B4-BE49-F238E27FC236}">
                  <a16:creationId xmlns:a16="http://schemas.microsoft.com/office/drawing/2014/main" id="{1CA141A1-E900-47FE-A371-3CB6CFA5D4F3}"/>
                </a:ext>
              </a:extLst>
            </p:cNvPr>
            <p:cNvSpPr/>
            <p:nvPr/>
          </p:nvSpPr>
          <p:spPr>
            <a:xfrm>
              <a:off x="5324474" y="3016125"/>
              <a:ext cx="2200276" cy="2120249"/>
            </a:xfrm>
            <a:prstGeom prst="flowChartConnector">
              <a:avLst/>
            </a:prstGeom>
            <a:solidFill>
              <a:srgbClr val="DF6F44"/>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18,063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Total Respondents</a:t>
              </a:r>
            </a:p>
          </p:txBody>
        </p:sp>
        <p:sp>
          <p:nvSpPr>
            <p:cNvPr id="10" name="Flowchart: Connector 9">
              <a:extLst>
                <a:ext uri="{FF2B5EF4-FFF2-40B4-BE49-F238E27FC236}">
                  <a16:creationId xmlns:a16="http://schemas.microsoft.com/office/drawing/2014/main" id="{85710910-B17C-406E-A54A-56CB723BD15D}"/>
                </a:ext>
              </a:extLst>
            </p:cNvPr>
            <p:cNvSpPr/>
            <p:nvPr/>
          </p:nvSpPr>
          <p:spPr>
            <a:xfrm>
              <a:off x="7792872" y="4050500"/>
              <a:ext cx="1596876" cy="1466855"/>
            </a:xfrm>
            <a:prstGeom prst="flowChartConnector">
              <a:avLst/>
            </a:prstGeom>
            <a:solidFill>
              <a:srgbClr val="779CA8"/>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11,892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Students</a:t>
              </a:r>
            </a:p>
          </p:txBody>
        </p:sp>
        <p:sp>
          <p:nvSpPr>
            <p:cNvPr id="11" name="Flowchart: Connector 10">
              <a:extLst>
                <a:ext uri="{FF2B5EF4-FFF2-40B4-BE49-F238E27FC236}">
                  <a16:creationId xmlns:a16="http://schemas.microsoft.com/office/drawing/2014/main" id="{128519B7-D861-4162-9935-A93E4F8FD6E4}"/>
                </a:ext>
              </a:extLst>
            </p:cNvPr>
            <p:cNvSpPr/>
            <p:nvPr/>
          </p:nvSpPr>
          <p:spPr>
            <a:xfrm>
              <a:off x="7196737" y="1831270"/>
              <a:ext cx="1242520" cy="1198281"/>
            </a:xfrm>
            <a:prstGeom prst="flowChartConnector">
              <a:avLst/>
            </a:prstGeom>
            <a:solidFill>
              <a:srgbClr val="3A4C64"/>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3,233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Flowchart: Connector 11">
              <a:extLst>
                <a:ext uri="{FF2B5EF4-FFF2-40B4-BE49-F238E27FC236}">
                  <a16:creationId xmlns:a16="http://schemas.microsoft.com/office/drawing/2014/main" id="{FFE8B865-6FBA-4E97-9190-AE5D06C74760}"/>
                </a:ext>
              </a:extLst>
            </p:cNvPr>
            <p:cNvSpPr/>
            <p:nvPr/>
          </p:nvSpPr>
          <p:spPr>
            <a:xfrm>
              <a:off x="7122317" y="5384250"/>
              <a:ext cx="946613" cy="908900"/>
            </a:xfrm>
            <a:prstGeom prst="flowChartConnector">
              <a:avLst/>
            </a:prstGeom>
            <a:solidFill>
              <a:srgbClr val="3A4C64"/>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Flowchart: Connector 12">
              <a:extLst>
                <a:ext uri="{FF2B5EF4-FFF2-40B4-BE49-F238E27FC236}">
                  <a16:creationId xmlns:a16="http://schemas.microsoft.com/office/drawing/2014/main" id="{515275D1-1F02-4120-BEEF-265E8D663845}"/>
                </a:ext>
              </a:extLst>
            </p:cNvPr>
            <p:cNvSpPr/>
            <p:nvPr/>
          </p:nvSpPr>
          <p:spPr>
            <a:xfrm>
              <a:off x="8182573" y="2776019"/>
              <a:ext cx="1174795" cy="1065857"/>
            </a:xfrm>
            <a:prstGeom prst="flowChartConnector">
              <a:avLst/>
            </a:prstGeom>
            <a:solidFill>
              <a:srgbClr val="726E6D"/>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2,841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Staff</a:t>
              </a: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1C22D347-C490-42CE-9E91-C8416CEFBFDF}"/>
                </a:ext>
              </a:extLst>
            </p:cNvPr>
            <p:cNvCxnSpPr>
              <a:cxnSpLocks/>
              <a:endCxn id="11" idx="3"/>
            </p:cNvCxnSpPr>
            <p:nvPr/>
          </p:nvCxnSpPr>
          <p:spPr>
            <a:xfrm flipV="1">
              <a:off x="7048500" y="2854067"/>
              <a:ext cx="330200" cy="392122"/>
            </a:xfrm>
            <a:prstGeom prst="line">
              <a:avLst/>
            </a:prstGeom>
            <a:ln>
              <a:solidFill>
                <a:srgbClr val="93959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A74FB7-B418-4A91-B47B-9E10816B8CA3}"/>
                </a:ext>
              </a:extLst>
            </p:cNvPr>
            <p:cNvCxnSpPr>
              <a:cxnSpLocks/>
              <a:endCxn id="13" idx="2"/>
            </p:cNvCxnSpPr>
            <p:nvPr/>
          </p:nvCxnSpPr>
          <p:spPr>
            <a:xfrm flipV="1">
              <a:off x="7378445" y="3308948"/>
              <a:ext cx="804128" cy="274872"/>
            </a:xfrm>
            <a:prstGeom prst="line">
              <a:avLst/>
            </a:prstGeom>
            <a:ln>
              <a:solidFill>
                <a:srgbClr val="93959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10F9C40-3E71-4349-89BB-BF88254D1F59}"/>
                </a:ext>
              </a:extLst>
            </p:cNvPr>
            <p:cNvCxnSpPr>
              <a:cxnSpLocks/>
            </p:cNvCxnSpPr>
            <p:nvPr/>
          </p:nvCxnSpPr>
          <p:spPr>
            <a:xfrm>
              <a:off x="7470549" y="4446713"/>
              <a:ext cx="378051" cy="163631"/>
            </a:xfrm>
            <a:prstGeom prst="line">
              <a:avLst/>
            </a:prstGeom>
            <a:ln>
              <a:solidFill>
                <a:srgbClr val="939598"/>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C7AB17A-E53E-41F8-A695-CD0C1149C2AC}"/>
                </a:ext>
              </a:extLst>
            </p:cNvPr>
            <p:cNvSpPr txBox="1"/>
            <p:nvPr/>
          </p:nvSpPr>
          <p:spPr>
            <a:xfrm>
              <a:off x="7037882" y="5439237"/>
              <a:ext cx="1164429" cy="766533"/>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Community</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Members</a:t>
              </a:r>
            </a:p>
          </p:txBody>
        </p:sp>
        <p:sp>
          <p:nvSpPr>
            <p:cNvPr id="18" name="TextBox 17">
              <a:extLst>
                <a:ext uri="{FF2B5EF4-FFF2-40B4-BE49-F238E27FC236}">
                  <a16:creationId xmlns:a16="http://schemas.microsoft.com/office/drawing/2014/main" id="{ABF58099-6F23-45AF-A8F1-F03314BBE48D}"/>
                </a:ext>
              </a:extLst>
            </p:cNvPr>
            <p:cNvSpPr txBox="1"/>
            <p:nvPr/>
          </p:nvSpPr>
          <p:spPr>
            <a:xfrm>
              <a:off x="7351594" y="2317262"/>
              <a:ext cx="912797" cy="397201"/>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Parents</a:t>
              </a:r>
            </a:p>
          </p:txBody>
        </p:sp>
        <p:cxnSp>
          <p:nvCxnSpPr>
            <p:cNvPr id="19" name="Straight Connector 18">
              <a:extLst>
                <a:ext uri="{FF2B5EF4-FFF2-40B4-BE49-F238E27FC236}">
                  <a16:creationId xmlns:a16="http://schemas.microsoft.com/office/drawing/2014/main" id="{97575153-BA72-40D0-A81C-6F4B36CA0364}"/>
                </a:ext>
              </a:extLst>
            </p:cNvPr>
            <p:cNvCxnSpPr>
              <a:cxnSpLocks/>
            </p:cNvCxnSpPr>
            <p:nvPr/>
          </p:nvCxnSpPr>
          <p:spPr>
            <a:xfrm flipV="1">
              <a:off x="7048500" y="2875723"/>
              <a:ext cx="292609" cy="370464"/>
            </a:xfrm>
            <a:prstGeom prst="line">
              <a:avLst/>
            </a:prstGeom>
            <a:ln>
              <a:solidFill>
                <a:srgbClr val="93959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00D308-A00F-4B69-82A9-9133224B134A}"/>
                </a:ext>
              </a:extLst>
            </p:cNvPr>
            <p:cNvCxnSpPr>
              <a:cxnSpLocks/>
              <a:endCxn id="12" idx="1"/>
            </p:cNvCxnSpPr>
            <p:nvPr/>
          </p:nvCxnSpPr>
          <p:spPr>
            <a:xfrm>
              <a:off x="7011283" y="4980808"/>
              <a:ext cx="249662" cy="536547"/>
            </a:xfrm>
            <a:prstGeom prst="line">
              <a:avLst/>
            </a:prstGeom>
            <a:ln>
              <a:solidFill>
                <a:srgbClr val="939598"/>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7045440B-A638-45EE-8E2D-414535C4B844}"/>
              </a:ext>
            </a:extLst>
          </p:cNvPr>
          <p:cNvCxnSpPr/>
          <p:nvPr/>
        </p:nvCxnSpPr>
        <p:spPr>
          <a:xfrm>
            <a:off x="5981152" y="1765842"/>
            <a:ext cx="53885" cy="4986661"/>
          </a:xfrm>
          <a:prstGeom prst="line">
            <a:avLst/>
          </a:prstGeom>
          <a:ln w="28575" cap="flat" cmpd="sng" algn="ctr">
            <a:solidFill>
              <a:srgbClr val="779CA8"/>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908D5C3-45BC-4F60-832C-FA43399E0843}"/>
              </a:ext>
            </a:extLst>
          </p:cNvPr>
          <p:cNvSpPr txBox="1"/>
          <p:nvPr/>
        </p:nvSpPr>
        <p:spPr>
          <a:xfrm>
            <a:off x="2412126" y="4416631"/>
            <a:ext cx="2143874" cy="458757"/>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Staff Meetings</a:t>
            </a:r>
          </a:p>
        </p:txBody>
      </p:sp>
      <p:sp>
        <p:nvSpPr>
          <p:cNvPr id="23" name="TextBox 22">
            <a:extLst>
              <a:ext uri="{FF2B5EF4-FFF2-40B4-BE49-F238E27FC236}">
                <a16:creationId xmlns:a16="http://schemas.microsoft.com/office/drawing/2014/main" id="{B3634719-10B0-4BC6-98CA-9E9A2E278DA9}"/>
              </a:ext>
            </a:extLst>
          </p:cNvPr>
          <p:cNvSpPr txBox="1"/>
          <p:nvPr/>
        </p:nvSpPr>
        <p:spPr>
          <a:xfrm>
            <a:off x="1351149" y="2623279"/>
            <a:ext cx="1905148" cy="1228198"/>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3525B"/>
                </a:solidFill>
                <a:effectLst/>
                <a:uLnTx/>
                <a:uFillTx/>
                <a:latin typeface="Arial" panose="020B0604020202020204" pitchFamily="34" charset="0"/>
                <a:ea typeface="+mn-ea"/>
                <a:cs typeface="Arial" panose="020B0604020202020204" pitchFamily="34" charset="0"/>
              </a:rPr>
              <a:t>10</a:t>
            </a:r>
            <a:r>
              <a:rPr kumimoji="0" lang="en-US" sz="2400" b="1" i="0" u="none" strike="noStrike" kern="1200" cap="none" spc="0" normalizeH="0" baseline="0" noProof="0" dirty="0">
                <a:ln>
                  <a:noFill/>
                </a:ln>
                <a:solidFill>
                  <a:srgbClr val="43525B"/>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43525B"/>
                </a:solidFill>
                <a:effectLst/>
                <a:uLnTx/>
                <a:uFillTx/>
                <a:latin typeface="Arial" panose="020B0604020202020204" pitchFamily="34" charset="0"/>
                <a:ea typeface="+mn-ea"/>
                <a:cs typeface="Arial" panose="020B0604020202020204" pitchFamily="34" charset="0"/>
              </a:rPr>
              <a:t>meetings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3525B"/>
                </a:solidFill>
                <a:effectLst/>
                <a:uLnTx/>
                <a:uFillTx/>
                <a:latin typeface="Arial" panose="020B0604020202020204" pitchFamily="34" charset="0"/>
                <a:ea typeface="+mn-ea"/>
                <a:cs typeface="Arial" panose="020B0604020202020204" pitchFamily="34" charset="0"/>
              </a:rPr>
              <a:t>(2 per color track)</a:t>
            </a:r>
          </a:p>
        </p:txBody>
      </p:sp>
      <p:sp>
        <p:nvSpPr>
          <p:cNvPr id="24" name="TextBox 23">
            <a:extLst>
              <a:ext uri="{FF2B5EF4-FFF2-40B4-BE49-F238E27FC236}">
                <a16:creationId xmlns:a16="http://schemas.microsoft.com/office/drawing/2014/main" id="{B53A3E9D-F2E1-476F-B389-4F4C6B8DC606}"/>
              </a:ext>
            </a:extLst>
          </p:cNvPr>
          <p:cNvSpPr txBox="1"/>
          <p:nvPr/>
        </p:nvSpPr>
        <p:spPr>
          <a:xfrm>
            <a:off x="3440899" y="2617927"/>
            <a:ext cx="2224648" cy="951199"/>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3525B"/>
                </a:solidFill>
                <a:effectLst/>
                <a:uLnTx/>
                <a:uFillTx/>
                <a:latin typeface="Arial" panose="020B0604020202020204" pitchFamily="34" charset="0"/>
                <a:ea typeface="+mn-ea"/>
                <a:cs typeface="Arial" panose="020B0604020202020204" pitchFamily="34" charset="0"/>
              </a:rPr>
              <a:t>345</a:t>
            </a:r>
            <a:r>
              <a:rPr kumimoji="0" lang="en-US" sz="1800" b="0" i="0" u="none" strike="noStrike" kern="1200" cap="none" spc="0" normalizeH="0" baseline="0" noProof="0" dirty="0">
                <a:ln>
                  <a:noFill/>
                </a:ln>
                <a:solidFill>
                  <a:srgbClr val="43525B"/>
                </a:solidFill>
                <a:effectLst/>
                <a:uLnTx/>
                <a:uFillTx/>
                <a:latin typeface="Arial" panose="020B0604020202020204" pitchFamily="34" charset="0"/>
                <a:ea typeface="+mn-ea"/>
                <a:cs typeface="Arial" panose="020B0604020202020204" pitchFamily="34" charset="0"/>
              </a:rPr>
              <a:t> total attendees</a:t>
            </a:r>
          </a:p>
        </p:txBody>
      </p:sp>
      <p:sp>
        <p:nvSpPr>
          <p:cNvPr id="25" name="TextBox 24">
            <a:extLst>
              <a:ext uri="{FF2B5EF4-FFF2-40B4-BE49-F238E27FC236}">
                <a16:creationId xmlns:a16="http://schemas.microsoft.com/office/drawing/2014/main" id="{C0512C56-D8D2-45B9-A75E-8F9F3407B379}"/>
              </a:ext>
            </a:extLst>
          </p:cNvPr>
          <p:cNvSpPr txBox="1"/>
          <p:nvPr/>
        </p:nvSpPr>
        <p:spPr>
          <a:xfrm>
            <a:off x="1882552" y="5000050"/>
            <a:ext cx="3203023" cy="1012755"/>
          </a:xfrm>
          <a:prstGeom prst="rect">
            <a:avLst/>
          </a:prstGeom>
          <a:noFill/>
        </p:spPr>
        <p:txBody>
          <a:bodyPr wrap="square" tIns="90000" bIns="90000" rtlCol="0" anchor="t">
            <a:spAutoFit/>
          </a:bodyPr>
          <a:lstStyle/>
          <a:p>
            <a:pPr marL="400050" marR="0" lvl="1" indent="-200025" algn="l" defTabSz="914400" rtl="0" eaLnBrk="1" fontAlgn="auto" latinLnBrk="0" hangingPunct="1">
              <a:lnSpc>
                <a:spcPct val="100000"/>
              </a:lnSpc>
              <a:spcBef>
                <a:spcPts val="0"/>
              </a:spcBef>
              <a:spcAft>
                <a:spcPts val="0"/>
              </a:spcAft>
              <a:buClr>
                <a:srgbClr val="3A4C64"/>
              </a:buClr>
              <a:buSzPct val="125000"/>
              <a:buFont typeface="Nexa Light" panose="02000000000000000000"/>
              <a:buChar char="•"/>
              <a:tabLst/>
              <a:defRPr/>
            </a:pPr>
            <a:r>
              <a:rPr kumimoji="0" lang="en-US" sz="1800" b="0" i="0" u="none" strike="noStrike" kern="1200" cap="none" spc="0" normalizeH="0" baseline="0" noProof="0" dirty="0">
                <a:ln>
                  <a:noFill/>
                </a:ln>
                <a:solidFill>
                  <a:srgbClr val="43525B"/>
                </a:solidFill>
                <a:effectLst/>
                <a:uLnTx/>
                <a:uFillTx/>
                <a:latin typeface="Arial" panose="020B0604020202020204" pitchFamily="34" charset="0"/>
                <a:ea typeface="+mn-ea"/>
                <a:cs typeface="Arial" panose="020B0604020202020204" pitchFamily="34" charset="0"/>
              </a:rPr>
              <a:t>One at each campus</a:t>
            </a:r>
          </a:p>
          <a:p>
            <a:pPr marL="400050" marR="0" lvl="1" indent="-200025" algn="l" defTabSz="914400" rtl="0" eaLnBrk="1" fontAlgn="auto" latinLnBrk="0" hangingPunct="1">
              <a:lnSpc>
                <a:spcPct val="100000"/>
              </a:lnSpc>
              <a:spcBef>
                <a:spcPts val="0"/>
              </a:spcBef>
              <a:spcAft>
                <a:spcPts val="0"/>
              </a:spcAft>
              <a:buClr>
                <a:srgbClr val="3A4C64"/>
              </a:buClr>
              <a:buSzPct val="125000"/>
              <a:buFont typeface="Nexa Light" panose="02000000000000000000"/>
              <a:buChar char="•"/>
              <a:tabLst/>
              <a:defRPr/>
            </a:pPr>
            <a:r>
              <a:rPr kumimoji="0" lang="en-US" sz="1800" b="0" i="0" u="none" strike="noStrike" kern="1200" cap="none" spc="0" normalizeH="0" baseline="0" noProof="0" dirty="0">
                <a:ln>
                  <a:noFill/>
                </a:ln>
                <a:solidFill>
                  <a:srgbClr val="43525B"/>
                </a:solidFill>
                <a:effectLst/>
                <a:uLnTx/>
                <a:uFillTx/>
                <a:latin typeface="Arial" panose="020B0604020202020204" pitchFamily="34" charset="0"/>
                <a:ea typeface="+mn-ea"/>
                <a:cs typeface="Arial" panose="020B0604020202020204" pitchFamily="34" charset="0"/>
              </a:rPr>
              <a:t>One in each CO </a:t>
            </a:r>
            <a:r>
              <a:rPr kumimoji="0" lang="en-US" sz="1800" b="0" i="0" u="none" strike="noStrike" kern="1200" cap="none" spc="0" normalizeH="0" baseline="0" noProof="0" dirty="0" smtClean="0">
                <a:ln>
                  <a:noFill/>
                </a:ln>
                <a:solidFill>
                  <a:srgbClr val="43525B"/>
                </a:solidFill>
                <a:effectLst/>
                <a:uLnTx/>
                <a:uFillTx/>
                <a:latin typeface="Arial" panose="020B0604020202020204" pitchFamily="34" charset="0"/>
                <a:ea typeface="+mn-ea"/>
                <a:cs typeface="Arial" panose="020B0604020202020204" pitchFamily="34" charset="0"/>
              </a:rPr>
              <a:t>Department</a:t>
            </a:r>
            <a:endParaRPr kumimoji="0" lang="en-US" sz="1800" b="0" i="0" u="none" strike="noStrike" kern="1200" cap="none" spc="0" normalizeH="0" baseline="0" noProof="0" dirty="0">
              <a:ln>
                <a:noFill/>
              </a:ln>
              <a:solidFill>
                <a:srgbClr val="43525B"/>
              </a:solidFill>
              <a:effectLst/>
              <a:uLnTx/>
              <a:uFillTx/>
              <a:latin typeface="Arial" panose="020B0604020202020204" pitchFamily="34" charset="0"/>
              <a:ea typeface="+mn-ea"/>
              <a:cs typeface="Arial" panose="020B0604020202020204" pitchFamily="34" charset="0"/>
            </a:endParaRPr>
          </a:p>
        </p:txBody>
      </p:sp>
      <p:cxnSp>
        <p:nvCxnSpPr>
          <p:cNvPr id="26" name="Straight Connector 25">
            <a:extLst>
              <a:ext uri="{FF2B5EF4-FFF2-40B4-BE49-F238E27FC236}">
                <a16:creationId xmlns:a16="http://schemas.microsoft.com/office/drawing/2014/main" id="{F09AF207-88BD-4F14-A123-BBCE6EC9B6B1}"/>
              </a:ext>
            </a:extLst>
          </p:cNvPr>
          <p:cNvCxnSpPr>
            <a:cxnSpLocks/>
          </p:cNvCxnSpPr>
          <p:nvPr/>
        </p:nvCxnSpPr>
        <p:spPr>
          <a:xfrm>
            <a:off x="1351149" y="3838303"/>
            <a:ext cx="4656944" cy="0"/>
          </a:xfrm>
          <a:prstGeom prst="line">
            <a:avLst/>
          </a:prstGeom>
          <a:ln>
            <a:solidFill>
              <a:srgbClr val="779CA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7183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9086" cy="6914188"/>
          </a:xfrm>
          <a:prstGeom prst="rect">
            <a:avLst/>
          </a:prstGeom>
          <a:solidFill>
            <a:srgbClr val="779CA8"/>
          </a:solidFill>
        </p:spPr>
      </p:pic>
      <p:sp>
        <p:nvSpPr>
          <p:cNvPr id="12" name="Title 2">
            <a:extLst>
              <a:ext uri="{FF2B5EF4-FFF2-40B4-BE49-F238E27FC236}">
                <a16:creationId xmlns:a16="http://schemas.microsoft.com/office/drawing/2014/main" id="{7269DA4F-EA53-4E8C-ADB9-78F1907CD550}"/>
              </a:ext>
            </a:extLst>
          </p:cNvPr>
          <p:cNvSpPr txBox="1">
            <a:spLocks/>
          </p:cNvSpPr>
          <p:nvPr/>
        </p:nvSpPr>
        <p:spPr>
          <a:xfrm>
            <a:off x="0" y="701931"/>
            <a:ext cx="12279085" cy="831600"/>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Several clear themes emerged based on stakeholder input</a:t>
            </a:r>
            <a:endParaRPr kumimoji="0" lang="en-US" sz="60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endParaRPr>
          </a:p>
        </p:txBody>
      </p:sp>
      <p:sp>
        <p:nvSpPr>
          <p:cNvPr id="13" name="Rectangle: Rounded Corners 5">
            <a:extLst>
              <a:ext uri="{FF2B5EF4-FFF2-40B4-BE49-F238E27FC236}">
                <a16:creationId xmlns:a16="http://schemas.microsoft.com/office/drawing/2014/main" id="{BA4F20B7-07D4-4B99-B024-38C4C57A40A2}"/>
              </a:ext>
            </a:extLst>
          </p:cNvPr>
          <p:cNvSpPr/>
          <p:nvPr/>
        </p:nvSpPr>
        <p:spPr>
          <a:xfrm>
            <a:off x="6967073" y="1888810"/>
            <a:ext cx="2724150" cy="831600"/>
          </a:xfrm>
          <a:prstGeom prst="roundRect">
            <a:avLst/>
          </a:prstGeom>
          <a:solidFill>
            <a:srgbClr val="726E6D"/>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Evolving the Student Learning Experience</a:t>
            </a:r>
          </a:p>
        </p:txBody>
      </p:sp>
      <p:sp>
        <p:nvSpPr>
          <p:cNvPr id="14" name="Rectangle: Rounded Corners 6">
            <a:extLst>
              <a:ext uri="{FF2B5EF4-FFF2-40B4-BE49-F238E27FC236}">
                <a16:creationId xmlns:a16="http://schemas.microsoft.com/office/drawing/2014/main" id="{E6CF54A6-4A69-47C1-B30E-D6F4C6BA1F0D}"/>
              </a:ext>
            </a:extLst>
          </p:cNvPr>
          <p:cNvSpPr/>
          <p:nvPr/>
        </p:nvSpPr>
        <p:spPr>
          <a:xfrm>
            <a:off x="6967073" y="4742214"/>
            <a:ext cx="2724150" cy="831600"/>
          </a:xfrm>
          <a:prstGeom prst="roundRect">
            <a:avLst/>
          </a:prstGeom>
          <a:solidFill>
            <a:srgbClr val="726E6D"/>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Planning for Rapid Growth While Preserving District Culture</a:t>
            </a:r>
          </a:p>
        </p:txBody>
      </p:sp>
      <p:sp>
        <p:nvSpPr>
          <p:cNvPr id="15" name="Rectangle: Rounded Corners 7">
            <a:extLst>
              <a:ext uri="{FF2B5EF4-FFF2-40B4-BE49-F238E27FC236}">
                <a16:creationId xmlns:a16="http://schemas.microsoft.com/office/drawing/2014/main" id="{4E996E62-5D12-4673-927B-E9DB0015D883}"/>
              </a:ext>
            </a:extLst>
          </p:cNvPr>
          <p:cNvSpPr/>
          <p:nvPr/>
        </p:nvSpPr>
        <p:spPr>
          <a:xfrm>
            <a:off x="6967073" y="5684728"/>
            <a:ext cx="2724150" cy="831600"/>
          </a:xfrm>
          <a:prstGeom prst="roundRect">
            <a:avLst/>
          </a:prstGeom>
          <a:solidFill>
            <a:srgbClr val="726E6D"/>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Focus</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Talent</a:t>
            </a:r>
          </a:p>
        </p:txBody>
      </p:sp>
      <p:sp>
        <p:nvSpPr>
          <p:cNvPr id="16" name="Rectangle: Rounded Corners 8">
            <a:extLst>
              <a:ext uri="{FF2B5EF4-FFF2-40B4-BE49-F238E27FC236}">
                <a16:creationId xmlns:a16="http://schemas.microsoft.com/office/drawing/2014/main" id="{5B588E6E-0798-4A85-9BE3-391DEFC454B1}"/>
              </a:ext>
            </a:extLst>
          </p:cNvPr>
          <p:cNvSpPr/>
          <p:nvPr/>
        </p:nvSpPr>
        <p:spPr>
          <a:xfrm>
            <a:off x="6967073" y="3752058"/>
            <a:ext cx="2724150" cy="831600"/>
          </a:xfrm>
          <a:prstGeom prst="roundRect">
            <a:avLst/>
          </a:prstGeom>
          <a:solidFill>
            <a:srgbClr val="726E6D"/>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Promoting a Safe and Healthy Environment for Students</a:t>
            </a:r>
          </a:p>
        </p:txBody>
      </p:sp>
      <p:sp>
        <p:nvSpPr>
          <p:cNvPr id="17" name="Rectangle: Rounded Corners 9">
            <a:extLst>
              <a:ext uri="{FF2B5EF4-FFF2-40B4-BE49-F238E27FC236}">
                <a16:creationId xmlns:a16="http://schemas.microsoft.com/office/drawing/2014/main" id="{08B3788B-DFF2-4BE4-9305-8354CC69A5D2}"/>
              </a:ext>
            </a:extLst>
          </p:cNvPr>
          <p:cNvSpPr/>
          <p:nvPr/>
        </p:nvSpPr>
        <p:spPr>
          <a:xfrm>
            <a:off x="6967073" y="2820434"/>
            <a:ext cx="2724150" cy="831600"/>
          </a:xfrm>
          <a:prstGeom prst="roundRect">
            <a:avLst/>
          </a:prstGeom>
          <a:solidFill>
            <a:srgbClr val="726E6D"/>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Equipping Students with Knowledge and Skills to Succeed in a Changing World</a:t>
            </a:r>
          </a:p>
        </p:txBody>
      </p:sp>
      <p:sp>
        <p:nvSpPr>
          <p:cNvPr id="18" name="Freeform 415">
            <a:extLst>
              <a:ext uri="{FF2B5EF4-FFF2-40B4-BE49-F238E27FC236}">
                <a16:creationId xmlns:a16="http://schemas.microsoft.com/office/drawing/2014/main" id="{8A0194E6-3642-432E-8F79-456274341D96}"/>
              </a:ext>
            </a:extLst>
          </p:cNvPr>
          <p:cNvSpPr>
            <a:spLocks noEditPoints="1"/>
          </p:cNvSpPr>
          <p:nvPr/>
        </p:nvSpPr>
        <p:spPr bwMode="auto">
          <a:xfrm>
            <a:off x="9779506" y="3008242"/>
            <a:ext cx="700485" cy="463227"/>
          </a:xfrm>
          <a:custGeom>
            <a:avLst/>
            <a:gdLst>
              <a:gd name="T0" fmla="*/ 7 w 726"/>
              <a:gd name="T1" fmla="*/ 131 h 484"/>
              <a:gd name="T2" fmla="*/ 0 w 726"/>
              <a:gd name="T3" fmla="*/ 121 h 484"/>
              <a:gd name="T4" fmla="*/ 7 w 726"/>
              <a:gd name="T5" fmla="*/ 112 h 484"/>
              <a:gd name="T6" fmla="*/ 360 w 726"/>
              <a:gd name="T7" fmla="*/ 1 h 484"/>
              <a:gd name="T8" fmla="*/ 363 w 726"/>
              <a:gd name="T9" fmla="*/ 0 h 484"/>
              <a:gd name="T10" fmla="*/ 366 w 726"/>
              <a:gd name="T11" fmla="*/ 1 h 484"/>
              <a:gd name="T12" fmla="*/ 719 w 726"/>
              <a:gd name="T13" fmla="*/ 112 h 484"/>
              <a:gd name="T14" fmla="*/ 726 w 726"/>
              <a:gd name="T15" fmla="*/ 121 h 484"/>
              <a:gd name="T16" fmla="*/ 719 w 726"/>
              <a:gd name="T17" fmla="*/ 131 h 484"/>
              <a:gd name="T18" fmla="*/ 366 w 726"/>
              <a:gd name="T19" fmla="*/ 242 h 484"/>
              <a:gd name="T20" fmla="*/ 363 w 726"/>
              <a:gd name="T21" fmla="*/ 242 h 484"/>
              <a:gd name="T22" fmla="*/ 360 w 726"/>
              <a:gd name="T23" fmla="*/ 242 h 484"/>
              <a:gd name="T24" fmla="*/ 154 w 726"/>
              <a:gd name="T25" fmla="*/ 177 h 484"/>
              <a:gd name="T26" fmla="*/ 132 w 726"/>
              <a:gd name="T27" fmla="*/ 212 h 484"/>
              <a:gd name="T28" fmla="*/ 121 w 726"/>
              <a:gd name="T29" fmla="*/ 268 h 484"/>
              <a:gd name="T30" fmla="*/ 141 w 726"/>
              <a:gd name="T31" fmla="*/ 303 h 484"/>
              <a:gd name="T32" fmla="*/ 123 w 726"/>
              <a:gd name="T33" fmla="*/ 337 h 484"/>
              <a:gd name="T34" fmla="*/ 141 w 726"/>
              <a:gd name="T35" fmla="*/ 473 h 484"/>
              <a:gd name="T36" fmla="*/ 139 w 726"/>
              <a:gd name="T37" fmla="*/ 481 h 484"/>
              <a:gd name="T38" fmla="*/ 131 w 726"/>
              <a:gd name="T39" fmla="*/ 484 h 484"/>
              <a:gd name="T40" fmla="*/ 70 w 726"/>
              <a:gd name="T41" fmla="*/ 484 h 484"/>
              <a:gd name="T42" fmla="*/ 63 w 726"/>
              <a:gd name="T43" fmla="*/ 481 h 484"/>
              <a:gd name="T44" fmla="*/ 60 w 726"/>
              <a:gd name="T45" fmla="*/ 473 h 484"/>
              <a:gd name="T46" fmla="*/ 79 w 726"/>
              <a:gd name="T47" fmla="*/ 337 h 484"/>
              <a:gd name="T48" fmla="*/ 60 w 726"/>
              <a:gd name="T49" fmla="*/ 303 h 484"/>
              <a:gd name="T50" fmla="*/ 81 w 726"/>
              <a:gd name="T51" fmla="*/ 268 h 484"/>
              <a:gd name="T52" fmla="*/ 112 w 726"/>
              <a:gd name="T53" fmla="*/ 164 h 484"/>
              <a:gd name="T54" fmla="*/ 7 w 726"/>
              <a:gd name="T55" fmla="*/ 131 h 484"/>
              <a:gd name="T56" fmla="*/ 161 w 726"/>
              <a:gd name="T57" fmla="*/ 323 h 484"/>
              <a:gd name="T58" fmla="*/ 167 w 726"/>
              <a:gd name="T59" fmla="*/ 223 h 484"/>
              <a:gd name="T60" fmla="*/ 348 w 726"/>
              <a:gd name="T61" fmla="*/ 280 h 484"/>
              <a:gd name="T62" fmla="*/ 363 w 726"/>
              <a:gd name="T63" fmla="*/ 283 h 484"/>
              <a:gd name="T64" fmla="*/ 378 w 726"/>
              <a:gd name="T65" fmla="*/ 280 h 484"/>
              <a:gd name="T66" fmla="*/ 559 w 726"/>
              <a:gd name="T67" fmla="*/ 223 h 484"/>
              <a:gd name="T68" fmla="*/ 564 w 726"/>
              <a:gd name="T69" fmla="*/ 323 h 484"/>
              <a:gd name="T70" fmla="*/ 539 w 726"/>
              <a:gd name="T71" fmla="*/ 363 h 484"/>
              <a:gd name="T72" fmla="*/ 465 w 726"/>
              <a:gd name="T73" fmla="*/ 393 h 484"/>
              <a:gd name="T74" fmla="*/ 363 w 726"/>
              <a:gd name="T75" fmla="*/ 404 h 484"/>
              <a:gd name="T76" fmla="*/ 261 w 726"/>
              <a:gd name="T77" fmla="*/ 393 h 484"/>
              <a:gd name="T78" fmla="*/ 187 w 726"/>
              <a:gd name="T79" fmla="*/ 363 h 484"/>
              <a:gd name="T80" fmla="*/ 161 w 726"/>
              <a:gd name="T81" fmla="*/ 32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26" h="484">
                <a:moveTo>
                  <a:pt x="7" y="131"/>
                </a:moveTo>
                <a:cubicBezTo>
                  <a:pt x="2" y="129"/>
                  <a:pt x="0" y="126"/>
                  <a:pt x="0" y="121"/>
                </a:cubicBezTo>
                <a:cubicBezTo>
                  <a:pt x="0" y="117"/>
                  <a:pt x="2" y="113"/>
                  <a:pt x="7" y="112"/>
                </a:cubicBezTo>
                <a:lnTo>
                  <a:pt x="360" y="1"/>
                </a:lnTo>
                <a:cubicBezTo>
                  <a:pt x="360" y="1"/>
                  <a:pt x="362" y="0"/>
                  <a:pt x="363" y="0"/>
                </a:cubicBezTo>
                <a:cubicBezTo>
                  <a:pt x="364" y="0"/>
                  <a:pt x="365" y="1"/>
                  <a:pt x="366" y="1"/>
                </a:cubicBezTo>
                <a:lnTo>
                  <a:pt x="719" y="112"/>
                </a:lnTo>
                <a:cubicBezTo>
                  <a:pt x="723" y="113"/>
                  <a:pt x="726" y="117"/>
                  <a:pt x="726" y="121"/>
                </a:cubicBezTo>
                <a:cubicBezTo>
                  <a:pt x="726" y="126"/>
                  <a:pt x="723" y="129"/>
                  <a:pt x="719" y="131"/>
                </a:cubicBezTo>
                <a:lnTo>
                  <a:pt x="366" y="242"/>
                </a:lnTo>
                <a:cubicBezTo>
                  <a:pt x="365" y="242"/>
                  <a:pt x="364" y="242"/>
                  <a:pt x="363" y="242"/>
                </a:cubicBezTo>
                <a:cubicBezTo>
                  <a:pt x="362" y="242"/>
                  <a:pt x="360" y="242"/>
                  <a:pt x="360" y="242"/>
                </a:cubicBezTo>
                <a:lnTo>
                  <a:pt x="154" y="177"/>
                </a:lnTo>
                <a:cubicBezTo>
                  <a:pt x="145" y="184"/>
                  <a:pt x="138" y="196"/>
                  <a:pt x="132" y="212"/>
                </a:cubicBezTo>
                <a:cubicBezTo>
                  <a:pt x="126" y="229"/>
                  <a:pt x="122" y="247"/>
                  <a:pt x="121" y="268"/>
                </a:cubicBezTo>
                <a:cubicBezTo>
                  <a:pt x="134" y="276"/>
                  <a:pt x="141" y="287"/>
                  <a:pt x="141" y="303"/>
                </a:cubicBezTo>
                <a:cubicBezTo>
                  <a:pt x="141" y="317"/>
                  <a:pt x="135" y="329"/>
                  <a:pt x="123" y="337"/>
                </a:cubicBezTo>
                <a:lnTo>
                  <a:pt x="141" y="473"/>
                </a:lnTo>
                <a:cubicBezTo>
                  <a:pt x="141" y="476"/>
                  <a:pt x="141" y="478"/>
                  <a:pt x="139" y="481"/>
                </a:cubicBezTo>
                <a:cubicBezTo>
                  <a:pt x="137" y="483"/>
                  <a:pt x="134" y="484"/>
                  <a:pt x="131" y="484"/>
                </a:cubicBezTo>
                <a:lnTo>
                  <a:pt x="70" y="484"/>
                </a:lnTo>
                <a:cubicBezTo>
                  <a:pt x="67" y="484"/>
                  <a:pt x="65" y="483"/>
                  <a:pt x="63" y="481"/>
                </a:cubicBezTo>
                <a:cubicBezTo>
                  <a:pt x="61" y="478"/>
                  <a:pt x="60" y="476"/>
                  <a:pt x="60" y="473"/>
                </a:cubicBezTo>
                <a:lnTo>
                  <a:pt x="79" y="337"/>
                </a:lnTo>
                <a:cubicBezTo>
                  <a:pt x="66" y="329"/>
                  <a:pt x="60" y="317"/>
                  <a:pt x="60" y="303"/>
                </a:cubicBezTo>
                <a:cubicBezTo>
                  <a:pt x="60" y="287"/>
                  <a:pt x="67" y="276"/>
                  <a:pt x="81" y="268"/>
                </a:cubicBezTo>
                <a:cubicBezTo>
                  <a:pt x="83" y="224"/>
                  <a:pt x="93" y="190"/>
                  <a:pt x="112" y="164"/>
                </a:cubicBezTo>
                <a:lnTo>
                  <a:pt x="7" y="131"/>
                </a:lnTo>
                <a:close/>
                <a:moveTo>
                  <a:pt x="161" y="323"/>
                </a:moveTo>
                <a:lnTo>
                  <a:pt x="167" y="223"/>
                </a:lnTo>
                <a:lnTo>
                  <a:pt x="348" y="280"/>
                </a:lnTo>
                <a:cubicBezTo>
                  <a:pt x="352" y="282"/>
                  <a:pt x="357" y="283"/>
                  <a:pt x="363" y="283"/>
                </a:cubicBezTo>
                <a:cubicBezTo>
                  <a:pt x="368" y="283"/>
                  <a:pt x="373" y="282"/>
                  <a:pt x="378" y="280"/>
                </a:cubicBezTo>
                <a:lnTo>
                  <a:pt x="559" y="223"/>
                </a:lnTo>
                <a:lnTo>
                  <a:pt x="564" y="323"/>
                </a:lnTo>
                <a:cubicBezTo>
                  <a:pt x="565" y="337"/>
                  <a:pt x="557" y="351"/>
                  <a:pt x="539" y="363"/>
                </a:cubicBezTo>
                <a:cubicBezTo>
                  <a:pt x="520" y="376"/>
                  <a:pt x="496" y="385"/>
                  <a:pt x="465" y="393"/>
                </a:cubicBezTo>
                <a:cubicBezTo>
                  <a:pt x="433" y="400"/>
                  <a:pt x="399" y="404"/>
                  <a:pt x="363" y="404"/>
                </a:cubicBezTo>
                <a:cubicBezTo>
                  <a:pt x="326" y="404"/>
                  <a:pt x="292" y="400"/>
                  <a:pt x="261" y="393"/>
                </a:cubicBezTo>
                <a:cubicBezTo>
                  <a:pt x="230" y="385"/>
                  <a:pt x="205" y="376"/>
                  <a:pt x="187" y="363"/>
                </a:cubicBezTo>
                <a:cubicBezTo>
                  <a:pt x="169" y="351"/>
                  <a:pt x="160" y="337"/>
                  <a:pt x="161" y="323"/>
                </a:cubicBezTo>
                <a:close/>
              </a:path>
            </a:pathLst>
          </a:custGeom>
          <a:solidFill>
            <a:srgbClr val="779CA8"/>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Freeform 208">
            <a:extLst>
              <a:ext uri="{FF2B5EF4-FFF2-40B4-BE49-F238E27FC236}">
                <a16:creationId xmlns:a16="http://schemas.microsoft.com/office/drawing/2014/main" id="{94CDE24A-5ADA-4CB3-B61E-30EC46FBE3C3}"/>
              </a:ext>
            </a:extLst>
          </p:cNvPr>
          <p:cNvSpPr>
            <a:spLocks noEditPoints="1"/>
          </p:cNvSpPr>
          <p:nvPr/>
        </p:nvSpPr>
        <p:spPr bwMode="auto">
          <a:xfrm>
            <a:off x="9821875" y="5829372"/>
            <a:ext cx="581857" cy="542312"/>
          </a:xfrm>
          <a:custGeom>
            <a:avLst/>
            <a:gdLst>
              <a:gd name="T0" fmla="*/ 39 w 605"/>
              <a:gd name="T1" fmla="*/ 162 h 565"/>
              <a:gd name="T2" fmla="*/ 84 w 605"/>
              <a:gd name="T3" fmla="*/ 182 h 565"/>
              <a:gd name="T4" fmla="*/ 163 w 605"/>
              <a:gd name="T5" fmla="*/ 181 h 565"/>
              <a:gd name="T6" fmla="*/ 187 w 605"/>
              <a:gd name="T7" fmla="*/ 283 h 565"/>
              <a:gd name="T8" fmla="*/ 61 w 605"/>
              <a:gd name="T9" fmla="*/ 323 h 565"/>
              <a:gd name="T10" fmla="*/ 0 w 605"/>
              <a:gd name="T11" fmla="*/ 273 h 565"/>
              <a:gd name="T12" fmla="*/ 40 w 605"/>
              <a:gd name="T13" fmla="*/ 81 h 565"/>
              <a:gd name="T14" fmla="*/ 121 w 605"/>
              <a:gd name="T15" fmla="*/ 0 h 565"/>
              <a:gd name="T16" fmla="*/ 202 w 605"/>
              <a:gd name="T17" fmla="*/ 81 h 565"/>
              <a:gd name="T18" fmla="*/ 121 w 605"/>
              <a:gd name="T19" fmla="*/ 162 h 565"/>
              <a:gd name="T20" fmla="*/ 81 w 605"/>
              <a:gd name="T21" fmla="*/ 483 h 565"/>
              <a:gd name="T22" fmla="*/ 86 w 605"/>
              <a:gd name="T23" fmla="*/ 416 h 565"/>
              <a:gd name="T24" fmla="*/ 108 w 605"/>
              <a:gd name="T25" fmla="*/ 351 h 565"/>
              <a:gd name="T26" fmla="*/ 155 w 605"/>
              <a:gd name="T27" fmla="*/ 309 h 565"/>
              <a:gd name="T28" fmla="*/ 203 w 605"/>
              <a:gd name="T29" fmla="*/ 309 h 565"/>
              <a:gd name="T30" fmla="*/ 260 w 605"/>
              <a:gd name="T31" fmla="*/ 340 h 565"/>
              <a:gd name="T32" fmla="*/ 345 w 605"/>
              <a:gd name="T33" fmla="*/ 340 h 565"/>
              <a:gd name="T34" fmla="*/ 402 w 605"/>
              <a:gd name="T35" fmla="*/ 309 h 565"/>
              <a:gd name="T36" fmla="*/ 450 w 605"/>
              <a:gd name="T37" fmla="*/ 309 h 565"/>
              <a:gd name="T38" fmla="*/ 497 w 605"/>
              <a:gd name="T39" fmla="*/ 351 h 565"/>
              <a:gd name="T40" fmla="*/ 519 w 605"/>
              <a:gd name="T41" fmla="*/ 416 h 565"/>
              <a:gd name="T42" fmla="*/ 524 w 605"/>
              <a:gd name="T43" fmla="*/ 483 h 565"/>
              <a:gd name="T44" fmla="*/ 440 w 605"/>
              <a:gd name="T45" fmla="*/ 565 h 565"/>
              <a:gd name="T46" fmla="*/ 104 w 605"/>
              <a:gd name="T47" fmla="*/ 543 h 565"/>
              <a:gd name="T48" fmla="*/ 217 w 605"/>
              <a:gd name="T49" fmla="*/ 287 h 565"/>
              <a:gd name="T50" fmla="*/ 217 w 605"/>
              <a:gd name="T51" fmla="*/ 116 h 565"/>
              <a:gd name="T52" fmla="*/ 388 w 605"/>
              <a:gd name="T53" fmla="*/ 116 h 565"/>
              <a:gd name="T54" fmla="*/ 388 w 605"/>
              <a:gd name="T55" fmla="*/ 287 h 565"/>
              <a:gd name="T56" fmla="*/ 217 w 605"/>
              <a:gd name="T57" fmla="*/ 287 h 565"/>
              <a:gd name="T58" fmla="*/ 403 w 605"/>
              <a:gd name="T59" fmla="*/ 81 h 565"/>
              <a:gd name="T60" fmla="*/ 484 w 605"/>
              <a:gd name="T61" fmla="*/ 0 h 565"/>
              <a:gd name="T62" fmla="*/ 565 w 605"/>
              <a:gd name="T63" fmla="*/ 81 h 565"/>
              <a:gd name="T64" fmla="*/ 484 w 605"/>
              <a:gd name="T65" fmla="*/ 162 h 565"/>
              <a:gd name="T66" fmla="*/ 418 w 605"/>
              <a:gd name="T67" fmla="*/ 283 h 565"/>
              <a:gd name="T68" fmla="*/ 442 w 605"/>
              <a:gd name="T69" fmla="*/ 181 h 565"/>
              <a:gd name="T70" fmla="*/ 521 w 605"/>
              <a:gd name="T71" fmla="*/ 182 h 565"/>
              <a:gd name="T72" fmla="*/ 566 w 605"/>
              <a:gd name="T73" fmla="*/ 162 h 565"/>
              <a:gd name="T74" fmla="*/ 587 w 605"/>
              <a:gd name="T75" fmla="*/ 310 h 565"/>
              <a:gd name="T76" fmla="*/ 502 w 605"/>
              <a:gd name="T77" fmla="*/ 323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5" h="565">
                <a:moveTo>
                  <a:pt x="0" y="273"/>
                </a:moveTo>
                <a:cubicBezTo>
                  <a:pt x="0" y="199"/>
                  <a:pt x="13" y="162"/>
                  <a:pt x="39" y="162"/>
                </a:cubicBezTo>
                <a:cubicBezTo>
                  <a:pt x="40" y="162"/>
                  <a:pt x="45" y="164"/>
                  <a:pt x="53" y="168"/>
                </a:cubicBezTo>
                <a:cubicBezTo>
                  <a:pt x="61" y="173"/>
                  <a:pt x="71" y="177"/>
                  <a:pt x="84" y="182"/>
                </a:cubicBezTo>
                <a:cubicBezTo>
                  <a:pt x="96" y="186"/>
                  <a:pt x="109" y="188"/>
                  <a:pt x="121" y="188"/>
                </a:cubicBezTo>
                <a:cubicBezTo>
                  <a:pt x="135" y="188"/>
                  <a:pt x="149" y="186"/>
                  <a:pt x="163" y="181"/>
                </a:cubicBezTo>
                <a:cubicBezTo>
                  <a:pt x="162" y="189"/>
                  <a:pt x="161" y="196"/>
                  <a:pt x="161" y="202"/>
                </a:cubicBezTo>
                <a:cubicBezTo>
                  <a:pt x="161" y="231"/>
                  <a:pt x="170" y="258"/>
                  <a:pt x="187" y="283"/>
                </a:cubicBezTo>
                <a:cubicBezTo>
                  <a:pt x="153" y="284"/>
                  <a:pt x="125" y="297"/>
                  <a:pt x="103" y="323"/>
                </a:cubicBezTo>
                <a:lnTo>
                  <a:pt x="61" y="323"/>
                </a:lnTo>
                <a:cubicBezTo>
                  <a:pt x="44" y="323"/>
                  <a:pt x="29" y="319"/>
                  <a:pt x="18" y="310"/>
                </a:cubicBezTo>
                <a:cubicBezTo>
                  <a:pt x="6" y="302"/>
                  <a:pt x="0" y="289"/>
                  <a:pt x="0" y="273"/>
                </a:cubicBezTo>
                <a:close/>
                <a:moveTo>
                  <a:pt x="64" y="138"/>
                </a:moveTo>
                <a:cubicBezTo>
                  <a:pt x="48" y="122"/>
                  <a:pt x="40" y="103"/>
                  <a:pt x="40" y="81"/>
                </a:cubicBezTo>
                <a:cubicBezTo>
                  <a:pt x="40" y="59"/>
                  <a:pt x="48" y="40"/>
                  <a:pt x="64" y="24"/>
                </a:cubicBezTo>
                <a:cubicBezTo>
                  <a:pt x="80" y="8"/>
                  <a:pt x="99" y="0"/>
                  <a:pt x="121" y="0"/>
                </a:cubicBezTo>
                <a:cubicBezTo>
                  <a:pt x="143" y="0"/>
                  <a:pt x="162" y="8"/>
                  <a:pt x="178" y="24"/>
                </a:cubicBezTo>
                <a:cubicBezTo>
                  <a:pt x="194" y="40"/>
                  <a:pt x="202" y="59"/>
                  <a:pt x="202" y="81"/>
                </a:cubicBezTo>
                <a:cubicBezTo>
                  <a:pt x="202" y="103"/>
                  <a:pt x="194" y="122"/>
                  <a:pt x="178" y="138"/>
                </a:cubicBezTo>
                <a:cubicBezTo>
                  <a:pt x="162" y="154"/>
                  <a:pt x="143" y="162"/>
                  <a:pt x="121" y="162"/>
                </a:cubicBezTo>
                <a:cubicBezTo>
                  <a:pt x="99" y="162"/>
                  <a:pt x="80" y="154"/>
                  <a:pt x="64" y="138"/>
                </a:cubicBezTo>
                <a:close/>
                <a:moveTo>
                  <a:pt x="81" y="483"/>
                </a:moveTo>
                <a:cubicBezTo>
                  <a:pt x="81" y="472"/>
                  <a:pt x="81" y="461"/>
                  <a:pt x="82" y="451"/>
                </a:cubicBezTo>
                <a:cubicBezTo>
                  <a:pt x="83" y="440"/>
                  <a:pt x="84" y="429"/>
                  <a:pt x="86" y="416"/>
                </a:cubicBezTo>
                <a:cubicBezTo>
                  <a:pt x="88" y="404"/>
                  <a:pt x="91" y="393"/>
                  <a:pt x="95" y="382"/>
                </a:cubicBezTo>
                <a:cubicBezTo>
                  <a:pt x="98" y="372"/>
                  <a:pt x="102" y="361"/>
                  <a:pt x="108" y="351"/>
                </a:cubicBezTo>
                <a:cubicBezTo>
                  <a:pt x="114" y="341"/>
                  <a:pt x="120" y="333"/>
                  <a:pt x="128" y="326"/>
                </a:cubicBezTo>
                <a:cubicBezTo>
                  <a:pt x="135" y="319"/>
                  <a:pt x="144" y="313"/>
                  <a:pt x="155" y="309"/>
                </a:cubicBezTo>
                <a:cubicBezTo>
                  <a:pt x="165" y="305"/>
                  <a:pt x="177" y="303"/>
                  <a:pt x="190" y="303"/>
                </a:cubicBezTo>
                <a:cubicBezTo>
                  <a:pt x="192" y="303"/>
                  <a:pt x="196" y="305"/>
                  <a:pt x="203" y="309"/>
                </a:cubicBezTo>
                <a:cubicBezTo>
                  <a:pt x="210" y="314"/>
                  <a:pt x="218" y="319"/>
                  <a:pt x="226" y="325"/>
                </a:cubicBezTo>
                <a:cubicBezTo>
                  <a:pt x="235" y="330"/>
                  <a:pt x="246" y="335"/>
                  <a:pt x="260" y="340"/>
                </a:cubicBezTo>
                <a:cubicBezTo>
                  <a:pt x="274" y="344"/>
                  <a:pt x="288" y="346"/>
                  <a:pt x="302" y="346"/>
                </a:cubicBezTo>
                <a:cubicBezTo>
                  <a:pt x="317" y="346"/>
                  <a:pt x="331" y="344"/>
                  <a:pt x="345" y="340"/>
                </a:cubicBezTo>
                <a:cubicBezTo>
                  <a:pt x="359" y="335"/>
                  <a:pt x="370" y="330"/>
                  <a:pt x="379" y="325"/>
                </a:cubicBezTo>
                <a:cubicBezTo>
                  <a:pt x="387" y="319"/>
                  <a:pt x="395" y="314"/>
                  <a:pt x="402" y="309"/>
                </a:cubicBezTo>
                <a:cubicBezTo>
                  <a:pt x="409" y="305"/>
                  <a:pt x="413" y="303"/>
                  <a:pt x="415" y="303"/>
                </a:cubicBezTo>
                <a:cubicBezTo>
                  <a:pt x="428" y="303"/>
                  <a:pt x="440" y="305"/>
                  <a:pt x="450" y="309"/>
                </a:cubicBezTo>
                <a:cubicBezTo>
                  <a:pt x="461" y="313"/>
                  <a:pt x="470" y="319"/>
                  <a:pt x="477" y="326"/>
                </a:cubicBezTo>
                <a:cubicBezTo>
                  <a:pt x="485" y="333"/>
                  <a:pt x="491" y="341"/>
                  <a:pt x="497" y="351"/>
                </a:cubicBezTo>
                <a:cubicBezTo>
                  <a:pt x="502" y="361"/>
                  <a:pt x="507" y="372"/>
                  <a:pt x="510" y="382"/>
                </a:cubicBezTo>
                <a:cubicBezTo>
                  <a:pt x="514" y="393"/>
                  <a:pt x="516" y="404"/>
                  <a:pt x="519" y="416"/>
                </a:cubicBezTo>
                <a:cubicBezTo>
                  <a:pt x="521" y="429"/>
                  <a:pt x="522" y="440"/>
                  <a:pt x="523" y="451"/>
                </a:cubicBezTo>
                <a:cubicBezTo>
                  <a:pt x="524" y="461"/>
                  <a:pt x="524" y="472"/>
                  <a:pt x="524" y="483"/>
                </a:cubicBezTo>
                <a:cubicBezTo>
                  <a:pt x="524" y="508"/>
                  <a:pt x="517" y="528"/>
                  <a:pt x="501" y="543"/>
                </a:cubicBezTo>
                <a:cubicBezTo>
                  <a:pt x="486" y="557"/>
                  <a:pt x="466" y="565"/>
                  <a:pt x="440" y="565"/>
                </a:cubicBezTo>
                <a:lnTo>
                  <a:pt x="165" y="565"/>
                </a:lnTo>
                <a:cubicBezTo>
                  <a:pt x="139" y="565"/>
                  <a:pt x="119" y="557"/>
                  <a:pt x="104" y="543"/>
                </a:cubicBezTo>
                <a:cubicBezTo>
                  <a:pt x="88" y="528"/>
                  <a:pt x="81" y="508"/>
                  <a:pt x="81" y="483"/>
                </a:cubicBezTo>
                <a:close/>
                <a:moveTo>
                  <a:pt x="217" y="287"/>
                </a:moveTo>
                <a:cubicBezTo>
                  <a:pt x="193" y="264"/>
                  <a:pt x="182" y="235"/>
                  <a:pt x="182" y="202"/>
                </a:cubicBezTo>
                <a:cubicBezTo>
                  <a:pt x="182" y="169"/>
                  <a:pt x="193" y="140"/>
                  <a:pt x="217" y="116"/>
                </a:cubicBezTo>
                <a:cubicBezTo>
                  <a:pt x="241" y="93"/>
                  <a:pt x="269" y="81"/>
                  <a:pt x="302" y="81"/>
                </a:cubicBezTo>
                <a:cubicBezTo>
                  <a:pt x="336" y="81"/>
                  <a:pt x="364" y="93"/>
                  <a:pt x="388" y="116"/>
                </a:cubicBezTo>
                <a:cubicBezTo>
                  <a:pt x="412" y="140"/>
                  <a:pt x="423" y="169"/>
                  <a:pt x="423" y="202"/>
                </a:cubicBezTo>
                <a:cubicBezTo>
                  <a:pt x="423" y="235"/>
                  <a:pt x="412" y="264"/>
                  <a:pt x="388" y="287"/>
                </a:cubicBezTo>
                <a:cubicBezTo>
                  <a:pt x="364" y="311"/>
                  <a:pt x="336" y="323"/>
                  <a:pt x="302" y="323"/>
                </a:cubicBezTo>
                <a:cubicBezTo>
                  <a:pt x="269" y="323"/>
                  <a:pt x="241" y="311"/>
                  <a:pt x="217" y="287"/>
                </a:cubicBezTo>
                <a:close/>
                <a:moveTo>
                  <a:pt x="427" y="138"/>
                </a:moveTo>
                <a:cubicBezTo>
                  <a:pt x="411" y="122"/>
                  <a:pt x="403" y="103"/>
                  <a:pt x="403" y="81"/>
                </a:cubicBezTo>
                <a:cubicBezTo>
                  <a:pt x="403" y="59"/>
                  <a:pt x="411" y="40"/>
                  <a:pt x="427" y="24"/>
                </a:cubicBezTo>
                <a:cubicBezTo>
                  <a:pt x="443" y="8"/>
                  <a:pt x="462" y="0"/>
                  <a:pt x="484" y="0"/>
                </a:cubicBezTo>
                <a:cubicBezTo>
                  <a:pt x="506" y="0"/>
                  <a:pt x="525" y="8"/>
                  <a:pt x="541" y="24"/>
                </a:cubicBezTo>
                <a:cubicBezTo>
                  <a:pt x="557" y="40"/>
                  <a:pt x="565" y="59"/>
                  <a:pt x="565" y="81"/>
                </a:cubicBezTo>
                <a:cubicBezTo>
                  <a:pt x="565" y="103"/>
                  <a:pt x="557" y="122"/>
                  <a:pt x="541" y="138"/>
                </a:cubicBezTo>
                <a:cubicBezTo>
                  <a:pt x="525" y="154"/>
                  <a:pt x="506" y="162"/>
                  <a:pt x="484" y="162"/>
                </a:cubicBezTo>
                <a:cubicBezTo>
                  <a:pt x="462" y="162"/>
                  <a:pt x="443" y="154"/>
                  <a:pt x="427" y="138"/>
                </a:cubicBezTo>
                <a:close/>
                <a:moveTo>
                  <a:pt x="418" y="283"/>
                </a:moveTo>
                <a:cubicBezTo>
                  <a:pt x="435" y="258"/>
                  <a:pt x="444" y="231"/>
                  <a:pt x="444" y="202"/>
                </a:cubicBezTo>
                <a:cubicBezTo>
                  <a:pt x="444" y="196"/>
                  <a:pt x="443" y="189"/>
                  <a:pt x="442" y="181"/>
                </a:cubicBezTo>
                <a:cubicBezTo>
                  <a:pt x="456" y="186"/>
                  <a:pt x="470" y="188"/>
                  <a:pt x="484" y="188"/>
                </a:cubicBezTo>
                <a:cubicBezTo>
                  <a:pt x="496" y="188"/>
                  <a:pt x="509" y="186"/>
                  <a:pt x="521" y="182"/>
                </a:cubicBezTo>
                <a:cubicBezTo>
                  <a:pt x="534" y="177"/>
                  <a:pt x="544" y="173"/>
                  <a:pt x="552" y="168"/>
                </a:cubicBezTo>
                <a:cubicBezTo>
                  <a:pt x="560" y="164"/>
                  <a:pt x="565" y="162"/>
                  <a:pt x="566" y="162"/>
                </a:cubicBezTo>
                <a:cubicBezTo>
                  <a:pt x="592" y="162"/>
                  <a:pt x="605" y="199"/>
                  <a:pt x="605" y="273"/>
                </a:cubicBezTo>
                <a:cubicBezTo>
                  <a:pt x="605" y="289"/>
                  <a:pt x="599" y="302"/>
                  <a:pt x="587" y="310"/>
                </a:cubicBezTo>
                <a:cubicBezTo>
                  <a:pt x="575" y="319"/>
                  <a:pt x="561" y="323"/>
                  <a:pt x="544" y="323"/>
                </a:cubicBezTo>
                <a:lnTo>
                  <a:pt x="502" y="323"/>
                </a:lnTo>
                <a:cubicBezTo>
                  <a:pt x="480" y="297"/>
                  <a:pt x="452" y="284"/>
                  <a:pt x="418" y="283"/>
                </a:cubicBezTo>
                <a:close/>
              </a:path>
            </a:pathLst>
          </a:custGeom>
          <a:solidFill>
            <a:srgbClr val="779CA8"/>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Freeform 63">
            <a:extLst>
              <a:ext uri="{FF2B5EF4-FFF2-40B4-BE49-F238E27FC236}">
                <a16:creationId xmlns:a16="http://schemas.microsoft.com/office/drawing/2014/main" id="{8B217234-E47A-4129-B667-40E5AB0DC77B}"/>
              </a:ext>
            </a:extLst>
          </p:cNvPr>
          <p:cNvSpPr>
            <a:spLocks noEditPoints="1"/>
          </p:cNvSpPr>
          <p:nvPr/>
        </p:nvSpPr>
        <p:spPr bwMode="auto">
          <a:xfrm>
            <a:off x="9855769" y="4883343"/>
            <a:ext cx="547963" cy="384138"/>
          </a:xfrm>
          <a:custGeom>
            <a:avLst/>
            <a:gdLst>
              <a:gd name="T0" fmla="*/ 0 w 573"/>
              <a:gd name="T1" fmla="*/ 380 h 403"/>
              <a:gd name="T2" fmla="*/ 8 w 573"/>
              <a:gd name="T3" fmla="*/ 343 h 403"/>
              <a:gd name="T4" fmla="*/ 139 w 573"/>
              <a:gd name="T5" fmla="*/ 15 h 403"/>
              <a:gd name="T6" fmla="*/ 147 w 573"/>
              <a:gd name="T7" fmla="*/ 4 h 403"/>
              <a:gd name="T8" fmla="*/ 159 w 573"/>
              <a:gd name="T9" fmla="*/ 0 h 403"/>
              <a:gd name="T10" fmla="*/ 266 w 573"/>
              <a:gd name="T11" fmla="*/ 0 h 403"/>
              <a:gd name="T12" fmla="*/ 259 w 573"/>
              <a:gd name="T13" fmla="*/ 3 h 403"/>
              <a:gd name="T14" fmla="*/ 255 w 573"/>
              <a:gd name="T15" fmla="*/ 10 h 403"/>
              <a:gd name="T16" fmla="*/ 251 w 573"/>
              <a:gd name="T17" fmla="*/ 70 h 403"/>
              <a:gd name="T18" fmla="*/ 253 w 573"/>
              <a:gd name="T19" fmla="*/ 78 h 403"/>
              <a:gd name="T20" fmla="*/ 260 w 573"/>
              <a:gd name="T21" fmla="*/ 80 h 403"/>
              <a:gd name="T22" fmla="*/ 312 w 573"/>
              <a:gd name="T23" fmla="*/ 80 h 403"/>
              <a:gd name="T24" fmla="*/ 319 w 573"/>
              <a:gd name="T25" fmla="*/ 78 h 403"/>
              <a:gd name="T26" fmla="*/ 322 w 573"/>
              <a:gd name="T27" fmla="*/ 70 h 403"/>
              <a:gd name="T28" fmla="*/ 317 w 573"/>
              <a:gd name="T29" fmla="*/ 10 h 403"/>
              <a:gd name="T30" fmla="*/ 314 w 573"/>
              <a:gd name="T31" fmla="*/ 3 h 403"/>
              <a:gd name="T32" fmla="*/ 306 w 573"/>
              <a:gd name="T33" fmla="*/ 0 h 403"/>
              <a:gd name="T34" fmla="*/ 413 w 573"/>
              <a:gd name="T35" fmla="*/ 0 h 403"/>
              <a:gd name="T36" fmla="*/ 425 w 573"/>
              <a:gd name="T37" fmla="*/ 4 h 403"/>
              <a:gd name="T38" fmla="*/ 433 w 573"/>
              <a:gd name="T39" fmla="*/ 15 h 403"/>
              <a:gd name="T40" fmla="*/ 565 w 573"/>
              <a:gd name="T41" fmla="*/ 343 h 403"/>
              <a:gd name="T42" fmla="*/ 573 w 573"/>
              <a:gd name="T43" fmla="*/ 380 h 403"/>
              <a:gd name="T44" fmla="*/ 558 w 573"/>
              <a:gd name="T45" fmla="*/ 403 h 403"/>
              <a:gd name="T46" fmla="*/ 337 w 573"/>
              <a:gd name="T47" fmla="*/ 403 h 403"/>
              <a:gd name="T48" fmla="*/ 344 w 573"/>
              <a:gd name="T49" fmla="*/ 400 h 403"/>
              <a:gd name="T50" fmla="*/ 346 w 573"/>
              <a:gd name="T51" fmla="*/ 393 h 403"/>
              <a:gd name="T52" fmla="*/ 340 w 573"/>
              <a:gd name="T53" fmla="*/ 312 h 403"/>
              <a:gd name="T54" fmla="*/ 336 w 573"/>
              <a:gd name="T55" fmla="*/ 305 h 403"/>
              <a:gd name="T56" fmla="*/ 329 w 573"/>
              <a:gd name="T57" fmla="*/ 302 h 403"/>
              <a:gd name="T58" fmla="*/ 243 w 573"/>
              <a:gd name="T59" fmla="*/ 302 h 403"/>
              <a:gd name="T60" fmla="*/ 236 w 573"/>
              <a:gd name="T61" fmla="*/ 305 h 403"/>
              <a:gd name="T62" fmla="*/ 233 w 573"/>
              <a:gd name="T63" fmla="*/ 312 h 403"/>
              <a:gd name="T64" fmla="*/ 226 w 573"/>
              <a:gd name="T65" fmla="*/ 393 h 403"/>
              <a:gd name="T66" fmla="*/ 229 w 573"/>
              <a:gd name="T67" fmla="*/ 400 h 403"/>
              <a:gd name="T68" fmla="*/ 236 w 573"/>
              <a:gd name="T69" fmla="*/ 403 h 403"/>
              <a:gd name="T70" fmla="*/ 14 w 573"/>
              <a:gd name="T71" fmla="*/ 403 h 403"/>
              <a:gd name="T72" fmla="*/ 0 w 573"/>
              <a:gd name="T73" fmla="*/ 380 h 403"/>
              <a:gd name="T74" fmla="*/ 239 w 573"/>
              <a:gd name="T75" fmla="*/ 233 h 403"/>
              <a:gd name="T76" fmla="*/ 241 w 573"/>
              <a:gd name="T77" fmla="*/ 239 h 403"/>
              <a:gd name="T78" fmla="*/ 248 w 573"/>
              <a:gd name="T79" fmla="*/ 242 h 403"/>
              <a:gd name="T80" fmla="*/ 325 w 573"/>
              <a:gd name="T81" fmla="*/ 242 h 403"/>
              <a:gd name="T82" fmla="*/ 331 w 573"/>
              <a:gd name="T83" fmla="*/ 239 h 403"/>
              <a:gd name="T84" fmla="*/ 334 w 573"/>
              <a:gd name="T85" fmla="*/ 233 h 403"/>
              <a:gd name="T86" fmla="*/ 334 w 573"/>
              <a:gd name="T87" fmla="*/ 232 h 403"/>
              <a:gd name="T88" fmla="*/ 326 w 573"/>
              <a:gd name="T89" fmla="*/ 131 h 403"/>
              <a:gd name="T90" fmla="*/ 323 w 573"/>
              <a:gd name="T91" fmla="*/ 124 h 403"/>
              <a:gd name="T92" fmla="*/ 316 w 573"/>
              <a:gd name="T93" fmla="*/ 121 h 403"/>
              <a:gd name="T94" fmla="*/ 257 w 573"/>
              <a:gd name="T95" fmla="*/ 121 h 403"/>
              <a:gd name="T96" fmla="*/ 250 w 573"/>
              <a:gd name="T97" fmla="*/ 124 h 403"/>
              <a:gd name="T98" fmla="*/ 246 w 573"/>
              <a:gd name="T99" fmla="*/ 131 h 403"/>
              <a:gd name="T100" fmla="*/ 239 w 573"/>
              <a:gd name="T101" fmla="*/ 232 h 403"/>
              <a:gd name="T102" fmla="*/ 239 w 573"/>
              <a:gd name="T10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3" h="403">
                <a:moveTo>
                  <a:pt x="0" y="380"/>
                </a:moveTo>
                <a:cubicBezTo>
                  <a:pt x="0" y="369"/>
                  <a:pt x="2" y="356"/>
                  <a:pt x="8" y="343"/>
                </a:cubicBezTo>
                <a:lnTo>
                  <a:pt x="139" y="15"/>
                </a:lnTo>
                <a:cubicBezTo>
                  <a:pt x="141" y="11"/>
                  <a:pt x="144" y="7"/>
                  <a:pt x="147" y="4"/>
                </a:cubicBezTo>
                <a:cubicBezTo>
                  <a:pt x="151" y="1"/>
                  <a:pt x="155" y="0"/>
                  <a:pt x="159" y="0"/>
                </a:cubicBezTo>
                <a:lnTo>
                  <a:pt x="266" y="0"/>
                </a:lnTo>
                <a:cubicBezTo>
                  <a:pt x="263" y="0"/>
                  <a:pt x="261" y="1"/>
                  <a:pt x="259" y="3"/>
                </a:cubicBezTo>
                <a:cubicBezTo>
                  <a:pt x="257" y="5"/>
                  <a:pt x="256" y="7"/>
                  <a:pt x="255" y="10"/>
                </a:cubicBezTo>
                <a:lnTo>
                  <a:pt x="251" y="70"/>
                </a:lnTo>
                <a:cubicBezTo>
                  <a:pt x="250" y="73"/>
                  <a:pt x="251" y="76"/>
                  <a:pt x="253" y="78"/>
                </a:cubicBezTo>
                <a:cubicBezTo>
                  <a:pt x="255" y="79"/>
                  <a:pt x="257" y="80"/>
                  <a:pt x="260" y="80"/>
                </a:cubicBezTo>
                <a:lnTo>
                  <a:pt x="312" y="80"/>
                </a:lnTo>
                <a:cubicBezTo>
                  <a:pt x="315" y="80"/>
                  <a:pt x="317" y="79"/>
                  <a:pt x="319" y="78"/>
                </a:cubicBezTo>
                <a:cubicBezTo>
                  <a:pt x="321" y="76"/>
                  <a:pt x="322" y="73"/>
                  <a:pt x="322" y="70"/>
                </a:cubicBezTo>
                <a:lnTo>
                  <a:pt x="317" y="10"/>
                </a:lnTo>
                <a:cubicBezTo>
                  <a:pt x="317" y="7"/>
                  <a:pt x="316" y="5"/>
                  <a:pt x="314" y="3"/>
                </a:cubicBezTo>
                <a:cubicBezTo>
                  <a:pt x="312" y="1"/>
                  <a:pt x="309" y="0"/>
                  <a:pt x="306" y="0"/>
                </a:cubicBezTo>
                <a:lnTo>
                  <a:pt x="413" y="0"/>
                </a:lnTo>
                <a:cubicBezTo>
                  <a:pt x="417" y="0"/>
                  <a:pt x="421" y="1"/>
                  <a:pt x="425" y="4"/>
                </a:cubicBezTo>
                <a:cubicBezTo>
                  <a:pt x="429" y="7"/>
                  <a:pt x="432" y="11"/>
                  <a:pt x="433" y="15"/>
                </a:cubicBezTo>
                <a:lnTo>
                  <a:pt x="565" y="343"/>
                </a:lnTo>
                <a:cubicBezTo>
                  <a:pt x="570" y="356"/>
                  <a:pt x="573" y="369"/>
                  <a:pt x="573" y="380"/>
                </a:cubicBezTo>
                <a:cubicBezTo>
                  <a:pt x="573" y="395"/>
                  <a:pt x="568" y="403"/>
                  <a:pt x="558" y="403"/>
                </a:cubicBezTo>
                <a:lnTo>
                  <a:pt x="337" y="403"/>
                </a:lnTo>
                <a:cubicBezTo>
                  <a:pt x="339" y="403"/>
                  <a:pt x="342" y="402"/>
                  <a:pt x="344" y="400"/>
                </a:cubicBezTo>
                <a:cubicBezTo>
                  <a:pt x="345" y="398"/>
                  <a:pt x="346" y="396"/>
                  <a:pt x="346" y="393"/>
                </a:cubicBezTo>
                <a:lnTo>
                  <a:pt x="340" y="312"/>
                </a:lnTo>
                <a:cubicBezTo>
                  <a:pt x="340" y="309"/>
                  <a:pt x="338" y="307"/>
                  <a:pt x="336" y="305"/>
                </a:cubicBezTo>
                <a:cubicBezTo>
                  <a:pt x="334" y="303"/>
                  <a:pt x="332" y="302"/>
                  <a:pt x="329" y="302"/>
                </a:cubicBezTo>
                <a:lnTo>
                  <a:pt x="243" y="302"/>
                </a:lnTo>
                <a:cubicBezTo>
                  <a:pt x="241" y="302"/>
                  <a:pt x="238" y="303"/>
                  <a:pt x="236" y="305"/>
                </a:cubicBezTo>
                <a:cubicBezTo>
                  <a:pt x="234" y="307"/>
                  <a:pt x="233" y="309"/>
                  <a:pt x="233" y="312"/>
                </a:cubicBezTo>
                <a:lnTo>
                  <a:pt x="226" y="393"/>
                </a:lnTo>
                <a:cubicBezTo>
                  <a:pt x="226" y="396"/>
                  <a:pt x="227" y="398"/>
                  <a:pt x="229" y="400"/>
                </a:cubicBezTo>
                <a:cubicBezTo>
                  <a:pt x="231" y="402"/>
                  <a:pt x="233" y="403"/>
                  <a:pt x="236" y="403"/>
                </a:cubicBezTo>
                <a:lnTo>
                  <a:pt x="14" y="403"/>
                </a:lnTo>
                <a:cubicBezTo>
                  <a:pt x="4" y="403"/>
                  <a:pt x="0" y="395"/>
                  <a:pt x="0" y="380"/>
                </a:cubicBezTo>
                <a:close/>
                <a:moveTo>
                  <a:pt x="239" y="233"/>
                </a:moveTo>
                <a:cubicBezTo>
                  <a:pt x="238" y="235"/>
                  <a:pt x="239" y="237"/>
                  <a:pt x="241" y="239"/>
                </a:cubicBezTo>
                <a:cubicBezTo>
                  <a:pt x="243" y="241"/>
                  <a:pt x="245" y="242"/>
                  <a:pt x="248" y="242"/>
                </a:cubicBezTo>
                <a:lnTo>
                  <a:pt x="325" y="242"/>
                </a:lnTo>
                <a:cubicBezTo>
                  <a:pt x="327" y="242"/>
                  <a:pt x="329" y="241"/>
                  <a:pt x="331" y="239"/>
                </a:cubicBezTo>
                <a:cubicBezTo>
                  <a:pt x="333" y="237"/>
                  <a:pt x="334" y="235"/>
                  <a:pt x="334" y="233"/>
                </a:cubicBezTo>
                <a:lnTo>
                  <a:pt x="334" y="232"/>
                </a:lnTo>
                <a:lnTo>
                  <a:pt x="326" y="131"/>
                </a:lnTo>
                <a:cubicBezTo>
                  <a:pt x="326" y="128"/>
                  <a:pt x="325" y="126"/>
                  <a:pt x="323" y="124"/>
                </a:cubicBezTo>
                <a:cubicBezTo>
                  <a:pt x="321" y="122"/>
                  <a:pt x="318" y="121"/>
                  <a:pt x="316" y="121"/>
                </a:cubicBezTo>
                <a:lnTo>
                  <a:pt x="257" y="121"/>
                </a:lnTo>
                <a:cubicBezTo>
                  <a:pt x="254" y="121"/>
                  <a:pt x="252" y="122"/>
                  <a:pt x="250" y="124"/>
                </a:cubicBezTo>
                <a:cubicBezTo>
                  <a:pt x="248" y="126"/>
                  <a:pt x="246" y="128"/>
                  <a:pt x="246" y="131"/>
                </a:cubicBezTo>
                <a:lnTo>
                  <a:pt x="239" y="232"/>
                </a:lnTo>
                <a:lnTo>
                  <a:pt x="239" y="233"/>
                </a:lnTo>
                <a:close/>
              </a:path>
            </a:pathLst>
          </a:custGeom>
          <a:solidFill>
            <a:srgbClr val="779CA8"/>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Freeform 314">
            <a:extLst>
              <a:ext uri="{FF2B5EF4-FFF2-40B4-BE49-F238E27FC236}">
                <a16:creationId xmlns:a16="http://schemas.microsoft.com/office/drawing/2014/main" id="{1BC5E965-EA0D-46D0-8B40-1A71408093F2}"/>
              </a:ext>
            </a:extLst>
          </p:cNvPr>
          <p:cNvSpPr>
            <a:spLocks noEditPoints="1"/>
          </p:cNvSpPr>
          <p:nvPr/>
        </p:nvSpPr>
        <p:spPr bwMode="auto">
          <a:xfrm>
            <a:off x="9916773" y="3932206"/>
            <a:ext cx="425953" cy="463227"/>
          </a:xfrm>
          <a:custGeom>
            <a:avLst/>
            <a:gdLst>
              <a:gd name="T0" fmla="*/ 0 w 404"/>
              <a:gd name="T1" fmla="*/ 262 h 484"/>
              <a:gd name="T2" fmla="*/ 0 w 404"/>
              <a:gd name="T3" fmla="*/ 20 h 484"/>
              <a:gd name="T4" fmla="*/ 6 w 404"/>
              <a:gd name="T5" fmla="*/ 6 h 484"/>
              <a:gd name="T6" fmla="*/ 21 w 404"/>
              <a:gd name="T7" fmla="*/ 0 h 484"/>
              <a:gd name="T8" fmla="*/ 383 w 404"/>
              <a:gd name="T9" fmla="*/ 0 h 484"/>
              <a:gd name="T10" fmla="*/ 398 w 404"/>
              <a:gd name="T11" fmla="*/ 6 h 484"/>
              <a:gd name="T12" fmla="*/ 404 w 404"/>
              <a:gd name="T13" fmla="*/ 20 h 484"/>
              <a:gd name="T14" fmla="*/ 404 w 404"/>
              <a:gd name="T15" fmla="*/ 262 h 484"/>
              <a:gd name="T16" fmla="*/ 393 w 404"/>
              <a:gd name="T17" fmla="*/ 316 h 484"/>
              <a:gd name="T18" fmla="*/ 367 w 404"/>
              <a:gd name="T19" fmla="*/ 363 h 484"/>
              <a:gd name="T20" fmla="*/ 330 w 404"/>
              <a:gd name="T21" fmla="*/ 403 h 484"/>
              <a:gd name="T22" fmla="*/ 290 w 404"/>
              <a:gd name="T23" fmla="*/ 436 h 484"/>
              <a:gd name="T24" fmla="*/ 252 w 404"/>
              <a:gd name="T25" fmla="*/ 460 h 484"/>
              <a:gd name="T26" fmla="*/ 224 w 404"/>
              <a:gd name="T27" fmla="*/ 476 h 484"/>
              <a:gd name="T28" fmla="*/ 210 w 404"/>
              <a:gd name="T29" fmla="*/ 482 h 484"/>
              <a:gd name="T30" fmla="*/ 202 w 404"/>
              <a:gd name="T31" fmla="*/ 484 h 484"/>
              <a:gd name="T32" fmla="*/ 194 w 404"/>
              <a:gd name="T33" fmla="*/ 482 h 484"/>
              <a:gd name="T34" fmla="*/ 180 w 404"/>
              <a:gd name="T35" fmla="*/ 476 h 484"/>
              <a:gd name="T36" fmla="*/ 152 w 404"/>
              <a:gd name="T37" fmla="*/ 460 h 484"/>
              <a:gd name="T38" fmla="*/ 114 w 404"/>
              <a:gd name="T39" fmla="*/ 436 h 484"/>
              <a:gd name="T40" fmla="*/ 74 w 404"/>
              <a:gd name="T41" fmla="*/ 403 h 484"/>
              <a:gd name="T42" fmla="*/ 37 w 404"/>
              <a:gd name="T43" fmla="*/ 363 h 484"/>
              <a:gd name="T44" fmla="*/ 11 w 404"/>
              <a:gd name="T45" fmla="*/ 316 h 484"/>
              <a:gd name="T46" fmla="*/ 0 w 404"/>
              <a:gd name="T47" fmla="*/ 262 h 484"/>
              <a:gd name="T48" fmla="*/ 202 w 404"/>
              <a:gd name="T49" fmla="*/ 419 h 484"/>
              <a:gd name="T50" fmla="*/ 269 w 404"/>
              <a:gd name="T51" fmla="*/ 376 h 484"/>
              <a:gd name="T52" fmla="*/ 343 w 404"/>
              <a:gd name="T53" fmla="*/ 262 h 484"/>
              <a:gd name="T54" fmla="*/ 343 w 404"/>
              <a:gd name="T55" fmla="*/ 61 h 484"/>
              <a:gd name="T56" fmla="*/ 202 w 404"/>
              <a:gd name="T57" fmla="*/ 61 h 484"/>
              <a:gd name="T58" fmla="*/ 202 w 404"/>
              <a:gd name="T59" fmla="*/ 419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484">
                <a:moveTo>
                  <a:pt x="0" y="262"/>
                </a:moveTo>
                <a:lnTo>
                  <a:pt x="0" y="20"/>
                </a:lnTo>
                <a:cubicBezTo>
                  <a:pt x="0" y="15"/>
                  <a:pt x="2" y="10"/>
                  <a:pt x="6" y="6"/>
                </a:cubicBezTo>
                <a:cubicBezTo>
                  <a:pt x="10" y="2"/>
                  <a:pt x="15" y="0"/>
                  <a:pt x="21" y="0"/>
                </a:cubicBezTo>
                <a:lnTo>
                  <a:pt x="383" y="0"/>
                </a:lnTo>
                <a:cubicBezTo>
                  <a:pt x="389" y="0"/>
                  <a:pt x="394" y="2"/>
                  <a:pt x="398" y="6"/>
                </a:cubicBezTo>
                <a:cubicBezTo>
                  <a:pt x="402" y="10"/>
                  <a:pt x="404" y="15"/>
                  <a:pt x="404" y="20"/>
                </a:cubicBezTo>
                <a:lnTo>
                  <a:pt x="404" y="262"/>
                </a:lnTo>
                <a:cubicBezTo>
                  <a:pt x="404" y="280"/>
                  <a:pt x="400" y="298"/>
                  <a:pt x="393" y="316"/>
                </a:cubicBezTo>
                <a:cubicBezTo>
                  <a:pt x="386" y="334"/>
                  <a:pt x="377" y="350"/>
                  <a:pt x="367" y="363"/>
                </a:cubicBezTo>
                <a:cubicBezTo>
                  <a:pt x="356" y="377"/>
                  <a:pt x="344" y="390"/>
                  <a:pt x="330" y="403"/>
                </a:cubicBezTo>
                <a:cubicBezTo>
                  <a:pt x="315" y="416"/>
                  <a:pt x="302" y="427"/>
                  <a:pt x="290" y="436"/>
                </a:cubicBezTo>
                <a:cubicBezTo>
                  <a:pt x="278" y="445"/>
                  <a:pt x="265" y="453"/>
                  <a:pt x="252" y="460"/>
                </a:cubicBezTo>
                <a:cubicBezTo>
                  <a:pt x="239" y="468"/>
                  <a:pt x="229" y="473"/>
                  <a:pt x="224" y="476"/>
                </a:cubicBezTo>
                <a:cubicBezTo>
                  <a:pt x="218" y="479"/>
                  <a:pt x="214" y="481"/>
                  <a:pt x="210" y="482"/>
                </a:cubicBezTo>
                <a:cubicBezTo>
                  <a:pt x="208" y="483"/>
                  <a:pt x="205" y="484"/>
                  <a:pt x="202" y="484"/>
                </a:cubicBezTo>
                <a:cubicBezTo>
                  <a:pt x="199" y="484"/>
                  <a:pt x="196" y="483"/>
                  <a:pt x="194" y="482"/>
                </a:cubicBezTo>
                <a:cubicBezTo>
                  <a:pt x="190" y="481"/>
                  <a:pt x="186" y="479"/>
                  <a:pt x="180" y="476"/>
                </a:cubicBezTo>
                <a:cubicBezTo>
                  <a:pt x="175" y="473"/>
                  <a:pt x="165" y="468"/>
                  <a:pt x="152" y="460"/>
                </a:cubicBezTo>
                <a:cubicBezTo>
                  <a:pt x="139" y="453"/>
                  <a:pt x="126" y="445"/>
                  <a:pt x="114" y="436"/>
                </a:cubicBezTo>
                <a:cubicBezTo>
                  <a:pt x="102" y="427"/>
                  <a:pt x="89" y="416"/>
                  <a:pt x="74" y="403"/>
                </a:cubicBezTo>
                <a:cubicBezTo>
                  <a:pt x="60" y="390"/>
                  <a:pt x="47" y="377"/>
                  <a:pt x="37" y="363"/>
                </a:cubicBezTo>
                <a:cubicBezTo>
                  <a:pt x="27" y="350"/>
                  <a:pt x="18" y="334"/>
                  <a:pt x="11" y="316"/>
                </a:cubicBezTo>
                <a:cubicBezTo>
                  <a:pt x="4" y="298"/>
                  <a:pt x="0" y="280"/>
                  <a:pt x="0" y="262"/>
                </a:cubicBezTo>
                <a:close/>
                <a:moveTo>
                  <a:pt x="202" y="419"/>
                </a:moveTo>
                <a:cubicBezTo>
                  <a:pt x="227" y="406"/>
                  <a:pt x="249" y="391"/>
                  <a:pt x="269" y="376"/>
                </a:cubicBezTo>
                <a:cubicBezTo>
                  <a:pt x="318" y="337"/>
                  <a:pt x="343" y="299"/>
                  <a:pt x="343" y="262"/>
                </a:cubicBezTo>
                <a:lnTo>
                  <a:pt x="343" y="61"/>
                </a:lnTo>
                <a:lnTo>
                  <a:pt x="202" y="61"/>
                </a:lnTo>
                <a:lnTo>
                  <a:pt x="202" y="419"/>
                </a:lnTo>
                <a:close/>
              </a:path>
            </a:pathLst>
          </a:custGeom>
          <a:solidFill>
            <a:srgbClr val="779CA8"/>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Freeform 165">
            <a:extLst>
              <a:ext uri="{FF2B5EF4-FFF2-40B4-BE49-F238E27FC236}">
                <a16:creationId xmlns:a16="http://schemas.microsoft.com/office/drawing/2014/main" id="{994FC1AD-3D1E-41DF-942D-84564AC125F2}"/>
              </a:ext>
            </a:extLst>
          </p:cNvPr>
          <p:cNvSpPr>
            <a:spLocks noEditPoints="1"/>
          </p:cNvSpPr>
          <p:nvPr/>
        </p:nvSpPr>
        <p:spPr bwMode="auto">
          <a:xfrm>
            <a:off x="9838819" y="2042706"/>
            <a:ext cx="581857" cy="531013"/>
          </a:xfrm>
          <a:custGeom>
            <a:avLst/>
            <a:gdLst>
              <a:gd name="T0" fmla="*/ 2 w 605"/>
              <a:gd name="T1" fmla="*/ 241 h 554"/>
              <a:gd name="T2" fmla="*/ 66 w 605"/>
              <a:gd name="T3" fmla="*/ 206 h 554"/>
              <a:gd name="T4" fmla="*/ 38 w 605"/>
              <a:gd name="T5" fmla="*/ 158 h 554"/>
              <a:gd name="T6" fmla="*/ 95 w 605"/>
              <a:gd name="T7" fmla="*/ 113 h 554"/>
              <a:gd name="T8" fmla="*/ 163 w 605"/>
              <a:gd name="T9" fmla="*/ 83 h 554"/>
              <a:gd name="T10" fmla="*/ 237 w 605"/>
              <a:gd name="T11" fmla="*/ 78 h 554"/>
              <a:gd name="T12" fmla="*/ 271 w 605"/>
              <a:gd name="T13" fmla="*/ 141 h 554"/>
              <a:gd name="T14" fmla="*/ 321 w 605"/>
              <a:gd name="T15" fmla="*/ 114 h 554"/>
              <a:gd name="T16" fmla="*/ 351 w 605"/>
              <a:gd name="T17" fmla="*/ 187 h 554"/>
              <a:gd name="T18" fmla="*/ 396 w 605"/>
              <a:gd name="T19" fmla="*/ 239 h 554"/>
              <a:gd name="T20" fmla="*/ 403 w 605"/>
              <a:gd name="T21" fmla="*/ 307 h 554"/>
              <a:gd name="T22" fmla="*/ 347 w 605"/>
              <a:gd name="T23" fmla="*/ 324 h 554"/>
              <a:gd name="T24" fmla="*/ 368 w 605"/>
              <a:gd name="T25" fmla="*/ 390 h 554"/>
              <a:gd name="T26" fmla="*/ 315 w 605"/>
              <a:gd name="T27" fmla="*/ 443 h 554"/>
              <a:gd name="T28" fmla="*/ 248 w 605"/>
              <a:gd name="T29" fmla="*/ 422 h 554"/>
              <a:gd name="T30" fmla="*/ 172 w 605"/>
              <a:gd name="T31" fmla="*/ 479 h 554"/>
              <a:gd name="T32" fmla="*/ 156 w 605"/>
              <a:gd name="T33" fmla="*/ 423 h 554"/>
              <a:gd name="T34" fmla="*/ 89 w 605"/>
              <a:gd name="T35" fmla="*/ 443 h 554"/>
              <a:gd name="T36" fmla="*/ 39 w 605"/>
              <a:gd name="T37" fmla="*/ 384 h 554"/>
              <a:gd name="T38" fmla="*/ 56 w 605"/>
              <a:gd name="T39" fmla="*/ 322 h 554"/>
              <a:gd name="T40" fmla="*/ 0 w 605"/>
              <a:gd name="T41" fmla="*/ 306 h 554"/>
              <a:gd name="T42" fmla="*/ 145 w 605"/>
              <a:gd name="T43" fmla="*/ 334 h 554"/>
              <a:gd name="T44" fmla="*/ 282 w 605"/>
              <a:gd name="T45" fmla="*/ 277 h 554"/>
              <a:gd name="T46" fmla="*/ 145 w 605"/>
              <a:gd name="T47" fmla="*/ 220 h 554"/>
              <a:gd name="T48" fmla="*/ 410 w 605"/>
              <a:gd name="T49" fmla="*/ 406 h 554"/>
              <a:gd name="T50" fmla="*/ 405 w 605"/>
              <a:gd name="T51" fmla="*/ 344 h 554"/>
              <a:gd name="T52" fmla="*/ 444 w 605"/>
              <a:gd name="T53" fmla="*/ 322 h 554"/>
              <a:gd name="T54" fmla="*/ 484 w 605"/>
              <a:gd name="T55" fmla="*/ 358 h 554"/>
              <a:gd name="T56" fmla="*/ 524 w 605"/>
              <a:gd name="T57" fmla="*/ 322 h 554"/>
              <a:gd name="T58" fmla="*/ 549 w 605"/>
              <a:gd name="T59" fmla="*/ 390 h 554"/>
              <a:gd name="T60" fmla="*/ 605 w 605"/>
              <a:gd name="T61" fmla="*/ 460 h 554"/>
              <a:gd name="T62" fmla="*/ 565 w 605"/>
              <a:gd name="T63" fmla="*/ 530 h 554"/>
              <a:gd name="T64" fmla="*/ 510 w 605"/>
              <a:gd name="T65" fmla="*/ 540 h 554"/>
              <a:gd name="T66" fmla="*/ 474 w 605"/>
              <a:gd name="T67" fmla="*/ 518 h 554"/>
              <a:gd name="T68" fmla="*/ 405 w 605"/>
              <a:gd name="T69" fmla="*/ 532 h 554"/>
              <a:gd name="T70" fmla="*/ 410 w 605"/>
              <a:gd name="T71" fmla="*/ 470 h 554"/>
              <a:gd name="T72" fmla="*/ 363 w 605"/>
              <a:gd name="T73" fmla="*/ 94 h 554"/>
              <a:gd name="T74" fmla="*/ 403 w 605"/>
              <a:gd name="T75" fmla="*/ 24 h 554"/>
              <a:gd name="T76" fmla="*/ 434 w 605"/>
              <a:gd name="T77" fmla="*/ 5 h 554"/>
              <a:gd name="T78" fmla="*/ 474 w 605"/>
              <a:gd name="T79" fmla="*/ 36 h 554"/>
              <a:gd name="T80" fmla="*/ 522 w 605"/>
              <a:gd name="T81" fmla="*/ 0 h 554"/>
              <a:gd name="T82" fmla="*/ 565 w 605"/>
              <a:gd name="T83" fmla="*/ 24 h 554"/>
              <a:gd name="T84" fmla="*/ 605 w 605"/>
              <a:gd name="T85" fmla="*/ 94 h 554"/>
              <a:gd name="T86" fmla="*/ 549 w 605"/>
              <a:gd name="T87" fmla="*/ 164 h 554"/>
              <a:gd name="T88" fmla="*/ 524 w 605"/>
              <a:gd name="T89" fmla="*/ 232 h 554"/>
              <a:gd name="T90" fmla="*/ 484 w 605"/>
              <a:gd name="T91" fmla="*/ 196 h 554"/>
              <a:gd name="T92" fmla="*/ 444 w 605"/>
              <a:gd name="T93" fmla="*/ 232 h 554"/>
              <a:gd name="T94" fmla="*/ 419 w 605"/>
              <a:gd name="T95" fmla="*/ 164 h 554"/>
              <a:gd name="T96" fmla="*/ 444 w 605"/>
              <a:gd name="T97" fmla="*/ 438 h 554"/>
              <a:gd name="T98" fmla="*/ 512 w 605"/>
              <a:gd name="T99" fmla="*/ 467 h 554"/>
              <a:gd name="T100" fmla="*/ 484 w 605"/>
              <a:gd name="T101" fmla="*/ 398 h 554"/>
              <a:gd name="T102" fmla="*/ 444 w 605"/>
              <a:gd name="T103" fmla="*/ 116 h 554"/>
              <a:gd name="T104" fmla="*/ 512 w 605"/>
              <a:gd name="T105" fmla="*/ 144 h 554"/>
              <a:gd name="T106" fmla="*/ 484 w 605"/>
              <a:gd name="T107" fmla="*/ 75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5" h="554">
                <a:moveTo>
                  <a:pt x="0" y="306"/>
                </a:moveTo>
                <a:lnTo>
                  <a:pt x="0" y="247"/>
                </a:lnTo>
                <a:cubicBezTo>
                  <a:pt x="0" y="245"/>
                  <a:pt x="1" y="243"/>
                  <a:pt x="2" y="241"/>
                </a:cubicBezTo>
                <a:cubicBezTo>
                  <a:pt x="4" y="239"/>
                  <a:pt x="5" y="238"/>
                  <a:pt x="7" y="238"/>
                </a:cubicBezTo>
                <a:lnTo>
                  <a:pt x="56" y="230"/>
                </a:lnTo>
                <a:cubicBezTo>
                  <a:pt x="59" y="223"/>
                  <a:pt x="62" y="215"/>
                  <a:pt x="66" y="206"/>
                </a:cubicBezTo>
                <a:cubicBezTo>
                  <a:pt x="59" y="196"/>
                  <a:pt x="50" y="184"/>
                  <a:pt x="38" y="170"/>
                </a:cubicBezTo>
                <a:cubicBezTo>
                  <a:pt x="36" y="168"/>
                  <a:pt x="36" y="166"/>
                  <a:pt x="36" y="164"/>
                </a:cubicBezTo>
                <a:cubicBezTo>
                  <a:pt x="36" y="161"/>
                  <a:pt x="36" y="159"/>
                  <a:pt x="38" y="158"/>
                </a:cubicBezTo>
                <a:cubicBezTo>
                  <a:pt x="43" y="151"/>
                  <a:pt x="51" y="142"/>
                  <a:pt x="64" y="130"/>
                </a:cubicBezTo>
                <a:cubicBezTo>
                  <a:pt x="76" y="117"/>
                  <a:pt x="85" y="111"/>
                  <a:pt x="89" y="111"/>
                </a:cubicBezTo>
                <a:cubicBezTo>
                  <a:pt x="91" y="111"/>
                  <a:pt x="93" y="112"/>
                  <a:pt x="95" y="113"/>
                </a:cubicBezTo>
                <a:lnTo>
                  <a:pt x="131" y="142"/>
                </a:lnTo>
                <a:cubicBezTo>
                  <a:pt x="139" y="138"/>
                  <a:pt x="147" y="134"/>
                  <a:pt x="156" y="131"/>
                </a:cubicBezTo>
                <a:cubicBezTo>
                  <a:pt x="158" y="109"/>
                  <a:pt x="160" y="93"/>
                  <a:pt x="163" y="83"/>
                </a:cubicBezTo>
                <a:cubicBezTo>
                  <a:pt x="164" y="78"/>
                  <a:pt x="168" y="75"/>
                  <a:pt x="172" y="75"/>
                </a:cubicBezTo>
                <a:lnTo>
                  <a:pt x="231" y="75"/>
                </a:lnTo>
                <a:cubicBezTo>
                  <a:pt x="233" y="75"/>
                  <a:pt x="235" y="76"/>
                  <a:pt x="237" y="78"/>
                </a:cubicBezTo>
                <a:cubicBezTo>
                  <a:pt x="239" y="79"/>
                  <a:pt x="240" y="81"/>
                  <a:pt x="240" y="83"/>
                </a:cubicBezTo>
                <a:lnTo>
                  <a:pt x="248" y="131"/>
                </a:lnTo>
                <a:cubicBezTo>
                  <a:pt x="255" y="134"/>
                  <a:pt x="263" y="137"/>
                  <a:pt x="271" y="141"/>
                </a:cubicBezTo>
                <a:lnTo>
                  <a:pt x="309" y="113"/>
                </a:lnTo>
                <a:cubicBezTo>
                  <a:pt x="310" y="112"/>
                  <a:pt x="312" y="111"/>
                  <a:pt x="315" y="111"/>
                </a:cubicBezTo>
                <a:cubicBezTo>
                  <a:pt x="317" y="111"/>
                  <a:pt x="319" y="112"/>
                  <a:pt x="321" y="114"/>
                </a:cubicBezTo>
                <a:cubicBezTo>
                  <a:pt x="352" y="141"/>
                  <a:pt x="367" y="158"/>
                  <a:pt x="367" y="164"/>
                </a:cubicBezTo>
                <a:cubicBezTo>
                  <a:pt x="367" y="166"/>
                  <a:pt x="366" y="168"/>
                  <a:pt x="365" y="170"/>
                </a:cubicBezTo>
                <a:cubicBezTo>
                  <a:pt x="362" y="173"/>
                  <a:pt x="358" y="179"/>
                  <a:pt x="351" y="187"/>
                </a:cubicBezTo>
                <a:cubicBezTo>
                  <a:pt x="345" y="195"/>
                  <a:pt x="340" y="201"/>
                  <a:pt x="337" y="206"/>
                </a:cubicBezTo>
                <a:cubicBezTo>
                  <a:pt x="342" y="216"/>
                  <a:pt x="346" y="224"/>
                  <a:pt x="348" y="232"/>
                </a:cubicBezTo>
                <a:lnTo>
                  <a:pt x="396" y="239"/>
                </a:lnTo>
                <a:cubicBezTo>
                  <a:pt x="398" y="239"/>
                  <a:pt x="400" y="240"/>
                  <a:pt x="401" y="242"/>
                </a:cubicBezTo>
                <a:cubicBezTo>
                  <a:pt x="403" y="244"/>
                  <a:pt x="403" y="246"/>
                  <a:pt x="403" y="248"/>
                </a:cubicBezTo>
                <a:lnTo>
                  <a:pt x="403" y="307"/>
                </a:lnTo>
                <a:cubicBezTo>
                  <a:pt x="403" y="309"/>
                  <a:pt x="403" y="311"/>
                  <a:pt x="401" y="313"/>
                </a:cubicBezTo>
                <a:cubicBezTo>
                  <a:pt x="400" y="315"/>
                  <a:pt x="398" y="316"/>
                  <a:pt x="396" y="316"/>
                </a:cubicBezTo>
                <a:lnTo>
                  <a:pt x="347" y="324"/>
                </a:lnTo>
                <a:cubicBezTo>
                  <a:pt x="345" y="331"/>
                  <a:pt x="342" y="339"/>
                  <a:pt x="337" y="348"/>
                </a:cubicBezTo>
                <a:cubicBezTo>
                  <a:pt x="344" y="358"/>
                  <a:pt x="354" y="370"/>
                  <a:pt x="366" y="384"/>
                </a:cubicBezTo>
                <a:cubicBezTo>
                  <a:pt x="367" y="386"/>
                  <a:pt x="368" y="388"/>
                  <a:pt x="368" y="390"/>
                </a:cubicBezTo>
                <a:cubicBezTo>
                  <a:pt x="368" y="393"/>
                  <a:pt x="367" y="395"/>
                  <a:pt x="366" y="396"/>
                </a:cubicBezTo>
                <a:cubicBezTo>
                  <a:pt x="361" y="402"/>
                  <a:pt x="352" y="412"/>
                  <a:pt x="340" y="424"/>
                </a:cubicBezTo>
                <a:cubicBezTo>
                  <a:pt x="327" y="437"/>
                  <a:pt x="319" y="443"/>
                  <a:pt x="315" y="443"/>
                </a:cubicBezTo>
                <a:cubicBezTo>
                  <a:pt x="312" y="443"/>
                  <a:pt x="310" y="442"/>
                  <a:pt x="308" y="441"/>
                </a:cubicBezTo>
                <a:lnTo>
                  <a:pt x="272" y="412"/>
                </a:lnTo>
                <a:cubicBezTo>
                  <a:pt x="264" y="416"/>
                  <a:pt x="256" y="420"/>
                  <a:pt x="248" y="422"/>
                </a:cubicBezTo>
                <a:cubicBezTo>
                  <a:pt x="245" y="445"/>
                  <a:pt x="243" y="461"/>
                  <a:pt x="240" y="471"/>
                </a:cubicBezTo>
                <a:cubicBezTo>
                  <a:pt x="239" y="476"/>
                  <a:pt x="236" y="479"/>
                  <a:pt x="231" y="479"/>
                </a:cubicBezTo>
                <a:lnTo>
                  <a:pt x="172" y="479"/>
                </a:lnTo>
                <a:cubicBezTo>
                  <a:pt x="170" y="479"/>
                  <a:pt x="168" y="478"/>
                  <a:pt x="166" y="476"/>
                </a:cubicBezTo>
                <a:cubicBezTo>
                  <a:pt x="164" y="475"/>
                  <a:pt x="163" y="473"/>
                  <a:pt x="163" y="471"/>
                </a:cubicBezTo>
                <a:lnTo>
                  <a:pt x="156" y="423"/>
                </a:lnTo>
                <a:cubicBezTo>
                  <a:pt x="149" y="420"/>
                  <a:pt x="141" y="417"/>
                  <a:pt x="132" y="413"/>
                </a:cubicBezTo>
                <a:lnTo>
                  <a:pt x="95" y="441"/>
                </a:lnTo>
                <a:cubicBezTo>
                  <a:pt x="93" y="442"/>
                  <a:pt x="91" y="443"/>
                  <a:pt x="89" y="443"/>
                </a:cubicBezTo>
                <a:cubicBezTo>
                  <a:pt x="86" y="443"/>
                  <a:pt x="84" y="442"/>
                  <a:pt x="82" y="440"/>
                </a:cubicBezTo>
                <a:cubicBezTo>
                  <a:pt x="52" y="413"/>
                  <a:pt x="37" y="396"/>
                  <a:pt x="37" y="390"/>
                </a:cubicBezTo>
                <a:cubicBezTo>
                  <a:pt x="37" y="388"/>
                  <a:pt x="37" y="386"/>
                  <a:pt x="39" y="384"/>
                </a:cubicBezTo>
                <a:cubicBezTo>
                  <a:pt x="41" y="381"/>
                  <a:pt x="45" y="376"/>
                  <a:pt x="52" y="367"/>
                </a:cubicBezTo>
                <a:cubicBezTo>
                  <a:pt x="58" y="359"/>
                  <a:pt x="63" y="353"/>
                  <a:pt x="67" y="348"/>
                </a:cubicBezTo>
                <a:cubicBezTo>
                  <a:pt x="62" y="339"/>
                  <a:pt x="58" y="330"/>
                  <a:pt x="56" y="322"/>
                </a:cubicBezTo>
                <a:lnTo>
                  <a:pt x="8" y="315"/>
                </a:lnTo>
                <a:cubicBezTo>
                  <a:pt x="6" y="315"/>
                  <a:pt x="4" y="314"/>
                  <a:pt x="2" y="312"/>
                </a:cubicBezTo>
                <a:cubicBezTo>
                  <a:pt x="1" y="310"/>
                  <a:pt x="0" y="308"/>
                  <a:pt x="0" y="306"/>
                </a:cubicBezTo>
                <a:close/>
                <a:moveTo>
                  <a:pt x="145" y="220"/>
                </a:moveTo>
                <a:cubicBezTo>
                  <a:pt x="129" y="236"/>
                  <a:pt x="121" y="255"/>
                  <a:pt x="121" y="277"/>
                </a:cubicBezTo>
                <a:cubicBezTo>
                  <a:pt x="121" y="299"/>
                  <a:pt x="129" y="318"/>
                  <a:pt x="145" y="334"/>
                </a:cubicBezTo>
                <a:cubicBezTo>
                  <a:pt x="160" y="350"/>
                  <a:pt x="179" y="358"/>
                  <a:pt x="202" y="358"/>
                </a:cubicBezTo>
                <a:cubicBezTo>
                  <a:pt x="224" y="358"/>
                  <a:pt x="243" y="350"/>
                  <a:pt x="259" y="334"/>
                </a:cubicBezTo>
                <a:cubicBezTo>
                  <a:pt x="274" y="318"/>
                  <a:pt x="282" y="299"/>
                  <a:pt x="282" y="277"/>
                </a:cubicBezTo>
                <a:cubicBezTo>
                  <a:pt x="282" y="255"/>
                  <a:pt x="274" y="236"/>
                  <a:pt x="259" y="220"/>
                </a:cubicBezTo>
                <a:cubicBezTo>
                  <a:pt x="243" y="204"/>
                  <a:pt x="224" y="196"/>
                  <a:pt x="202" y="196"/>
                </a:cubicBezTo>
                <a:cubicBezTo>
                  <a:pt x="179" y="196"/>
                  <a:pt x="160" y="204"/>
                  <a:pt x="145" y="220"/>
                </a:cubicBezTo>
                <a:close/>
                <a:moveTo>
                  <a:pt x="363" y="460"/>
                </a:moveTo>
                <a:lnTo>
                  <a:pt x="363" y="416"/>
                </a:lnTo>
                <a:cubicBezTo>
                  <a:pt x="363" y="413"/>
                  <a:pt x="379" y="410"/>
                  <a:pt x="410" y="406"/>
                </a:cubicBezTo>
                <a:cubicBezTo>
                  <a:pt x="413" y="400"/>
                  <a:pt x="416" y="395"/>
                  <a:pt x="419" y="390"/>
                </a:cubicBezTo>
                <a:cubicBezTo>
                  <a:pt x="409" y="366"/>
                  <a:pt x="403" y="352"/>
                  <a:pt x="403" y="347"/>
                </a:cubicBezTo>
                <a:cubicBezTo>
                  <a:pt x="403" y="346"/>
                  <a:pt x="404" y="345"/>
                  <a:pt x="405" y="344"/>
                </a:cubicBezTo>
                <a:cubicBezTo>
                  <a:pt x="405" y="344"/>
                  <a:pt x="409" y="342"/>
                  <a:pt x="416" y="338"/>
                </a:cubicBezTo>
                <a:cubicBezTo>
                  <a:pt x="422" y="334"/>
                  <a:pt x="428" y="331"/>
                  <a:pt x="434" y="327"/>
                </a:cubicBezTo>
                <a:cubicBezTo>
                  <a:pt x="440" y="324"/>
                  <a:pt x="443" y="322"/>
                  <a:pt x="444" y="322"/>
                </a:cubicBezTo>
                <a:cubicBezTo>
                  <a:pt x="445" y="322"/>
                  <a:pt x="450" y="327"/>
                  <a:pt x="458" y="337"/>
                </a:cubicBezTo>
                <a:cubicBezTo>
                  <a:pt x="466" y="347"/>
                  <a:pt x="472" y="354"/>
                  <a:pt x="474" y="358"/>
                </a:cubicBezTo>
                <a:cubicBezTo>
                  <a:pt x="479" y="358"/>
                  <a:pt x="482" y="358"/>
                  <a:pt x="484" y="358"/>
                </a:cubicBezTo>
                <a:cubicBezTo>
                  <a:pt x="486" y="358"/>
                  <a:pt x="489" y="358"/>
                  <a:pt x="493" y="358"/>
                </a:cubicBezTo>
                <a:cubicBezTo>
                  <a:pt x="504" y="343"/>
                  <a:pt x="514" y="332"/>
                  <a:pt x="522" y="323"/>
                </a:cubicBezTo>
                <a:lnTo>
                  <a:pt x="524" y="322"/>
                </a:lnTo>
                <a:cubicBezTo>
                  <a:pt x="525" y="322"/>
                  <a:pt x="538" y="330"/>
                  <a:pt x="563" y="344"/>
                </a:cubicBezTo>
                <a:cubicBezTo>
                  <a:pt x="564" y="345"/>
                  <a:pt x="565" y="346"/>
                  <a:pt x="565" y="347"/>
                </a:cubicBezTo>
                <a:cubicBezTo>
                  <a:pt x="565" y="352"/>
                  <a:pt x="559" y="366"/>
                  <a:pt x="549" y="390"/>
                </a:cubicBezTo>
                <a:cubicBezTo>
                  <a:pt x="552" y="395"/>
                  <a:pt x="555" y="400"/>
                  <a:pt x="558" y="406"/>
                </a:cubicBezTo>
                <a:cubicBezTo>
                  <a:pt x="589" y="410"/>
                  <a:pt x="605" y="413"/>
                  <a:pt x="605" y="416"/>
                </a:cubicBezTo>
                <a:lnTo>
                  <a:pt x="605" y="460"/>
                </a:lnTo>
                <a:cubicBezTo>
                  <a:pt x="605" y="464"/>
                  <a:pt x="589" y="467"/>
                  <a:pt x="558" y="470"/>
                </a:cubicBezTo>
                <a:cubicBezTo>
                  <a:pt x="555" y="476"/>
                  <a:pt x="552" y="481"/>
                  <a:pt x="549" y="486"/>
                </a:cubicBezTo>
                <a:cubicBezTo>
                  <a:pt x="559" y="510"/>
                  <a:pt x="565" y="525"/>
                  <a:pt x="565" y="530"/>
                </a:cubicBezTo>
                <a:cubicBezTo>
                  <a:pt x="565" y="531"/>
                  <a:pt x="564" y="531"/>
                  <a:pt x="563" y="532"/>
                </a:cubicBezTo>
                <a:cubicBezTo>
                  <a:pt x="538" y="547"/>
                  <a:pt x="525" y="554"/>
                  <a:pt x="524" y="554"/>
                </a:cubicBezTo>
                <a:cubicBezTo>
                  <a:pt x="523" y="554"/>
                  <a:pt x="518" y="550"/>
                  <a:pt x="510" y="540"/>
                </a:cubicBezTo>
                <a:cubicBezTo>
                  <a:pt x="502" y="530"/>
                  <a:pt x="496" y="523"/>
                  <a:pt x="493" y="518"/>
                </a:cubicBezTo>
                <a:cubicBezTo>
                  <a:pt x="489" y="519"/>
                  <a:pt x="486" y="519"/>
                  <a:pt x="484" y="519"/>
                </a:cubicBezTo>
                <a:cubicBezTo>
                  <a:pt x="482" y="519"/>
                  <a:pt x="479" y="519"/>
                  <a:pt x="474" y="518"/>
                </a:cubicBezTo>
                <a:cubicBezTo>
                  <a:pt x="472" y="523"/>
                  <a:pt x="466" y="530"/>
                  <a:pt x="458" y="540"/>
                </a:cubicBezTo>
                <a:cubicBezTo>
                  <a:pt x="450" y="550"/>
                  <a:pt x="445" y="554"/>
                  <a:pt x="444" y="554"/>
                </a:cubicBezTo>
                <a:cubicBezTo>
                  <a:pt x="443" y="554"/>
                  <a:pt x="430" y="547"/>
                  <a:pt x="405" y="532"/>
                </a:cubicBezTo>
                <a:cubicBezTo>
                  <a:pt x="404" y="531"/>
                  <a:pt x="403" y="531"/>
                  <a:pt x="403" y="530"/>
                </a:cubicBezTo>
                <a:cubicBezTo>
                  <a:pt x="403" y="525"/>
                  <a:pt x="409" y="510"/>
                  <a:pt x="419" y="486"/>
                </a:cubicBezTo>
                <a:cubicBezTo>
                  <a:pt x="416" y="481"/>
                  <a:pt x="412" y="476"/>
                  <a:pt x="410" y="470"/>
                </a:cubicBezTo>
                <a:cubicBezTo>
                  <a:pt x="379" y="467"/>
                  <a:pt x="363" y="464"/>
                  <a:pt x="363" y="460"/>
                </a:cubicBezTo>
                <a:close/>
                <a:moveTo>
                  <a:pt x="363" y="138"/>
                </a:moveTo>
                <a:lnTo>
                  <a:pt x="363" y="94"/>
                </a:lnTo>
                <a:cubicBezTo>
                  <a:pt x="363" y="90"/>
                  <a:pt x="379" y="87"/>
                  <a:pt x="410" y="84"/>
                </a:cubicBezTo>
                <a:cubicBezTo>
                  <a:pt x="413" y="78"/>
                  <a:pt x="416" y="72"/>
                  <a:pt x="419" y="68"/>
                </a:cubicBezTo>
                <a:cubicBezTo>
                  <a:pt x="409" y="44"/>
                  <a:pt x="403" y="29"/>
                  <a:pt x="403" y="24"/>
                </a:cubicBezTo>
                <a:cubicBezTo>
                  <a:pt x="403" y="23"/>
                  <a:pt x="404" y="22"/>
                  <a:pt x="405" y="22"/>
                </a:cubicBezTo>
                <a:cubicBezTo>
                  <a:pt x="405" y="21"/>
                  <a:pt x="409" y="19"/>
                  <a:pt x="416" y="16"/>
                </a:cubicBezTo>
                <a:cubicBezTo>
                  <a:pt x="422" y="12"/>
                  <a:pt x="428" y="8"/>
                  <a:pt x="434" y="5"/>
                </a:cubicBezTo>
                <a:cubicBezTo>
                  <a:pt x="440" y="1"/>
                  <a:pt x="443" y="0"/>
                  <a:pt x="444" y="0"/>
                </a:cubicBezTo>
                <a:cubicBezTo>
                  <a:pt x="445" y="0"/>
                  <a:pt x="450" y="5"/>
                  <a:pt x="458" y="14"/>
                </a:cubicBezTo>
                <a:cubicBezTo>
                  <a:pt x="466" y="24"/>
                  <a:pt x="472" y="31"/>
                  <a:pt x="474" y="36"/>
                </a:cubicBezTo>
                <a:cubicBezTo>
                  <a:pt x="479" y="35"/>
                  <a:pt x="482" y="35"/>
                  <a:pt x="484" y="35"/>
                </a:cubicBezTo>
                <a:cubicBezTo>
                  <a:pt x="486" y="35"/>
                  <a:pt x="489" y="35"/>
                  <a:pt x="493" y="36"/>
                </a:cubicBezTo>
                <a:cubicBezTo>
                  <a:pt x="504" y="21"/>
                  <a:pt x="514" y="9"/>
                  <a:pt x="522" y="0"/>
                </a:cubicBezTo>
                <a:lnTo>
                  <a:pt x="524" y="0"/>
                </a:lnTo>
                <a:cubicBezTo>
                  <a:pt x="525" y="0"/>
                  <a:pt x="538" y="7"/>
                  <a:pt x="563" y="22"/>
                </a:cubicBezTo>
                <a:cubicBezTo>
                  <a:pt x="564" y="22"/>
                  <a:pt x="565" y="23"/>
                  <a:pt x="565" y="24"/>
                </a:cubicBezTo>
                <a:cubicBezTo>
                  <a:pt x="565" y="29"/>
                  <a:pt x="559" y="44"/>
                  <a:pt x="549" y="68"/>
                </a:cubicBezTo>
                <a:cubicBezTo>
                  <a:pt x="552" y="72"/>
                  <a:pt x="555" y="78"/>
                  <a:pt x="558" y="84"/>
                </a:cubicBezTo>
                <a:cubicBezTo>
                  <a:pt x="589" y="87"/>
                  <a:pt x="605" y="90"/>
                  <a:pt x="605" y="94"/>
                </a:cubicBezTo>
                <a:lnTo>
                  <a:pt x="605" y="138"/>
                </a:lnTo>
                <a:cubicBezTo>
                  <a:pt x="605" y="141"/>
                  <a:pt x="589" y="144"/>
                  <a:pt x="558" y="148"/>
                </a:cubicBezTo>
                <a:cubicBezTo>
                  <a:pt x="555" y="153"/>
                  <a:pt x="552" y="159"/>
                  <a:pt x="549" y="164"/>
                </a:cubicBezTo>
                <a:cubicBezTo>
                  <a:pt x="559" y="188"/>
                  <a:pt x="565" y="202"/>
                  <a:pt x="565" y="207"/>
                </a:cubicBezTo>
                <a:cubicBezTo>
                  <a:pt x="565" y="208"/>
                  <a:pt x="564" y="209"/>
                  <a:pt x="563" y="210"/>
                </a:cubicBezTo>
                <a:cubicBezTo>
                  <a:pt x="538" y="224"/>
                  <a:pt x="525" y="232"/>
                  <a:pt x="524" y="232"/>
                </a:cubicBezTo>
                <a:cubicBezTo>
                  <a:pt x="523" y="232"/>
                  <a:pt x="518" y="227"/>
                  <a:pt x="510" y="217"/>
                </a:cubicBezTo>
                <a:cubicBezTo>
                  <a:pt x="502" y="207"/>
                  <a:pt x="496" y="200"/>
                  <a:pt x="493" y="196"/>
                </a:cubicBezTo>
                <a:cubicBezTo>
                  <a:pt x="489" y="196"/>
                  <a:pt x="486" y="196"/>
                  <a:pt x="484" y="196"/>
                </a:cubicBezTo>
                <a:cubicBezTo>
                  <a:pt x="482" y="196"/>
                  <a:pt x="479" y="196"/>
                  <a:pt x="474" y="196"/>
                </a:cubicBezTo>
                <a:cubicBezTo>
                  <a:pt x="472" y="200"/>
                  <a:pt x="466" y="207"/>
                  <a:pt x="458" y="217"/>
                </a:cubicBezTo>
                <a:cubicBezTo>
                  <a:pt x="450" y="227"/>
                  <a:pt x="445" y="232"/>
                  <a:pt x="444" y="232"/>
                </a:cubicBezTo>
                <a:cubicBezTo>
                  <a:pt x="443" y="232"/>
                  <a:pt x="430" y="224"/>
                  <a:pt x="405" y="210"/>
                </a:cubicBezTo>
                <a:cubicBezTo>
                  <a:pt x="404" y="209"/>
                  <a:pt x="403" y="208"/>
                  <a:pt x="403" y="207"/>
                </a:cubicBezTo>
                <a:cubicBezTo>
                  <a:pt x="403" y="202"/>
                  <a:pt x="409" y="188"/>
                  <a:pt x="419" y="164"/>
                </a:cubicBezTo>
                <a:cubicBezTo>
                  <a:pt x="416" y="159"/>
                  <a:pt x="412" y="153"/>
                  <a:pt x="410" y="148"/>
                </a:cubicBezTo>
                <a:cubicBezTo>
                  <a:pt x="379" y="144"/>
                  <a:pt x="363" y="141"/>
                  <a:pt x="363" y="138"/>
                </a:cubicBezTo>
                <a:close/>
                <a:moveTo>
                  <a:pt x="444" y="438"/>
                </a:moveTo>
                <a:cubicBezTo>
                  <a:pt x="444" y="449"/>
                  <a:pt x="448" y="459"/>
                  <a:pt x="455" y="467"/>
                </a:cubicBezTo>
                <a:cubicBezTo>
                  <a:pt x="463" y="475"/>
                  <a:pt x="473" y="479"/>
                  <a:pt x="484" y="479"/>
                </a:cubicBezTo>
                <a:cubicBezTo>
                  <a:pt x="495" y="479"/>
                  <a:pt x="505" y="475"/>
                  <a:pt x="512" y="467"/>
                </a:cubicBezTo>
                <a:cubicBezTo>
                  <a:pt x="520" y="459"/>
                  <a:pt x="524" y="449"/>
                  <a:pt x="524" y="438"/>
                </a:cubicBezTo>
                <a:cubicBezTo>
                  <a:pt x="524" y="427"/>
                  <a:pt x="520" y="418"/>
                  <a:pt x="512" y="410"/>
                </a:cubicBezTo>
                <a:cubicBezTo>
                  <a:pt x="504" y="402"/>
                  <a:pt x="495" y="398"/>
                  <a:pt x="484" y="398"/>
                </a:cubicBezTo>
                <a:cubicBezTo>
                  <a:pt x="473" y="398"/>
                  <a:pt x="464" y="402"/>
                  <a:pt x="456" y="410"/>
                </a:cubicBezTo>
                <a:cubicBezTo>
                  <a:pt x="448" y="418"/>
                  <a:pt x="444" y="427"/>
                  <a:pt x="444" y="438"/>
                </a:cubicBezTo>
                <a:close/>
                <a:moveTo>
                  <a:pt x="444" y="116"/>
                </a:moveTo>
                <a:cubicBezTo>
                  <a:pt x="444" y="127"/>
                  <a:pt x="448" y="136"/>
                  <a:pt x="455" y="144"/>
                </a:cubicBezTo>
                <a:cubicBezTo>
                  <a:pt x="463" y="152"/>
                  <a:pt x="473" y="156"/>
                  <a:pt x="484" y="156"/>
                </a:cubicBezTo>
                <a:cubicBezTo>
                  <a:pt x="495" y="156"/>
                  <a:pt x="505" y="152"/>
                  <a:pt x="512" y="144"/>
                </a:cubicBezTo>
                <a:cubicBezTo>
                  <a:pt x="520" y="136"/>
                  <a:pt x="524" y="127"/>
                  <a:pt x="524" y="116"/>
                </a:cubicBezTo>
                <a:cubicBezTo>
                  <a:pt x="524" y="105"/>
                  <a:pt x="520" y="95"/>
                  <a:pt x="512" y="87"/>
                </a:cubicBezTo>
                <a:cubicBezTo>
                  <a:pt x="504" y="79"/>
                  <a:pt x="495" y="75"/>
                  <a:pt x="484" y="75"/>
                </a:cubicBezTo>
                <a:cubicBezTo>
                  <a:pt x="473" y="75"/>
                  <a:pt x="464" y="79"/>
                  <a:pt x="456" y="87"/>
                </a:cubicBezTo>
                <a:cubicBezTo>
                  <a:pt x="448" y="95"/>
                  <a:pt x="444" y="105"/>
                  <a:pt x="444" y="116"/>
                </a:cubicBezTo>
                <a:close/>
              </a:path>
            </a:pathLst>
          </a:custGeom>
          <a:solidFill>
            <a:srgbClr val="779CA8"/>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Oval 22">
            <a:extLst>
              <a:ext uri="{FF2B5EF4-FFF2-40B4-BE49-F238E27FC236}">
                <a16:creationId xmlns:a16="http://schemas.microsoft.com/office/drawing/2014/main" id="{56619A6F-1AD6-4035-9170-DBC4ECC055B6}"/>
              </a:ext>
            </a:extLst>
          </p:cNvPr>
          <p:cNvSpPr/>
          <p:nvPr/>
        </p:nvSpPr>
        <p:spPr>
          <a:xfrm>
            <a:off x="2528208" y="2265751"/>
            <a:ext cx="2100263" cy="1895340"/>
          </a:xfrm>
          <a:prstGeom prst="ellipse">
            <a:avLst/>
          </a:prstGeom>
          <a:solidFill>
            <a:srgbClr val="779CA8"/>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Community Meetings</a:t>
            </a:r>
          </a:p>
        </p:txBody>
      </p:sp>
      <p:sp>
        <p:nvSpPr>
          <p:cNvPr id="24" name="Oval 23">
            <a:extLst>
              <a:ext uri="{FF2B5EF4-FFF2-40B4-BE49-F238E27FC236}">
                <a16:creationId xmlns:a16="http://schemas.microsoft.com/office/drawing/2014/main" id="{9D95507B-C19D-4826-A65F-AC0C773A0544}"/>
              </a:ext>
            </a:extLst>
          </p:cNvPr>
          <p:cNvSpPr/>
          <p:nvPr/>
        </p:nvSpPr>
        <p:spPr>
          <a:xfrm>
            <a:off x="1701183" y="3512967"/>
            <a:ext cx="1895340" cy="1895340"/>
          </a:xfrm>
          <a:prstGeom prst="ellipse">
            <a:avLst/>
          </a:prstGeom>
          <a:solidFill>
            <a:srgbClr val="779CA8"/>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Staff Meetings</a:t>
            </a:r>
          </a:p>
        </p:txBody>
      </p:sp>
      <p:sp>
        <p:nvSpPr>
          <p:cNvPr id="25" name="Oval 24">
            <a:extLst>
              <a:ext uri="{FF2B5EF4-FFF2-40B4-BE49-F238E27FC236}">
                <a16:creationId xmlns:a16="http://schemas.microsoft.com/office/drawing/2014/main" id="{27BA6500-D2CC-4706-9DB7-9B3B2D05681D}"/>
              </a:ext>
            </a:extLst>
          </p:cNvPr>
          <p:cNvSpPr/>
          <p:nvPr/>
        </p:nvSpPr>
        <p:spPr>
          <a:xfrm>
            <a:off x="3353610" y="3556365"/>
            <a:ext cx="1895340" cy="1895340"/>
          </a:xfrm>
          <a:prstGeom prst="ellipse">
            <a:avLst/>
          </a:prstGeom>
          <a:solidFill>
            <a:srgbClr val="779CA8"/>
          </a:solidFill>
          <a:ln w="9525">
            <a:solidFill>
              <a:srgbClr val="E2E2E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Survey</a:t>
            </a:r>
          </a:p>
        </p:txBody>
      </p:sp>
      <p:sp>
        <p:nvSpPr>
          <p:cNvPr id="26" name="Oval 25">
            <a:extLst>
              <a:ext uri="{FF2B5EF4-FFF2-40B4-BE49-F238E27FC236}">
                <a16:creationId xmlns:a16="http://schemas.microsoft.com/office/drawing/2014/main" id="{4D81D65B-D0AF-4E10-B4DB-CFDE26260BD9}"/>
              </a:ext>
            </a:extLst>
          </p:cNvPr>
          <p:cNvSpPr/>
          <p:nvPr/>
        </p:nvSpPr>
        <p:spPr>
          <a:xfrm>
            <a:off x="1409063" y="1918050"/>
            <a:ext cx="4330557" cy="4330557"/>
          </a:xfrm>
          <a:prstGeom prst="ellipse">
            <a:avLst/>
          </a:prstGeom>
          <a:noFill/>
          <a:ln w="38100">
            <a:solidFill>
              <a:srgbClr val="3A4C64"/>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3525B"/>
              </a:solidFill>
              <a:effectLst/>
              <a:uLnTx/>
              <a:uFillTx/>
              <a:latin typeface="Arial" panose="020B0604020202020204" pitchFamily="34" charset="0"/>
              <a:ea typeface="+mn-ea"/>
              <a:cs typeface="Arial" panose="020B0604020202020204" pitchFamily="34" charset="0"/>
            </a:endParaRPr>
          </a:p>
        </p:txBody>
      </p:sp>
      <p:cxnSp>
        <p:nvCxnSpPr>
          <p:cNvPr id="27" name="Straight Arrow Connector 26">
            <a:extLst>
              <a:ext uri="{FF2B5EF4-FFF2-40B4-BE49-F238E27FC236}">
                <a16:creationId xmlns:a16="http://schemas.microsoft.com/office/drawing/2014/main" id="{ADCCB69C-1F4B-4E1A-AE44-94968919860C}"/>
              </a:ext>
            </a:extLst>
          </p:cNvPr>
          <p:cNvCxnSpPr>
            <a:stCxn id="26" idx="6"/>
            <a:endCxn id="13" idx="1"/>
          </p:cNvCxnSpPr>
          <p:nvPr/>
        </p:nvCxnSpPr>
        <p:spPr>
          <a:xfrm flipV="1">
            <a:off x="5739619" y="2304610"/>
            <a:ext cx="1227454" cy="1778718"/>
          </a:xfrm>
          <a:prstGeom prst="straightConnector1">
            <a:avLst/>
          </a:prstGeom>
          <a:ln w="12700">
            <a:solidFill>
              <a:srgbClr val="3A4C6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3E93693-CF25-4FD7-BEE6-F9EE5FC5432D}"/>
              </a:ext>
            </a:extLst>
          </p:cNvPr>
          <p:cNvCxnSpPr>
            <a:stCxn id="26" idx="6"/>
            <a:endCxn id="17" idx="1"/>
          </p:cNvCxnSpPr>
          <p:nvPr/>
        </p:nvCxnSpPr>
        <p:spPr>
          <a:xfrm flipV="1">
            <a:off x="5739619" y="3236234"/>
            <a:ext cx="1227454" cy="847094"/>
          </a:xfrm>
          <a:prstGeom prst="straightConnector1">
            <a:avLst/>
          </a:prstGeom>
          <a:ln w="12700">
            <a:solidFill>
              <a:srgbClr val="3A4C6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6C10072-9D0D-424A-99F4-09B0B918BD37}"/>
              </a:ext>
            </a:extLst>
          </p:cNvPr>
          <p:cNvCxnSpPr>
            <a:stCxn id="26" idx="6"/>
            <a:endCxn id="16" idx="1"/>
          </p:cNvCxnSpPr>
          <p:nvPr/>
        </p:nvCxnSpPr>
        <p:spPr>
          <a:xfrm>
            <a:off x="5739619" y="4083328"/>
            <a:ext cx="1227454" cy="84530"/>
          </a:xfrm>
          <a:prstGeom prst="straightConnector1">
            <a:avLst/>
          </a:prstGeom>
          <a:ln w="12700">
            <a:solidFill>
              <a:srgbClr val="3A4C6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8CC82CA-9BED-4F05-8234-6F3673E1619E}"/>
              </a:ext>
            </a:extLst>
          </p:cNvPr>
          <p:cNvCxnSpPr>
            <a:stCxn id="26" idx="6"/>
            <a:endCxn id="14" idx="1"/>
          </p:cNvCxnSpPr>
          <p:nvPr/>
        </p:nvCxnSpPr>
        <p:spPr>
          <a:xfrm>
            <a:off x="5739619" y="4083328"/>
            <a:ext cx="1227454" cy="1074686"/>
          </a:xfrm>
          <a:prstGeom prst="straightConnector1">
            <a:avLst/>
          </a:prstGeom>
          <a:ln w="12700">
            <a:solidFill>
              <a:srgbClr val="3A4C6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3C0B07B-2F57-4FD0-AB4C-481664FB5F10}"/>
              </a:ext>
            </a:extLst>
          </p:cNvPr>
          <p:cNvCxnSpPr>
            <a:stCxn id="26" idx="6"/>
            <a:endCxn id="15" idx="1"/>
          </p:cNvCxnSpPr>
          <p:nvPr/>
        </p:nvCxnSpPr>
        <p:spPr>
          <a:xfrm>
            <a:off x="5739619" y="4083328"/>
            <a:ext cx="1227454" cy="2017200"/>
          </a:xfrm>
          <a:prstGeom prst="straightConnector1">
            <a:avLst/>
          </a:prstGeom>
          <a:ln w="12700">
            <a:solidFill>
              <a:srgbClr val="3A4C6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3204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43460" cy="6894128"/>
          </a:xfrm>
          <a:prstGeom prst="rect">
            <a:avLst/>
          </a:prstGeom>
        </p:spPr>
      </p:pic>
      <p:sp>
        <p:nvSpPr>
          <p:cNvPr id="19" name="Title 2">
            <a:extLst>
              <a:ext uri="{FF2B5EF4-FFF2-40B4-BE49-F238E27FC236}">
                <a16:creationId xmlns:a16="http://schemas.microsoft.com/office/drawing/2014/main" id="{DE32CC57-22E3-4349-B0EE-88E4F5B0C3F3}"/>
              </a:ext>
            </a:extLst>
          </p:cNvPr>
          <p:cNvSpPr txBox="1">
            <a:spLocks/>
          </p:cNvSpPr>
          <p:nvPr/>
        </p:nvSpPr>
        <p:spPr>
          <a:xfrm>
            <a:off x="553999" y="1119943"/>
            <a:ext cx="11068062" cy="831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A Strategic Planning Committee was formed to shape the Listening Tour feedback into clear strategies</a:t>
            </a:r>
            <a:endParaRPr kumimoji="0" lang="en-US" sz="33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endParaRPr>
          </a:p>
        </p:txBody>
      </p:sp>
      <p:sp>
        <p:nvSpPr>
          <p:cNvPr id="20" name="Rechteck 6">
            <a:extLst>
              <a:ext uri="{FF2B5EF4-FFF2-40B4-BE49-F238E27FC236}">
                <a16:creationId xmlns:a16="http://schemas.microsoft.com/office/drawing/2014/main" id="{79DB9C0F-85E8-4E7A-A105-D533ECEE8DE7}"/>
              </a:ext>
            </a:extLst>
          </p:cNvPr>
          <p:cNvSpPr/>
          <p:nvPr>
            <p:custDataLst>
              <p:tags r:id="rId1"/>
            </p:custDataLst>
          </p:nvPr>
        </p:nvSpPr>
        <p:spPr bwMode="auto">
          <a:xfrm>
            <a:off x="737677" y="2433996"/>
            <a:ext cx="6116205" cy="476459"/>
          </a:xfrm>
          <a:prstGeom prst="rect">
            <a:avLst/>
          </a:prstGeom>
          <a:noFill/>
          <a:ln w="9525">
            <a:noFill/>
            <a:miter lim="800000"/>
            <a:headEnd/>
            <a:tailEnd/>
          </a:ln>
          <a:effectLst/>
        </p:spPr>
        <p:txBody>
          <a:bodyPr lIns="90000" tIns="46800" rIns="90000" bIns="46800" anchor="ctr"/>
          <a:lstStyle/>
          <a:p>
            <a:pPr marL="0" marR="0" lvl="0" indent="0" algn="l" defTabSz="914400" rtl="0" eaLnBrk="0" fontAlgn="auto" latinLnBrk="0" hangingPunct="0">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Committee Goals &amp; Purpose</a:t>
            </a:r>
          </a:p>
        </p:txBody>
      </p:sp>
      <p:grpSp>
        <p:nvGrpSpPr>
          <p:cNvPr id="21" name="Group 20">
            <a:extLst>
              <a:ext uri="{FF2B5EF4-FFF2-40B4-BE49-F238E27FC236}">
                <a16:creationId xmlns:a16="http://schemas.microsoft.com/office/drawing/2014/main" id="{478E59D7-BAF8-46DB-AA9E-602507DA8FA1}"/>
              </a:ext>
            </a:extLst>
          </p:cNvPr>
          <p:cNvGrpSpPr/>
          <p:nvPr/>
        </p:nvGrpSpPr>
        <p:grpSpPr>
          <a:xfrm>
            <a:off x="1530988" y="3392908"/>
            <a:ext cx="10091073" cy="2799062"/>
            <a:chOff x="159438" y="2146850"/>
            <a:chExt cx="7291686" cy="2799062"/>
          </a:xfrm>
        </p:grpSpPr>
        <p:sp>
          <p:nvSpPr>
            <p:cNvPr id="22" name="TextBox 21">
              <a:extLst>
                <a:ext uri="{FF2B5EF4-FFF2-40B4-BE49-F238E27FC236}">
                  <a16:creationId xmlns:a16="http://schemas.microsoft.com/office/drawing/2014/main" id="{476210EE-131E-4A8F-998E-95A2BBB208A9}"/>
                </a:ext>
              </a:extLst>
            </p:cNvPr>
            <p:cNvSpPr txBox="1"/>
            <p:nvPr/>
          </p:nvSpPr>
          <p:spPr>
            <a:xfrm>
              <a:off x="774512" y="2146850"/>
              <a:ext cx="6676612" cy="1659085"/>
            </a:xfrm>
            <a:prstGeom prst="rect">
              <a:avLst/>
            </a:prstGeom>
            <a:noFill/>
          </p:spPr>
          <p:txBody>
            <a:bodyPr wrap="square" tIns="90000" bIns="90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Review and consolidate feedback from the listening tour to create targets aligned to each priority</a:t>
              </a:r>
            </a:p>
          </p:txBody>
        </p:sp>
        <p:sp>
          <p:nvSpPr>
            <p:cNvPr id="23" name="TextBox 22">
              <a:extLst>
                <a:ext uri="{FF2B5EF4-FFF2-40B4-BE49-F238E27FC236}">
                  <a16:creationId xmlns:a16="http://schemas.microsoft.com/office/drawing/2014/main" id="{91B567A1-EAB2-44C5-AC44-F40F93B580B6}"/>
                </a:ext>
              </a:extLst>
            </p:cNvPr>
            <p:cNvSpPr txBox="1"/>
            <p:nvPr/>
          </p:nvSpPr>
          <p:spPr>
            <a:xfrm>
              <a:off x="714986" y="3779269"/>
              <a:ext cx="6676612" cy="1166643"/>
            </a:xfrm>
            <a:prstGeom prst="rect">
              <a:avLst/>
            </a:prstGeom>
            <a:noFill/>
          </p:spPr>
          <p:txBody>
            <a:bodyPr wrap="square" tIns="90000" bIns="90000" rtlCol="0" anchor="t">
              <a:spAutoFit/>
            </a:bodyPr>
            <a:lstStyle>
              <a:defPPr>
                <a:defRPr lang="en-US"/>
              </a:defPPr>
              <a:lvl1pPr>
                <a:defRPr>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Prepare a draft of the plan for board approval, with support from Holdsworth &amp; </a:t>
              </a:r>
              <a:r>
                <a:rPr kumimoji="0" lang="en-US" sz="3200" b="0" i="0" u="none" strike="noStrike" kern="1200" cap="none" spc="0" normalizeH="0" baseline="0" noProof="0" dirty="0" smtClean="0">
                  <a:ln>
                    <a:noFill/>
                  </a:ln>
                  <a:solidFill>
                    <a:srgbClr val="3A4C64"/>
                  </a:solidFill>
                  <a:effectLst/>
                  <a:uLnTx/>
                  <a:uFillTx/>
                  <a:latin typeface="Arial" panose="020B0604020202020204" pitchFamily="34" charset="0"/>
                  <a:ea typeface="+mn-ea"/>
                  <a:cs typeface="Arial" panose="020B0604020202020204" pitchFamily="34" charset="0"/>
                </a:rPr>
                <a:t>District </a:t>
              </a:r>
              <a:r>
                <a:rPr kumimoji="0" lang="en-US" sz="3200" b="0" i="0" u="none" strike="noStrike" kern="1200" cap="none" spc="0" normalizeH="0" baseline="0" noProof="0" dirty="0">
                  <a:ln>
                    <a:noFill/>
                  </a:ln>
                  <a:solidFill>
                    <a:srgbClr val="3A4C64"/>
                  </a:solidFill>
                  <a:effectLst/>
                  <a:uLnTx/>
                  <a:uFillTx/>
                  <a:latin typeface="Arial" panose="020B0604020202020204" pitchFamily="34" charset="0"/>
                  <a:ea typeface="+mn-ea"/>
                  <a:cs typeface="Arial" panose="020B0604020202020204" pitchFamily="34" charset="0"/>
                </a:rPr>
                <a:t>staff</a:t>
              </a:r>
            </a:p>
          </p:txBody>
        </p:sp>
        <p:sp>
          <p:nvSpPr>
            <p:cNvPr id="24" name="TextBox 23">
              <a:extLst>
                <a:ext uri="{FF2B5EF4-FFF2-40B4-BE49-F238E27FC236}">
                  <a16:creationId xmlns:a16="http://schemas.microsoft.com/office/drawing/2014/main" id="{DA0CBCAC-6836-4127-99A4-49339A45FCC3}"/>
                </a:ext>
              </a:extLst>
            </p:cNvPr>
            <p:cNvSpPr txBox="1"/>
            <p:nvPr/>
          </p:nvSpPr>
          <p:spPr>
            <a:xfrm>
              <a:off x="159438" y="2146850"/>
              <a:ext cx="704335" cy="1012755"/>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1</a:t>
              </a:r>
            </a:p>
          </p:txBody>
        </p:sp>
        <p:sp>
          <p:nvSpPr>
            <p:cNvPr id="25" name="TextBox 24">
              <a:extLst>
                <a:ext uri="{FF2B5EF4-FFF2-40B4-BE49-F238E27FC236}">
                  <a16:creationId xmlns:a16="http://schemas.microsoft.com/office/drawing/2014/main" id="{0A0C15DC-932A-49BA-87EA-64C36586FD4E}"/>
                </a:ext>
              </a:extLst>
            </p:cNvPr>
            <p:cNvSpPr txBox="1"/>
            <p:nvPr/>
          </p:nvSpPr>
          <p:spPr>
            <a:xfrm>
              <a:off x="159438" y="3689569"/>
              <a:ext cx="704335" cy="1012755"/>
            </a:xfrm>
            <a:prstGeom prst="rect">
              <a:avLst/>
            </a:prstGeom>
            <a:noFill/>
          </p:spPr>
          <p:txBody>
            <a:bodyPr wrap="square" tIns="90000" bIns="90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79CA8"/>
                  </a:solidFill>
                  <a:effectLst/>
                  <a:uLnTx/>
                  <a:uFillTx/>
                  <a:latin typeface="Arial" panose="020B0604020202020204" pitchFamily="34" charset="0"/>
                  <a:ea typeface="+mn-ea"/>
                  <a:cs typeface="Arial" panose="020B0604020202020204" pitchFamily="34" charset="0"/>
                </a:rPr>
                <a:t>2</a:t>
              </a:r>
            </a:p>
          </p:txBody>
        </p:sp>
      </p:grpSp>
      <p:cxnSp>
        <p:nvCxnSpPr>
          <p:cNvPr id="26" name="Straight Connector 25">
            <a:extLst>
              <a:ext uri="{FF2B5EF4-FFF2-40B4-BE49-F238E27FC236}">
                <a16:creationId xmlns:a16="http://schemas.microsoft.com/office/drawing/2014/main" id="{1F406B98-E2DE-454D-9A91-2AA7E246005C}"/>
              </a:ext>
            </a:extLst>
          </p:cNvPr>
          <p:cNvCxnSpPr>
            <a:cxnSpLocks/>
          </p:cNvCxnSpPr>
          <p:nvPr/>
        </p:nvCxnSpPr>
        <p:spPr>
          <a:xfrm>
            <a:off x="895395" y="3048668"/>
            <a:ext cx="5398313" cy="22818"/>
          </a:xfrm>
          <a:prstGeom prst="line">
            <a:avLst/>
          </a:prstGeom>
          <a:ln w="31750" cap="flat" cmpd="sng" algn="ctr">
            <a:solidFill>
              <a:srgbClr val="779CA8"/>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728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43460" cy="6894128"/>
          </a:xfrm>
          <a:prstGeom prst="rect">
            <a:avLst/>
          </a:prstGeom>
        </p:spPr>
      </p:pic>
      <p:sp>
        <p:nvSpPr>
          <p:cNvPr id="27" name="Title 2">
            <a:extLst>
              <a:ext uri="{FF2B5EF4-FFF2-40B4-BE49-F238E27FC236}">
                <a16:creationId xmlns:a16="http://schemas.microsoft.com/office/drawing/2014/main" id="{AF4A7A99-70B5-4113-92D7-D9B08AE0C765}"/>
              </a:ext>
            </a:extLst>
          </p:cNvPr>
          <p:cNvSpPr txBox="1">
            <a:spLocks/>
          </p:cNvSpPr>
          <p:nvPr/>
        </p:nvSpPr>
        <p:spPr>
          <a:xfrm>
            <a:off x="537256" y="843933"/>
            <a:ext cx="11068062" cy="831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smtClean="0">
                <a:ln>
                  <a:noFill/>
                </a:ln>
                <a:solidFill>
                  <a:srgbClr val="3A4C64"/>
                </a:solidFill>
                <a:effectLst/>
                <a:uLnTx/>
                <a:uFillTx/>
                <a:latin typeface="Arial" panose="020B0604020202020204" pitchFamily="34" charset="0"/>
                <a:ea typeface="+mj-ea"/>
                <a:cs typeface="Arial" panose="020B0604020202020204" pitchFamily="34" charset="0"/>
              </a:rPr>
              <a:t>The committee included 30 diverse and engaged parents, staff, students, and community members</a:t>
            </a:r>
            <a:endParaRPr kumimoji="0" lang="en-US" sz="3300" b="1" i="0" u="none" strike="noStrike" kern="1200" cap="none" spc="0" normalizeH="0" baseline="0" noProof="0" dirty="0">
              <a:ln>
                <a:noFill/>
              </a:ln>
              <a:solidFill>
                <a:srgbClr val="3A4C64"/>
              </a:solidFill>
              <a:effectLst/>
              <a:uLnTx/>
              <a:uFillTx/>
              <a:latin typeface="Arial" panose="020B0604020202020204" pitchFamily="34" charset="0"/>
              <a:ea typeface="+mj-ea"/>
              <a:cs typeface="Arial" panose="020B0604020202020204" pitchFamily="34" charset="0"/>
            </a:endParaRPr>
          </a:p>
        </p:txBody>
      </p:sp>
      <p:pic>
        <p:nvPicPr>
          <p:cNvPr id="28" name="Picture 27">
            <a:extLst>
              <a:ext uri="{FF2B5EF4-FFF2-40B4-BE49-F238E27FC236}">
                <a16:creationId xmlns:a16="http://schemas.microsoft.com/office/drawing/2014/main" id="{69B5E233-9E4B-47E9-A89A-B47EA0C0D4FD}"/>
              </a:ext>
            </a:extLst>
          </p:cNvPr>
          <p:cNvPicPr>
            <a:picLocks noChangeAspect="1"/>
          </p:cNvPicPr>
          <p:nvPr/>
        </p:nvPicPr>
        <p:blipFill>
          <a:blip r:embed="rId3"/>
          <a:stretch>
            <a:fillRect/>
          </a:stretch>
        </p:blipFill>
        <p:spPr>
          <a:xfrm>
            <a:off x="2848014" y="4389413"/>
            <a:ext cx="3223273" cy="2148849"/>
          </a:xfrm>
          <a:prstGeom prst="rect">
            <a:avLst/>
          </a:prstGeom>
          <a:ln w="38100" cap="sq">
            <a:solidFill>
              <a:srgbClr val="3A4C64"/>
            </a:solidFill>
            <a:prstDash val="solid"/>
            <a:miter lim="800000"/>
          </a:ln>
          <a:effectLst>
            <a:outerShdw blurRad="50800" dist="38100" dir="2700000" algn="tl" rotWithShape="0">
              <a:srgbClr val="000000">
                <a:alpha val="43000"/>
              </a:srgbClr>
            </a:outerShdw>
          </a:effectLst>
        </p:spPr>
      </p:pic>
      <p:pic>
        <p:nvPicPr>
          <p:cNvPr id="29" name="Picture 28">
            <a:extLst>
              <a:ext uri="{FF2B5EF4-FFF2-40B4-BE49-F238E27FC236}">
                <a16:creationId xmlns:a16="http://schemas.microsoft.com/office/drawing/2014/main" id="{9FF53CAE-68B6-4823-B0C6-7AD210336748}"/>
              </a:ext>
            </a:extLst>
          </p:cNvPr>
          <p:cNvPicPr>
            <a:picLocks noChangeAspect="1"/>
          </p:cNvPicPr>
          <p:nvPr/>
        </p:nvPicPr>
        <p:blipFill>
          <a:blip r:embed="rId4"/>
          <a:stretch>
            <a:fillRect/>
          </a:stretch>
        </p:blipFill>
        <p:spPr>
          <a:xfrm>
            <a:off x="2848014" y="1960477"/>
            <a:ext cx="3223273" cy="2148848"/>
          </a:xfrm>
          <a:prstGeom prst="rect">
            <a:avLst/>
          </a:prstGeom>
          <a:ln w="38100" cap="sq">
            <a:solidFill>
              <a:srgbClr val="3A4C64"/>
            </a:solidFill>
            <a:prstDash val="solid"/>
            <a:miter lim="800000"/>
          </a:ln>
          <a:effectLst>
            <a:outerShdw blurRad="50800" dist="38100" dir="2700000" algn="tl" rotWithShape="0">
              <a:srgbClr val="000000">
                <a:alpha val="43000"/>
              </a:srgbClr>
            </a:outerShdw>
          </a:effectLst>
        </p:spPr>
      </p:pic>
      <p:pic>
        <p:nvPicPr>
          <p:cNvPr id="30" name="Picture 29">
            <a:extLst>
              <a:ext uri="{FF2B5EF4-FFF2-40B4-BE49-F238E27FC236}">
                <a16:creationId xmlns:a16="http://schemas.microsoft.com/office/drawing/2014/main" id="{314D49C8-DEE6-405A-8015-A2DEF4761258}"/>
              </a:ext>
            </a:extLst>
          </p:cNvPr>
          <p:cNvPicPr>
            <a:picLocks noChangeAspect="1"/>
          </p:cNvPicPr>
          <p:nvPr/>
        </p:nvPicPr>
        <p:blipFill>
          <a:blip r:embed="rId5"/>
          <a:stretch>
            <a:fillRect/>
          </a:stretch>
        </p:blipFill>
        <p:spPr>
          <a:xfrm>
            <a:off x="6452023" y="1959888"/>
            <a:ext cx="3214419" cy="2142946"/>
          </a:xfrm>
          <a:prstGeom prst="rect">
            <a:avLst/>
          </a:prstGeom>
          <a:ln w="38100" cap="sq">
            <a:solidFill>
              <a:srgbClr val="3A4C64"/>
            </a:solidFill>
            <a:prstDash val="solid"/>
            <a:miter lim="800000"/>
          </a:ln>
          <a:effectLst>
            <a:outerShdw blurRad="50800" dist="38100" dir="2700000" algn="tl" rotWithShape="0">
              <a:srgbClr val="000000">
                <a:alpha val="43000"/>
              </a:srgbClr>
            </a:outerShdw>
          </a:effectLst>
        </p:spPr>
      </p:pic>
      <p:pic>
        <p:nvPicPr>
          <p:cNvPr id="31" name="Picture 30">
            <a:extLst>
              <a:ext uri="{FF2B5EF4-FFF2-40B4-BE49-F238E27FC236}">
                <a16:creationId xmlns:a16="http://schemas.microsoft.com/office/drawing/2014/main" id="{9895575D-719A-4308-AA4C-D939CB09A126}"/>
              </a:ext>
            </a:extLst>
          </p:cNvPr>
          <p:cNvPicPr>
            <a:picLocks noChangeAspect="1"/>
          </p:cNvPicPr>
          <p:nvPr/>
        </p:nvPicPr>
        <p:blipFill>
          <a:blip r:embed="rId6"/>
          <a:stretch>
            <a:fillRect/>
          </a:stretch>
        </p:blipFill>
        <p:spPr>
          <a:xfrm>
            <a:off x="6452023" y="4387189"/>
            <a:ext cx="3214419" cy="2142946"/>
          </a:xfrm>
          <a:prstGeom prst="rect">
            <a:avLst/>
          </a:prstGeom>
          <a:ln w="38100" cap="sq">
            <a:solidFill>
              <a:srgbClr val="3A4C6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814574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xml><?xml version="1.0" encoding="utf-8"?>
<p:tagLst xmlns:a="http://schemas.openxmlformats.org/drawingml/2006/main" xmlns:r="http://schemas.openxmlformats.org/officeDocument/2006/relationships" xmlns:p="http://schemas.openxmlformats.org/presentationml/2006/main">
  <p:tag name="DRAFTSHAPETAG" val="DRAFTSHAPETA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EE4P_TEMPLATESTYLE" val="3"/>
</p:tagLst>
</file>

<file path=ppt/tags/tag15.xml><?xml version="1.0" encoding="utf-8"?>
<p:tagLst xmlns:a="http://schemas.openxmlformats.org/drawingml/2006/main" xmlns:r="http://schemas.openxmlformats.org/officeDocument/2006/relationships" xmlns:p="http://schemas.openxmlformats.org/presentationml/2006/main">
  <p:tag name="EE4P_TEMPLATESTYLE" val="10"/>
</p:tagLst>
</file>

<file path=ppt/tags/tag16.xml><?xml version="1.0" encoding="utf-8"?>
<p:tagLst xmlns:a="http://schemas.openxmlformats.org/drawingml/2006/main" xmlns:r="http://schemas.openxmlformats.org/officeDocument/2006/relationships" xmlns:p="http://schemas.openxmlformats.org/presentationml/2006/main">
  <p:tag name="EE4P_TEMPLATESTYLE" val="3"/>
</p:tagLst>
</file>

<file path=ppt/tags/tag17.xml><?xml version="1.0" encoding="utf-8"?>
<p:tagLst xmlns:a="http://schemas.openxmlformats.org/drawingml/2006/main" xmlns:r="http://schemas.openxmlformats.org/officeDocument/2006/relationships" xmlns:p="http://schemas.openxmlformats.org/presentationml/2006/main">
  <p:tag name="EE4P_TEMPLATESTYLE" val="3"/>
</p:tagLst>
</file>

<file path=ppt/tags/tag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xml><?xml version="1.0" encoding="utf-8"?>
<p:tagLst xmlns:a="http://schemas.openxmlformats.org/drawingml/2006/main" xmlns:r="http://schemas.openxmlformats.org/officeDocument/2006/relationships" xmlns:p="http://schemas.openxmlformats.org/presentationml/2006/main">
  <p:tag name="DRAFTSHAPETAG" val="DRAFTSHAPETA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xml><?xml version="1.0" encoding="utf-8"?>
<p:tagLst xmlns:a="http://schemas.openxmlformats.org/drawingml/2006/main" xmlns:r="http://schemas.openxmlformats.org/officeDocument/2006/relationships" xmlns:p="http://schemas.openxmlformats.org/presentationml/2006/main">
  <p:tag name="DRAFTSHAPETAG" val="DRAFTSHAPETA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 Theme">
  <a:themeElements>
    <a:clrScheme name="Holdsworth2016">
      <a:dk1>
        <a:srgbClr val="43525B"/>
      </a:dk1>
      <a:lt1>
        <a:srgbClr val="FFFFFF"/>
      </a:lt1>
      <a:dk2>
        <a:srgbClr val="43525B"/>
      </a:dk2>
      <a:lt2>
        <a:srgbClr val="939598"/>
      </a:lt2>
      <a:accent1>
        <a:srgbClr val="299DAD"/>
      </a:accent1>
      <a:accent2>
        <a:srgbClr val="45C3D3"/>
      </a:accent2>
      <a:accent3>
        <a:srgbClr val="83D6E1"/>
      </a:accent3>
      <a:accent4>
        <a:srgbClr val="CDEEF3"/>
      </a:accent4>
      <a:accent5>
        <a:srgbClr val="939598"/>
      </a:accent5>
      <a:accent6>
        <a:srgbClr val="B2B2B2"/>
      </a:accent6>
      <a:hlink>
        <a:srgbClr val="ACC6D0"/>
      </a:hlink>
      <a:folHlink>
        <a:srgbClr val="E7D475"/>
      </a:folHlink>
    </a:clrScheme>
    <a:fontScheme name="Holdsworth2016">
      <a:majorFont>
        <a:latin typeface="Nexa Heavy"/>
        <a:ea typeface=""/>
        <a:cs typeface=""/>
      </a:majorFont>
      <a:minorFont>
        <a:latin typeface="Nexa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2E2E2"/>
        </a:solidFill>
        <a:ln w="9525">
          <a:solidFill>
            <a:srgbClr val="E2E2E2"/>
          </a:solidFill>
        </a:ln>
        <a:effectLst/>
      </a:spPr>
      <a:bodyPr tIns="90000" bIns="90000" rtlCol="0" anchor="ctr" anchorCtr="0"/>
      <a:lstStyle>
        <a:defPPr algn="ctr">
          <a:defRPr sz="1400" dirty="0" err="1" smtClean="0">
            <a:solidFill>
              <a:srgbClr val="43525B"/>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939598"/>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90000" bIns="90000" rtlCol="0" anchor="t">
        <a:spAutoFit/>
      </a:bodyPr>
      <a:lstStyle>
        <a:defPPr algn="ctr">
          <a:defRPr sz="1400" dirty="0" err="1" smtClean="0">
            <a:solidFill>
              <a:srgbClr val="43525B"/>
            </a:solidFill>
          </a:defRPr>
        </a:defPPr>
      </a:lstStyle>
    </a:txDef>
  </a:objectDefaults>
  <a:extraClrSchemeLst/>
  <a:extLst>
    <a:ext uri="{05A4C25C-085E-4340-85A3-A5531E510DB2}">
      <thm15:themeFamily xmlns:thm15="http://schemas.microsoft.com/office/thememl/2012/main" name="blank.potx" id="{8AF12673-47F0-4865-B70C-ABD7DC87EFF9}" vid="{9FC0E254-C20D-4529-AD2B-4F111B5A0FB1}"/>
    </a:ext>
  </a:extLst>
</a:theme>
</file>

<file path=ppt/theme/theme3.xml><?xml version="1.0" encoding="utf-8"?>
<a:theme xmlns:a="http://schemas.openxmlformats.org/drawingml/2006/main" name="1_Standard Theme">
  <a:themeElements>
    <a:clrScheme name="Holdsworth2016">
      <a:dk1>
        <a:srgbClr val="43525B"/>
      </a:dk1>
      <a:lt1>
        <a:srgbClr val="FFFFFF"/>
      </a:lt1>
      <a:dk2>
        <a:srgbClr val="43525B"/>
      </a:dk2>
      <a:lt2>
        <a:srgbClr val="939598"/>
      </a:lt2>
      <a:accent1>
        <a:srgbClr val="299DAD"/>
      </a:accent1>
      <a:accent2>
        <a:srgbClr val="45C3D3"/>
      </a:accent2>
      <a:accent3>
        <a:srgbClr val="83D6E1"/>
      </a:accent3>
      <a:accent4>
        <a:srgbClr val="CDEEF3"/>
      </a:accent4>
      <a:accent5>
        <a:srgbClr val="939598"/>
      </a:accent5>
      <a:accent6>
        <a:srgbClr val="B2B2B2"/>
      </a:accent6>
      <a:hlink>
        <a:srgbClr val="ACC6D0"/>
      </a:hlink>
      <a:folHlink>
        <a:srgbClr val="E7D475"/>
      </a:folHlink>
    </a:clrScheme>
    <a:fontScheme name="Holdsworth2016">
      <a:majorFont>
        <a:latin typeface="Nexa Heavy"/>
        <a:ea typeface=""/>
        <a:cs typeface=""/>
      </a:majorFont>
      <a:minorFont>
        <a:latin typeface="Nexa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2E2E2"/>
        </a:solidFill>
        <a:ln w="9525">
          <a:solidFill>
            <a:srgbClr val="E2E2E2"/>
          </a:solidFill>
        </a:ln>
        <a:effectLst/>
      </a:spPr>
      <a:bodyPr tIns="90000" bIns="90000" rtlCol="0" anchor="ctr" anchorCtr="0"/>
      <a:lstStyle>
        <a:defPPr algn="ctr">
          <a:defRPr sz="1400" dirty="0" err="1" smtClean="0">
            <a:solidFill>
              <a:srgbClr val="43525B"/>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939598"/>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90000" bIns="90000" rtlCol="0" anchor="t">
        <a:spAutoFit/>
      </a:bodyPr>
      <a:lstStyle>
        <a:defPPr algn="ctr">
          <a:defRPr sz="1400" dirty="0" err="1" smtClean="0">
            <a:solidFill>
              <a:srgbClr val="43525B"/>
            </a:solidFill>
          </a:defRPr>
        </a:defPPr>
      </a:lstStyle>
    </a:txDef>
  </a:objectDefaults>
  <a:extraClrSchemeLst/>
  <a:extLst>
    <a:ext uri="{05A4C25C-085E-4340-85A3-A5531E510DB2}">
      <thm15:themeFamily xmlns:thm15="http://schemas.microsoft.com/office/thememl/2012/main" name="blank.potx" id="{8AF12673-47F0-4865-B70C-ABD7DC87EFF9}" vid="{9FC0E254-C20D-4529-AD2B-4F111B5A0FB1}"/>
    </a:ext>
  </a:extLst>
</a:theme>
</file>

<file path=ppt/theme/theme4.xml><?xml version="1.0" encoding="utf-8"?>
<a:theme xmlns:a="http://schemas.openxmlformats.org/drawingml/2006/main" name="2_Standard Theme">
  <a:themeElements>
    <a:clrScheme name="Holdsworth2016">
      <a:dk1>
        <a:srgbClr val="43525B"/>
      </a:dk1>
      <a:lt1>
        <a:srgbClr val="FFFFFF"/>
      </a:lt1>
      <a:dk2>
        <a:srgbClr val="43525B"/>
      </a:dk2>
      <a:lt2>
        <a:srgbClr val="939598"/>
      </a:lt2>
      <a:accent1>
        <a:srgbClr val="299DAD"/>
      </a:accent1>
      <a:accent2>
        <a:srgbClr val="45C3D3"/>
      </a:accent2>
      <a:accent3>
        <a:srgbClr val="83D6E1"/>
      </a:accent3>
      <a:accent4>
        <a:srgbClr val="CDEEF3"/>
      </a:accent4>
      <a:accent5>
        <a:srgbClr val="939598"/>
      </a:accent5>
      <a:accent6>
        <a:srgbClr val="B2B2B2"/>
      </a:accent6>
      <a:hlink>
        <a:srgbClr val="ACC6D0"/>
      </a:hlink>
      <a:folHlink>
        <a:srgbClr val="E7D475"/>
      </a:folHlink>
    </a:clrScheme>
    <a:fontScheme name="Holdsworth2016">
      <a:majorFont>
        <a:latin typeface="Nexa Heavy"/>
        <a:ea typeface=""/>
        <a:cs typeface=""/>
      </a:majorFont>
      <a:minorFont>
        <a:latin typeface="Nexa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2E2E2"/>
        </a:solidFill>
        <a:ln w="9525">
          <a:solidFill>
            <a:srgbClr val="E2E2E2"/>
          </a:solidFill>
        </a:ln>
        <a:effectLst/>
      </a:spPr>
      <a:bodyPr tIns="90000" bIns="90000" rtlCol="0" anchor="ctr" anchorCtr="0"/>
      <a:lstStyle>
        <a:defPPr algn="ctr">
          <a:defRPr sz="1400" dirty="0" err="1" smtClean="0">
            <a:solidFill>
              <a:srgbClr val="43525B"/>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939598"/>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90000" bIns="90000" rtlCol="0" anchor="t">
        <a:spAutoFit/>
      </a:bodyPr>
      <a:lstStyle>
        <a:defPPr algn="ctr">
          <a:defRPr sz="1400" dirty="0" err="1" smtClean="0">
            <a:solidFill>
              <a:srgbClr val="43525B"/>
            </a:solidFill>
          </a:defRPr>
        </a:defPPr>
      </a:lstStyle>
    </a:txDef>
  </a:objectDefaults>
  <a:extraClrSchemeLst/>
  <a:extLst>
    <a:ext uri="{05A4C25C-085E-4340-85A3-A5531E510DB2}">
      <thm15:themeFamily xmlns:thm15="http://schemas.microsoft.com/office/thememl/2012/main" name="blank.potx" id="{8AF12673-47F0-4865-B70C-ABD7DC87EFF9}" vid="{9FC0E254-C20D-4529-AD2B-4F111B5A0FB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845</TotalTime>
  <Words>1006</Words>
  <Application>Microsoft Office PowerPoint</Application>
  <PresentationFormat>Widescreen</PresentationFormat>
  <Paragraphs>122</Paragraphs>
  <Slides>20</Slides>
  <Notes>0</Notes>
  <HiddenSlides>0</HiddenSlides>
  <MMClips>0</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20</vt:i4>
      </vt:variant>
    </vt:vector>
  </HeadingPairs>
  <TitlesOfParts>
    <vt:vector size="30" baseType="lpstr">
      <vt:lpstr>Arial</vt:lpstr>
      <vt:lpstr>Calibri</vt:lpstr>
      <vt:lpstr>Calibri Light</vt:lpstr>
      <vt:lpstr>Nexa Heavy</vt:lpstr>
      <vt:lpstr>Nexa Light</vt:lpstr>
      <vt:lpstr>Office Theme</vt:lpstr>
      <vt:lpstr>Standard Theme</vt:lpstr>
      <vt:lpstr>1_Standard Theme</vt:lpstr>
      <vt:lpstr>2_Standard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Lamar Consolidated Independent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Rockwood</dc:creator>
  <cp:lastModifiedBy>Mike Rockwood</cp:lastModifiedBy>
  <cp:revision>127</cp:revision>
  <cp:lastPrinted>2019-08-29T15:42:20Z</cp:lastPrinted>
  <dcterms:created xsi:type="dcterms:W3CDTF">2018-08-16T22:56:19Z</dcterms:created>
  <dcterms:modified xsi:type="dcterms:W3CDTF">2019-10-01T19:28:28Z</dcterms:modified>
</cp:coreProperties>
</file>