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Gagalin" charset="1" panose="00000500000000000000"/>
      <p:regular r:id="rId28"/>
    </p:embeddedFont>
    <p:embeddedFont>
      <p:font typeface="Times New Roman" charset="1" panose="02030502070405020303"/>
      <p:regular r:id="rId29"/>
    </p:embeddedFont>
    <p:embeddedFont>
      <p:font typeface="Canva Student Font" charset="1" panose="00000000000000000000"/>
      <p:regular r:id="rId30"/>
    </p:embeddedFont>
    <p:embeddedFont>
      <p:font typeface="Bobby Jones" charset="1" panose="00000000000000000000"/>
      <p:regular r:id="rId31"/>
    </p:embeddedFont>
    <p:embeddedFont>
      <p:font typeface="Anton" charset="1" panose="000005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50.png" Type="http://schemas.openxmlformats.org/officeDocument/2006/relationships/image"/><Relationship Id="rId4" Target="../media/image51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52.jpeg" Type="http://schemas.openxmlformats.org/officeDocument/2006/relationships/image"/><Relationship Id="rId4" Target="../media/image53.jpeg" Type="http://schemas.openxmlformats.org/officeDocument/2006/relationships/image"/><Relationship Id="rId5" Target="../media/image5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Relationship Id="rId3" Target="../media/image5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0.sv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Relationship Id="rId5" Target="../media/image66.png" Type="http://schemas.openxmlformats.org/officeDocument/2006/relationships/image"/><Relationship Id="rId6" Target="../media/image67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Relationship Id="rId3" Target="../media/image69.svg" Type="http://schemas.openxmlformats.org/officeDocument/2006/relationships/image"/><Relationship Id="rId4" Target="../media/image70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png" Type="http://schemas.openxmlformats.org/officeDocument/2006/relationships/image"/><Relationship Id="rId11" Target="../media/image80.svg" Type="http://schemas.openxmlformats.org/officeDocument/2006/relationships/image"/><Relationship Id="rId12" Target="../media/image81.png" Type="http://schemas.openxmlformats.org/officeDocument/2006/relationships/image"/><Relationship Id="rId13" Target="../media/image82.svg" Type="http://schemas.openxmlformats.org/officeDocument/2006/relationships/image"/><Relationship Id="rId14" Target="../media/image83.png" Type="http://schemas.openxmlformats.org/officeDocument/2006/relationships/image"/><Relationship Id="rId15" Target="../media/image84.svg" Type="http://schemas.openxmlformats.org/officeDocument/2006/relationships/image"/><Relationship Id="rId2" Target="../media/image71.png" Type="http://schemas.openxmlformats.org/officeDocument/2006/relationships/image"/><Relationship Id="rId3" Target="../media/image72.png" Type="http://schemas.openxmlformats.org/officeDocument/2006/relationships/image"/><Relationship Id="rId4" Target="../media/image73.svg" Type="http://schemas.openxmlformats.org/officeDocument/2006/relationships/image"/><Relationship Id="rId5" Target="../media/image74.png" Type="http://schemas.openxmlformats.org/officeDocument/2006/relationships/image"/><Relationship Id="rId6" Target="../media/image75.png" Type="http://schemas.openxmlformats.org/officeDocument/2006/relationships/image"/><Relationship Id="rId7" Target="../media/image76.svg" Type="http://schemas.openxmlformats.org/officeDocument/2006/relationships/image"/><Relationship Id="rId8" Target="../media/image77.png" Type="http://schemas.openxmlformats.org/officeDocument/2006/relationships/image"/><Relationship Id="rId9" Target="../media/image7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5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6.png" Type="http://schemas.openxmlformats.org/officeDocument/2006/relationships/image"/><Relationship Id="rId3" Target="../media/image87.svg" Type="http://schemas.openxmlformats.org/officeDocument/2006/relationships/image"/><Relationship Id="rId4" Target="../media/image8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9.png" Type="http://schemas.openxmlformats.org/officeDocument/2006/relationships/image"/><Relationship Id="rId3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29.pn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42.pn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4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3504750" y="-4861622"/>
            <a:ext cx="11278501" cy="20010243"/>
          </a:xfrm>
          <a:custGeom>
            <a:avLst/>
            <a:gdLst/>
            <a:ahLst/>
            <a:cxnLst/>
            <a:rect r="r" b="b" t="t" l="l"/>
            <a:pathLst>
              <a:path h="20010243" w="11278501">
                <a:moveTo>
                  <a:pt x="0" y="0"/>
                </a:moveTo>
                <a:lnTo>
                  <a:pt x="11278500" y="0"/>
                </a:lnTo>
                <a:lnTo>
                  <a:pt x="11278500" y="20010244"/>
                </a:lnTo>
                <a:lnTo>
                  <a:pt x="0" y="20010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358981" y="782636"/>
            <a:ext cx="11100890" cy="8202870"/>
          </a:xfrm>
          <a:custGeom>
            <a:avLst/>
            <a:gdLst/>
            <a:ahLst/>
            <a:cxnLst/>
            <a:rect r="r" b="b" t="t" l="l"/>
            <a:pathLst>
              <a:path h="8202870" w="11100890">
                <a:moveTo>
                  <a:pt x="0" y="0"/>
                </a:moveTo>
                <a:lnTo>
                  <a:pt x="11100889" y="0"/>
                </a:lnTo>
                <a:lnTo>
                  <a:pt x="11100889" y="8202870"/>
                </a:lnTo>
                <a:lnTo>
                  <a:pt x="0" y="82028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5942265" y="2910491"/>
            <a:ext cx="8180718" cy="4486927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5855570" y="3812342"/>
            <a:ext cx="8354107" cy="2446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4"/>
              </a:lnSpc>
            </a:pPr>
            <a:r>
              <a:rPr lang="en-US" sz="5601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Lamar Junior High School</a:t>
            </a:r>
          </a:p>
          <a:p>
            <a:pPr algn="ctr">
              <a:lnSpc>
                <a:spcPts val="6074"/>
              </a:lnSpc>
            </a:pPr>
            <a:r>
              <a:rPr lang="en-US" sz="4601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 Student COde of Conduct </a:t>
            </a:r>
          </a:p>
          <a:p>
            <a:pPr algn="ctr">
              <a:lnSpc>
                <a:spcPts val="6074"/>
              </a:lnSpc>
            </a:pPr>
            <a:r>
              <a:rPr lang="en-US" sz="4601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Fall 2024</a:t>
            </a:r>
          </a:p>
        </p:txBody>
      </p:sp>
      <p:sp>
        <p:nvSpPr>
          <p:cNvPr name="AutoShape 6" id="6"/>
          <p:cNvSpPr/>
          <p:nvPr/>
        </p:nvSpPr>
        <p:spPr>
          <a:xfrm rot="0">
            <a:off x="6148215" y="4701327"/>
            <a:ext cx="7407249" cy="0"/>
          </a:xfrm>
          <a:prstGeom prst="line">
            <a:avLst/>
          </a:prstGeom>
          <a:ln cap="rnd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0">
            <a:off x="6328999" y="7014813"/>
            <a:ext cx="7407249" cy="0"/>
          </a:xfrm>
          <a:prstGeom prst="line">
            <a:avLst/>
          </a:prstGeom>
          <a:ln cap="rnd" w="476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0" y="0"/>
            <a:ext cx="1866264" cy="10287000"/>
          </a:xfrm>
          <a:custGeom>
            <a:avLst/>
            <a:gdLst/>
            <a:ahLst/>
            <a:cxnLst/>
            <a:rect r="r" b="b" t="t" l="l"/>
            <a:pathLst>
              <a:path h="10287000" w="1866264">
                <a:moveTo>
                  <a:pt x="0" y="0"/>
                </a:moveTo>
                <a:lnTo>
                  <a:pt x="1866264" y="0"/>
                </a:lnTo>
                <a:lnTo>
                  <a:pt x="18662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5462" t="-49137" r="-255212" b="-71471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36370" y="623704"/>
            <a:ext cx="3992507" cy="3992507"/>
          </a:xfrm>
          <a:custGeom>
            <a:avLst/>
            <a:gdLst/>
            <a:ahLst/>
            <a:cxnLst/>
            <a:rect r="r" b="b" t="t" l="l"/>
            <a:pathLst>
              <a:path h="3992507" w="3992507">
                <a:moveTo>
                  <a:pt x="0" y="0"/>
                </a:moveTo>
                <a:lnTo>
                  <a:pt x="3992507" y="0"/>
                </a:lnTo>
                <a:lnTo>
                  <a:pt x="3992507" y="3992508"/>
                </a:lnTo>
                <a:lnTo>
                  <a:pt x="0" y="39925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94290" y="1724971"/>
            <a:ext cx="3347391" cy="3159100"/>
          </a:xfrm>
          <a:custGeom>
            <a:avLst/>
            <a:gdLst/>
            <a:ahLst/>
            <a:cxnLst/>
            <a:rect r="r" b="b" t="t" l="l"/>
            <a:pathLst>
              <a:path h="3159100" w="3347391">
                <a:moveTo>
                  <a:pt x="0" y="0"/>
                </a:moveTo>
                <a:lnTo>
                  <a:pt x="3347391" y="0"/>
                </a:lnTo>
                <a:lnTo>
                  <a:pt x="3347391" y="3159100"/>
                </a:lnTo>
                <a:lnTo>
                  <a:pt x="0" y="31591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2408" y="2745888"/>
            <a:ext cx="7786892" cy="4964144"/>
          </a:xfrm>
          <a:custGeom>
            <a:avLst/>
            <a:gdLst/>
            <a:ahLst/>
            <a:cxnLst/>
            <a:rect r="r" b="b" t="t" l="l"/>
            <a:pathLst>
              <a:path h="4964144" w="7786892">
                <a:moveTo>
                  <a:pt x="0" y="0"/>
                </a:moveTo>
                <a:lnTo>
                  <a:pt x="7786892" y="0"/>
                </a:lnTo>
                <a:lnTo>
                  <a:pt x="7786892" y="4964144"/>
                </a:lnTo>
                <a:lnTo>
                  <a:pt x="0" y="4964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00077" y="1751089"/>
            <a:ext cx="14993506" cy="994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32"/>
              </a:lnSpc>
            </a:pPr>
            <a:r>
              <a:rPr lang="en-US" sz="7200" u="sng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Safety Conflict</a:t>
            </a:r>
            <a:r>
              <a:rPr lang="en-US" sz="7200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17076" y="6686177"/>
            <a:ext cx="8967279" cy="3024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Fighting is a violation of the code of conduct. </a:t>
            </a:r>
          </a:p>
          <a:p>
            <a:pPr algn="ctr">
              <a:lnSpc>
                <a:spcPts val="6020"/>
              </a:lnSpc>
            </a:pPr>
          </a:p>
          <a:p>
            <a:pPr algn="ctr" marL="0" indent="0" lvl="0">
              <a:lnSpc>
                <a:spcPts val="6020"/>
              </a:lnSpc>
            </a:pPr>
            <a:r>
              <a:rPr lang="en-US" sz="4300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Any student who fights will receive consequence in accordance with code of conduct.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48953" y="3296278"/>
            <a:ext cx="8967279" cy="1500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20"/>
              </a:lnSpc>
            </a:pPr>
            <a:r>
              <a:rPr lang="en-US" sz="4300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If you are having an issue with another student, </a:t>
            </a:r>
            <a:r>
              <a:rPr lang="en-US" sz="4300" u="sng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let your Assistant Principal know.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8953" y="5057775"/>
            <a:ext cx="8967279" cy="1500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20"/>
              </a:lnSpc>
            </a:pPr>
            <a:r>
              <a:rPr lang="en-US" sz="4300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Do not try to work it out in the hallway or classroom.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58037" y="508572"/>
            <a:ext cx="5019339" cy="3325312"/>
          </a:xfrm>
          <a:custGeom>
            <a:avLst/>
            <a:gdLst/>
            <a:ahLst/>
            <a:cxnLst/>
            <a:rect r="r" b="b" t="t" l="l"/>
            <a:pathLst>
              <a:path h="3325312" w="5019339">
                <a:moveTo>
                  <a:pt x="0" y="0"/>
                </a:moveTo>
                <a:lnTo>
                  <a:pt x="5019339" y="0"/>
                </a:lnTo>
                <a:lnTo>
                  <a:pt x="5019339" y="3325312"/>
                </a:lnTo>
                <a:lnTo>
                  <a:pt x="0" y="3325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976578" y="3915152"/>
            <a:ext cx="4297682" cy="2863331"/>
          </a:xfrm>
          <a:custGeom>
            <a:avLst/>
            <a:gdLst/>
            <a:ahLst/>
            <a:cxnLst/>
            <a:rect r="r" b="b" t="t" l="l"/>
            <a:pathLst>
              <a:path h="2863331" w="4297682">
                <a:moveTo>
                  <a:pt x="0" y="0"/>
                </a:moveTo>
                <a:lnTo>
                  <a:pt x="4297682" y="0"/>
                </a:lnTo>
                <a:lnTo>
                  <a:pt x="4297682" y="2863330"/>
                </a:lnTo>
                <a:lnTo>
                  <a:pt x="0" y="28633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384377" y="6864207"/>
            <a:ext cx="5366660" cy="3018746"/>
          </a:xfrm>
          <a:custGeom>
            <a:avLst/>
            <a:gdLst/>
            <a:ahLst/>
            <a:cxnLst/>
            <a:rect r="r" b="b" t="t" l="l"/>
            <a:pathLst>
              <a:path h="3018746" w="5366660">
                <a:moveTo>
                  <a:pt x="0" y="0"/>
                </a:moveTo>
                <a:lnTo>
                  <a:pt x="5366659" y="0"/>
                </a:lnTo>
                <a:lnTo>
                  <a:pt x="5366659" y="3018746"/>
                </a:lnTo>
                <a:lnTo>
                  <a:pt x="0" y="30187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222452" y="1114425"/>
            <a:ext cx="5841296" cy="2719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102"/>
              </a:lnSpc>
            </a:pPr>
            <a:r>
              <a:rPr lang="en-US" sz="6700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Safety Controlled Substance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59461" y="4217047"/>
            <a:ext cx="8967279" cy="54730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Possession, under the influence, and delivery of controlled substances are all violations of the Code of Conduct and will result in severe discipline consequences.  </a:t>
            </a:r>
          </a:p>
          <a:p>
            <a:pPr algn="ctr">
              <a:lnSpc>
                <a:spcPts val="5460"/>
              </a:lnSpc>
            </a:pPr>
          </a:p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Any Student in possession of a vape of any type will receive a mandatory placement at DAEP.</a:t>
            </a:r>
          </a:p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(HB 114)</a:t>
            </a:r>
          </a:p>
          <a:p>
            <a:pPr algn="ctr" marL="0" indent="0" lvl="0">
              <a:lnSpc>
                <a:spcPts val="5460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63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906815" y="-155169"/>
            <a:ext cx="4257753" cy="10442169"/>
          </a:xfrm>
          <a:custGeom>
            <a:avLst/>
            <a:gdLst/>
            <a:ahLst/>
            <a:cxnLst/>
            <a:rect r="r" b="b" t="t" l="l"/>
            <a:pathLst>
              <a:path h="10442169" w="4257753">
                <a:moveTo>
                  <a:pt x="0" y="0"/>
                </a:moveTo>
                <a:lnTo>
                  <a:pt x="4257753" y="0"/>
                </a:lnTo>
                <a:lnTo>
                  <a:pt x="4257753" y="10442169"/>
                </a:lnTo>
                <a:lnTo>
                  <a:pt x="0" y="10442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80" r="-1701" b="-28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207817"/>
            <a:ext cx="9878115" cy="7885998"/>
          </a:xfrm>
          <a:custGeom>
            <a:avLst/>
            <a:gdLst/>
            <a:ahLst/>
            <a:cxnLst/>
            <a:rect r="r" b="b" t="t" l="l"/>
            <a:pathLst>
              <a:path h="7885998" w="9878115">
                <a:moveTo>
                  <a:pt x="0" y="0"/>
                </a:moveTo>
                <a:lnTo>
                  <a:pt x="9878115" y="0"/>
                </a:lnTo>
                <a:lnTo>
                  <a:pt x="9878115" y="7885998"/>
                </a:lnTo>
                <a:lnTo>
                  <a:pt x="0" y="78859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31" r="0" b="-923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339442" y="75565"/>
            <a:ext cx="11461270" cy="1811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Gagalin"/>
                <a:ea typeface="Gagalin"/>
                <a:cs typeface="Gagalin"/>
                <a:sym typeface="Gagalin"/>
              </a:rPr>
              <a:t>Mandatory (DAEP/ALC) or Discretionary Expulsion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963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06602" y="2367866"/>
            <a:ext cx="9919621" cy="7919134"/>
          </a:xfrm>
          <a:custGeom>
            <a:avLst/>
            <a:gdLst/>
            <a:ahLst/>
            <a:cxnLst/>
            <a:rect r="r" b="b" t="t" l="l"/>
            <a:pathLst>
              <a:path h="7919134" w="9919621">
                <a:moveTo>
                  <a:pt x="0" y="0"/>
                </a:moveTo>
                <a:lnTo>
                  <a:pt x="9919622" y="0"/>
                </a:lnTo>
                <a:lnTo>
                  <a:pt x="9919622" y="7919134"/>
                </a:lnTo>
                <a:lnTo>
                  <a:pt x="0" y="7919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31" r="0" b="-92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60511" y="257175"/>
            <a:ext cx="2996512" cy="10029825"/>
          </a:xfrm>
          <a:custGeom>
            <a:avLst/>
            <a:gdLst/>
            <a:ahLst/>
            <a:cxnLst/>
            <a:rect r="r" b="b" t="t" l="l"/>
            <a:pathLst>
              <a:path h="10029825" w="2996512">
                <a:moveTo>
                  <a:pt x="0" y="0"/>
                </a:moveTo>
                <a:lnTo>
                  <a:pt x="2996512" y="0"/>
                </a:lnTo>
                <a:lnTo>
                  <a:pt x="2996512" y="10029825"/>
                </a:lnTo>
                <a:lnTo>
                  <a:pt x="0" y="10029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786" t="0" r="-7494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480899" y="538199"/>
            <a:ext cx="9171027" cy="1219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99">
                <a:solidFill>
                  <a:srgbClr val="FFFFFF"/>
                </a:solidFill>
                <a:latin typeface="Gagalin"/>
                <a:ea typeface="Gagalin"/>
                <a:cs typeface="Gagalin"/>
                <a:sym typeface="Gagalin"/>
              </a:rPr>
              <a:t>Mandatory Expulsions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68123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695" r="0" b="-486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43377" y="2222569"/>
            <a:ext cx="3992507" cy="3992507"/>
          </a:xfrm>
          <a:custGeom>
            <a:avLst/>
            <a:gdLst/>
            <a:ahLst/>
            <a:cxnLst/>
            <a:rect r="r" b="b" t="t" l="l"/>
            <a:pathLst>
              <a:path h="3992507" w="3992507">
                <a:moveTo>
                  <a:pt x="0" y="0"/>
                </a:moveTo>
                <a:lnTo>
                  <a:pt x="3992507" y="0"/>
                </a:lnTo>
                <a:lnTo>
                  <a:pt x="3992507" y="3992507"/>
                </a:lnTo>
                <a:lnTo>
                  <a:pt x="0" y="3992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894901" y="857250"/>
            <a:ext cx="11804690" cy="1510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Hallway Expectations</a:t>
            </a:r>
            <a:r>
              <a:rPr lang="en-US" sz="8799">
                <a:solidFill>
                  <a:srgbClr val="256082"/>
                </a:solidFill>
                <a:latin typeface="Gagalin"/>
                <a:ea typeface="Gagalin"/>
                <a:cs typeface="Gagalin"/>
                <a:sym typeface="Gagalin"/>
              </a:rPr>
              <a:t>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898536" y="6157926"/>
            <a:ext cx="8124014" cy="1091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0"/>
              </a:lnSpc>
            </a:pPr>
            <a:r>
              <a:rPr lang="en-US" sz="2807">
                <a:solidFill>
                  <a:srgbClr val="010101"/>
                </a:solidFill>
                <a:latin typeface="Gagalin"/>
                <a:ea typeface="Gagalin"/>
                <a:cs typeface="Gagalin"/>
                <a:sym typeface="Gagalin"/>
              </a:rPr>
              <a:t>Walk and Talk. Only </a:t>
            </a:r>
          </a:p>
          <a:p>
            <a:pPr algn="ctr">
              <a:lnSpc>
                <a:spcPts val="4910"/>
              </a:lnSpc>
            </a:pPr>
            <a:r>
              <a:rPr lang="en-US" sz="3507">
                <a:solidFill>
                  <a:srgbClr val="010101"/>
                </a:solidFill>
                <a:latin typeface="Gagalin"/>
                <a:ea typeface="Gagalin"/>
                <a:cs typeface="Gagalin"/>
                <a:sym typeface="Gagalin"/>
              </a:rPr>
              <a:t>Be Polite and Stay to the Right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668097" y="7421025"/>
            <a:ext cx="6584893" cy="2279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No running/Horse Playing in the hallway.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Be mindful of those around you.</a:t>
            </a:r>
          </a:p>
          <a:p>
            <a:pPr algn="ctr">
              <a:lnSpc>
                <a:spcPts val="462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6555183" y="9403177"/>
            <a:ext cx="4810720" cy="5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No cellphones use At all!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99459" y="-112333"/>
            <a:ext cx="7315200" cy="4059936"/>
          </a:xfrm>
          <a:custGeom>
            <a:avLst/>
            <a:gdLst/>
            <a:ahLst/>
            <a:cxnLst/>
            <a:rect r="r" b="b" t="t" l="l"/>
            <a:pathLst>
              <a:path h="4059936" w="7315200">
                <a:moveTo>
                  <a:pt x="0" y="0"/>
                </a:moveTo>
                <a:lnTo>
                  <a:pt x="7315200" y="0"/>
                </a:lnTo>
                <a:lnTo>
                  <a:pt x="7315200" y="4059936"/>
                </a:lnTo>
                <a:lnTo>
                  <a:pt x="0" y="4059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94896" y="4328728"/>
            <a:ext cx="8406734" cy="5958272"/>
          </a:xfrm>
          <a:custGeom>
            <a:avLst/>
            <a:gdLst/>
            <a:ahLst/>
            <a:cxnLst/>
            <a:rect r="r" b="b" t="t" l="l"/>
            <a:pathLst>
              <a:path h="5958272" w="8406734">
                <a:moveTo>
                  <a:pt x="0" y="0"/>
                </a:moveTo>
                <a:lnTo>
                  <a:pt x="8406734" y="0"/>
                </a:lnTo>
                <a:lnTo>
                  <a:pt x="8406734" y="5958272"/>
                </a:lnTo>
                <a:lnTo>
                  <a:pt x="0" y="5958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66210" y="1076000"/>
            <a:ext cx="5270759" cy="773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33"/>
              </a:lnSpc>
            </a:pPr>
            <a:r>
              <a:rPr lang="en-US" sz="4452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 Lunch Expectations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03720" y="2491723"/>
            <a:ext cx="5995739" cy="5842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010101"/>
                </a:solidFill>
                <a:latin typeface="Gagalin"/>
                <a:ea typeface="Gagalin"/>
                <a:cs typeface="Gagalin"/>
                <a:sym typeface="Gagalin"/>
              </a:rPr>
              <a:t>You must report immediately to the cafeteria during your lunch period.</a:t>
            </a:r>
          </a:p>
          <a:p>
            <a:pPr algn="ctr">
              <a:lnSpc>
                <a:spcPts val="3512"/>
              </a:lnSpc>
            </a:pPr>
          </a:p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010101"/>
                </a:solidFill>
                <a:latin typeface="Gagalin"/>
                <a:ea typeface="Gagalin"/>
                <a:cs typeface="Gagalin"/>
                <a:sym typeface="Gagalin"/>
              </a:rPr>
              <a:t>While in the cafeteria, students will remain seated until dismissed by an Assistant Principal.</a:t>
            </a:r>
          </a:p>
          <a:p>
            <a:pPr algn="ctr">
              <a:lnSpc>
                <a:spcPts val="3512"/>
              </a:lnSpc>
            </a:pPr>
          </a:p>
          <a:p>
            <a:pPr algn="ctr">
              <a:lnSpc>
                <a:spcPts val="3512"/>
              </a:lnSpc>
            </a:pPr>
            <a:r>
              <a:rPr lang="en-US" sz="2508">
                <a:solidFill>
                  <a:srgbClr val="010101"/>
                </a:solidFill>
                <a:latin typeface="Gagalin"/>
                <a:ea typeface="Gagalin"/>
                <a:cs typeface="Gagalin"/>
                <a:sym typeface="Gagalin"/>
              </a:rPr>
              <a:t>Please take care of your trash. Help us keep our cafeteria clean.</a:t>
            </a:r>
          </a:p>
          <a:p>
            <a:pPr algn="ctr">
              <a:lnSpc>
                <a:spcPts val="3512"/>
              </a:lnSpc>
            </a:pPr>
          </a:p>
          <a:p>
            <a:pPr algn="ctr">
              <a:lnSpc>
                <a:spcPts val="3512"/>
              </a:lnSpc>
            </a:pPr>
          </a:p>
          <a:p>
            <a:pPr algn="ctr">
              <a:lnSpc>
                <a:spcPts val="5752"/>
              </a:lnSpc>
            </a:pPr>
            <a:r>
              <a:rPr lang="en-US" sz="4108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Follow our 3R's Matrix</a:t>
            </a:r>
          </a:p>
          <a:p>
            <a:pPr algn="ctr">
              <a:lnSpc>
                <a:spcPts val="2392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1926" y="381442"/>
            <a:ext cx="4840866" cy="4840866"/>
          </a:xfrm>
          <a:custGeom>
            <a:avLst/>
            <a:gdLst/>
            <a:ahLst/>
            <a:cxnLst/>
            <a:rect r="r" b="b" t="t" l="l"/>
            <a:pathLst>
              <a:path h="4840866" w="4840866">
                <a:moveTo>
                  <a:pt x="0" y="0"/>
                </a:moveTo>
                <a:lnTo>
                  <a:pt x="4840866" y="0"/>
                </a:lnTo>
                <a:lnTo>
                  <a:pt x="4840866" y="4840866"/>
                </a:lnTo>
                <a:lnTo>
                  <a:pt x="0" y="4840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219754" y="1532192"/>
            <a:ext cx="8572143" cy="6097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Have Proper restroom pass (One Student Per Pass)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Keep the restroom safe and clean 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No Horse playing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Take care  of your business and leave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Report any issues or concerns to an adult </a:t>
            </a:r>
          </a:p>
          <a:p>
            <a:pPr algn="ctr">
              <a:lnSpc>
                <a:spcPts val="4200"/>
              </a:lnSpc>
            </a:pP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No Cell Phones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3060694" y="4693779"/>
            <a:ext cx="5141043" cy="5411625"/>
          </a:xfrm>
          <a:custGeom>
            <a:avLst/>
            <a:gdLst/>
            <a:ahLst/>
            <a:cxnLst/>
            <a:rect r="r" b="b" t="t" l="l"/>
            <a:pathLst>
              <a:path h="5411625" w="5141043">
                <a:moveTo>
                  <a:pt x="0" y="0"/>
                </a:moveTo>
                <a:lnTo>
                  <a:pt x="5141043" y="0"/>
                </a:lnTo>
                <a:lnTo>
                  <a:pt x="5141043" y="5411624"/>
                </a:lnTo>
                <a:lnTo>
                  <a:pt x="0" y="5411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948859" y="5143500"/>
            <a:ext cx="1772096" cy="1974480"/>
          </a:xfrm>
          <a:custGeom>
            <a:avLst/>
            <a:gdLst/>
            <a:ahLst/>
            <a:cxnLst/>
            <a:rect r="r" b="b" t="t" l="l"/>
            <a:pathLst>
              <a:path h="1974480" w="1772096">
                <a:moveTo>
                  <a:pt x="0" y="0"/>
                </a:moveTo>
                <a:lnTo>
                  <a:pt x="1772096" y="0"/>
                </a:lnTo>
                <a:lnTo>
                  <a:pt x="1772096" y="1974480"/>
                </a:lnTo>
                <a:lnTo>
                  <a:pt x="0" y="19744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58431" y="16508"/>
            <a:ext cx="9665353" cy="1012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Restroom Expectations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651739" y="8965943"/>
            <a:ext cx="7278737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Follow the 3R's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447430"/>
            <a:ext cx="11272966" cy="4762828"/>
          </a:xfrm>
          <a:custGeom>
            <a:avLst/>
            <a:gdLst/>
            <a:ahLst/>
            <a:cxnLst/>
            <a:rect r="r" b="b" t="t" l="l"/>
            <a:pathLst>
              <a:path h="4762828" w="11272966">
                <a:moveTo>
                  <a:pt x="0" y="0"/>
                </a:moveTo>
                <a:lnTo>
                  <a:pt x="11272966" y="0"/>
                </a:lnTo>
                <a:lnTo>
                  <a:pt x="11272966" y="4762828"/>
                </a:lnTo>
                <a:lnTo>
                  <a:pt x="0" y="4762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393043" y="73521"/>
            <a:ext cx="3486427" cy="4727359"/>
          </a:xfrm>
          <a:custGeom>
            <a:avLst/>
            <a:gdLst/>
            <a:ahLst/>
            <a:cxnLst/>
            <a:rect r="r" b="b" t="t" l="l"/>
            <a:pathLst>
              <a:path h="4727359" w="3486427">
                <a:moveTo>
                  <a:pt x="0" y="0"/>
                </a:moveTo>
                <a:lnTo>
                  <a:pt x="3486427" y="0"/>
                </a:lnTo>
                <a:lnTo>
                  <a:pt x="3486427" y="4727358"/>
                </a:lnTo>
                <a:lnTo>
                  <a:pt x="0" y="4727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130844" y="677348"/>
            <a:ext cx="7062936" cy="1193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Bus Expectations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754961" y="2803532"/>
            <a:ext cx="6287548" cy="678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The bus is an extension of the school. All rules apply.</a:t>
            </a:r>
          </a:p>
          <a:p>
            <a:pPr algn="ctr">
              <a:lnSpc>
                <a:spcPts val="4899"/>
              </a:lnSpc>
            </a:pP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Keep the bus safe.</a:t>
            </a:r>
          </a:p>
          <a:p>
            <a:pPr algn="ctr">
              <a:lnSpc>
                <a:spcPts val="4899"/>
              </a:lnSpc>
            </a:pP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Keep body parts inside of the bus at all times.</a:t>
            </a:r>
          </a:p>
          <a:p>
            <a:pPr algn="ctr">
              <a:lnSpc>
                <a:spcPts val="4899"/>
              </a:lnSpc>
            </a:pP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You will not be allowed to ride without your Smart Tag ID.</a:t>
            </a:r>
          </a:p>
          <a:p>
            <a:pPr algn="ctr">
              <a:lnSpc>
                <a:spcPts val="4899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77383" y="490219"/>
            <a:ext cx="8733234" cy="962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LJH Dismissal Expectations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0" y="1954193"/>
            <a:ext cx="18288000" cy="7497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798828" indent="-399414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Walker will be dismissed through the front door via intercom</a:t>
            </a:r>
          </a:p>
          <a:p>
            <a:pPr algn="ctr" marL="798828" indent="-399414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Car riders are dismissed through the Boys gym via intercom</a:t>
            </a:r>
          </a:p>
          <a:p>
            <a:pPr algn="ctr" marL="798828" indent="-399414" lvl="1">
              <a:lnSpc>
                <a:spcPts val="5179"/>
              </a:lnSpc>
              <a:buFont typeface="Arial"/>
              <a:buChar char="•"/>
            </a:pPr>
            <a:r>
              <a:rPr lang="en-US" sz="36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Bus are posted on smart boards and announced via intercom</a:t>
            </a:r>
          </a:p>
          <a:p>
            <a:pPr algn="ctr">
              <a:lnSpc>
                <a:spcPts val="5179"/>
              </a:lnSpc>
            </a:pPr>
          </a:p>
          <a:p>
            <a:pPr algn="ctr">
              <a:lnSpc>
                <a:spcPts val="7559"/>
              </a:lnSpc>
            </a:pPr>
            <a:r>
              <a:rPr lang="en-US" sz="5399" u="sng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Need to knows about dismissal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Failure to follow your mode of transportation will result in a consequence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( Ex. Roaming the building/ Going to other teachers classroom/Going to the Bus Porch prior to your bus being called or posted)</a:t>
            </a:r>
          </a:p>
          <a:p>
            <a:pPr algn="ctr">
              <a:lnSpc>
                <a:spcPts val="5179"/>
              </a:lnSpc>
            </a:pP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Please note that depending on the weather the mode of dismissal might Change!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( This will all be communicated via Intercom)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89775" y="240559"/>
            <a:ext cx="6869525" cy="9429083"/>
          </a:xfrm>
          <a:custGeom>
            <a:avLst/>
            <a:gdLst/>
            <a:ahLst/>
            <a:cxnLst/>
            <a:rect r="r" b="b" t="t" l="l"/>
            <a:pathLst>
              <a:path h="9429083" w="6869525">
                <a:moveTo>
                  <a:pt x="0" y="0"/>
                </a:moveTo>
                <a:lnTo>
                  <a:pt x="6869525" y="0"/>
                </a:lnTo>
                <a:lnTo>
                  <a:pt x="6869525" y="9429083"/>
                </a:lnTo>
                <a:lnTo>
                  <a:pt x="0" y="9429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93301" y="4750775"/>
            <a:ext cx="3565993" cy="2304523"/>
          </a:xfrm>
          <a:custGeom>
            <a:avLst/>
            <a:gdLst/>
            <a:ahLst/>
            <a:cxnLst/>
            <a:rect r="r" b="b" t="t" l="l"/>
            <a:pathLst>
              <a:path h="2304523" w="3565993">
                <a:moveTo>
                  <a:pt x="0" y="0"/>
                </a:moveTo>
                <a:lnTo>
                  <a:pt x="3565993" y="0"/>
                </a:lnTo>
                <a:lnTo>
                  <a:pt x="3565993" y="2304523"/>
                </a:lnTo>
                <a:lnTo>
                  <a:pt x="0" y="23045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79297" y="4750775"/>
            <a:ext cx="1944371" cy="1934649"/>
          </a:xfrm>
          <a:custGeom>
            <a:avLst/>
            <a:gdLst/>
            <a:ahLst/>
            <a:cxnLst/>
            <a:rect r="r" b="b" t="t" l="l"/>
            <a:pathLst>
              <a:path h="1934649" w="1944371">
                <a:moveTo>
                  <a:pt x="0" y="0"/>
                </a:moveTo>
                <a:lnTo>
                  <a:pt x="1944371" y="0"/>
                </a:lnTo>
                <a:lnTo>
                  <a:pt x="1944371" y="1934649"/>
                </a:lnTo>
                <a:lnTo>
                  <a:pt x="0" y="19346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6601" y="4750775"/>
            <a:ext cx="2939800" cy="2923765"/>
          </a:xfrm>
          <a:custGeom>
            <a:avLst/>
            <a:gdLst/>
            <a:ahLst/>
            <a:cxnLst/>
            <a:rect r="r" b="b" t="t" l="l"/>
            <a:pathLst>
              <a:path h="2923765" w="2939800">
                <a:moveTo>
                  <a:pt x="0" y="0"/>
                </a:moveTo>
                <a:lnTo>
                  <a:pt x="2939800" y="0"/>
                </a:lnTo>
                <a:lnTo>
                  <a:pt x="2939800" y="2923765"/>
                </a:lnTo>
                <a:lnTo>
                  <a:pt x="0" y="29237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4490" y="5143500"/>
            <a:ext cx="1944021" cy="1934649"/>
          </a:xfrm>
          <a:custGeom>
            <a:avLst/>
            <a:gdLst/>
            <a:ahLst/>
            <a:cxnLst/>
            <a:rect r="r" b="b" t="t" l="l"/>
            <a:pathLst>
              <a:path h="1934649" w="1944021">
                <a:moveTo>
                  <a:pt x="0" y="0"/>
                </a:moveTo>
                <a:lnTo>
                  <a:pt x="1944022" y="0"/>
                </a:lnTo>
                <a:lnTo>
                  <a:pt x="1944022" y="1934649"/>
                </a:lnTo>
                <a:lnTo>
                  <a:pt x="0" y="19346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826401" y="6110825"/>
            <a:ext cx="1964817" cy="4114800"/>
          </a:xfrm>
          <a:custGeom>
            <a:avLst/>
            <a:gdLst/>
            <a:ahLst/>
            <a:cxnLst/>
            <a:rect r="r" b="b" t="t" l="l"/>
            <a:pathLst>
              <a:path h="4114800" w="1964817">
                <a:moveTo>
                  <a:pt x="0" y="0"/>
                </a:moveTo>
                <a:lnTo>
                  <a:pt x="1964817" y="0"/>
                </a:lnTo>
                <a:lnTo>
                  <a:pt x="1964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343039" y="6901508"/>
            <a:ext cx="2931541" cy="2931541"/>
          </a:xfrm>
          <a:custGeom>
            <a:avLst/>
            <a:gdLst/>
            <a:ahLst/>
            <a:cxnLst/>
            <a:rect r="r" b="b" t="t" l="l"/>
            <a:pathLst>
              <a:path h="2931541" w="2931541">
                <a:moveTo>
                  <a:pt x="0" y="0"/>
                </a:moveTo>
                <a:lnTo>
                  <a:pt x="2931541" y="0"/>
                </a:lnTo>
                <a:lnTo>
                  <a:pt x="2931541" y="2931541"/>
                </a:lnTo>
                <a:lnTo>
                  <a:pt x="0" y="2931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024760" y="7529951"/>
            <a:ext cx="2997816" cy="2139691"/>
          </a:xfrm>
          <a:custGeom>
            <a:avLst/>
            <a:gdLst/>
            <a:ahLst/>
            <a:cxnLst/>
            <a:rect r="r" b="b" t="t" l="l"/>
            <a:pathLst>
              <a:path h="2139691" w="2997816">
                <a:moveTo>
                  <a:pt x="0" y="0"/>
                </a:moveTo>
                <a:lnTo>
                  <a:pt x="2997816" y="0"/>
                </a:lnTo>
                <a:lnTo>
                  <a:pt x="2997816" y="2139691"/>
                </a:lnTo>
                <a:lnTo>
                  <a:pt x="0" y="2139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34093" y="7979826"/>
            <a:ext cx="2776877" cy="2245799"/>
          </a:xfrm>
          <a:custGeom>
            <a:avLst/>
            <a:gdLst/>
            <a:ahLst/>
            <a:cxnLst/>
            <a:rect r="r" b="b" t="t" l="l"/>
            <a:pathLst>
              <a:path h="2245799" w="2776877">
                <a:moveTo>
                  <a:pt x="0" y="0"/>
                </a:moveTo>
                <a:lnTo>
                  <a:pt x="2776877" y="0"/>
                </a:lnTo>
                <a:lnTo>
                  <a:pt x="2776877" y="2245799"/>
                </a:lnTo>
                <a:lnTo>
                  <a:pt x="0" y="22457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798971" y="7670549"/>
            <a:ext cx="1858495" cy="1858495"/>
          </a:xfrm>
          <a:custGeom>
            <a:avLst/>
            <a:gdLst/>
            <a:ahLst/>
            <a:cxnLst/>
            <a:rect r="r" b="b" t="t" l="l"/>
            <a:pathLst>
              <a:path h="1858495" w="1858495">
                <a:moveTo>
                  <a:pt x="0" y="0"/>
                </a:moveTo>
                <a:lnTo>
                  <a:pt x="1858495" y="0"/>
                </a:lnTo>
                <a:lnTo>
                  <a:pt x="1858495" y="1858496"/>
                </a:lnTo>
                <a:lnTo>
                  <a:pt x="0" y="1858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51119" y="8329052"/>
            <a:ext cx="1858495" cy="1858495"/>
          </a:xfrm>
          <a:custGeom>
            <a:avLst/>
            <a:gdLst/>
            <a:ahLst/>
            <a:cxnLst/>
            <a:rect r="r" b="b" t="t" l="l"/>
            <a:pathLst>
              <a:path h="1858495" w="1858495">
                <a:moveTo>
                  <a:pt x="0" y="0"/>
                </a:moveTo>
                <a:lnTo>
                  <a:pt x="1858495" y="0"/>
                </a:lnTo>
                <a:lnTo>
                  <a:pt x="1858495" y="1858496"/>
                </a:lnTo>
                <a:lnTo>
                  <a:pt x="0" y="1858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69888" y="-69851"/>
            <a:ext cx="7827716" cy="2044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59"/>
              </a:lnSpc>
            </a:pPr>
            <a:r>
              <a:rPr lang="en-US" sz="78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Dress Code </a:t>
            </a:r>
          </a:p>
          <a:p>
            <a:pPr algn="ctr">
              <a:lnSpc>
                <a:spcPts val="5039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384490" y="1164040"/>
            <a:ext cx="6722430" cy="5914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68"/>
              </a:lnSpc>
            </a:pPr>
            <a:r>
              <a:rPr lang="en-US" sz="2691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Students in violation of the dress code will be given the option of correcting the violation or parent will have to bring a change of clothing.</a:t>
            </a:r>
          </a:p>
          <a:p>
            <a:pPr algn="ctr">
              <a:lnSpc>
                <a:spcPts val="3768"/>
              </a:lnSpc>
            </a:pPr>
          </a:p>
          <a:p>
            <a:pPr algn="ctr">
              <a:lnSpc>
                <a:spcPts val="3768"/>
              </a:lnSpc>
            </a:pPr>
            <a:r>
              <a:rPr lang="en-US" sz="2691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Refusal to change will result in A Discipline Consequences!</a:t>
            </a:r>
          </a:p>
          <a:p>
            <a:pPr algn="ctr">
              <a:lnSpc>
                <a:spcPts val="3768"/>
              </a:lnSpc>
            </a:pPr>
          </a:p>
          <a:p>
            <a:pPr algn="ctr">
              <a:lnSpc>
                <a:spcPts val="3768"/>
              </a:lnSpc>
            </a:pPr>
          </a:p>
          <a:p>
            <a:pPr algn="ctr">
              <a:lnSpc>
                <a:spcPts val="3768"/>
              </a:lnSpc>
            </a:pPr>
          </a:p>
          <a:p>
            <a:pPr algn="ctr">
              <a:lnSpc>
                <a:spcPts val="4629"/>
              </a:lnSpc>
            </a:pPr>
          </a:p>
          <a:p>
            <a:pPr algn="ctr">
              <a:lnSpc>
                <a:spcPts val="4629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88745" y="0"/>
            <a:ext cx="2231378" cy="2231378"/>
          </a:xfrm>
          <a:custGeom>
            <a:avLst/>
            <a:gdLst/>
            <a:ahLst/>
            <a:cxnLst/>
            <a:rect r="r" b="b" t="t" l="l"/>
            <a:pathLst>
              <a:path h="2231378" w="2231378">
                <a:moveTo>
                  <a:pt x="0" y="0"/>
                </a:moveTo>
                <a:lnTo>
                  <a:pt x="2231378" y="0"/>
                </a:lnTo>
                <a:lnTo>
                  <a:pt x="2231378" y="2231378"/>
                </a:lnTo>
                <a:lnTo>
                  <a:pt x="0" y="2231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670999" y="1762147"/>
            <a:ext cx="12849410" cy="6762707"/>
          </a:xfrm>
          <a:custGeom>
            <a:avLst/>
            <a:gdLst/>
            <a:ahLst/>
            <a:cxnLst/>
            <a:rect r="r" b="b" t="t" l="l"/>
            <a:pathLst>
              <a:path h="6762707" w="12849410">
                <a:moveTo>
                  <a:pt x="0" y="0"/>
                </a:moveTo>
                <a:lnTo>
                  <a:pt x="12849410" y="0"/>
                </a:lnTo>
                <a:lnTo>
                  <a:pt x="12849410" y="6762706"/>
                </a:lnTo>
                <a:lnTo>
                  <a:pt x="0" y="6762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7769" r="0" b="-27769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823882" y="161468"/>
            <a:ext cx="15001263" cy="2452001"/>
            <a:chOff x="0" y="0"/>
            <a:chExt cx="20001685" cy="3269335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013670"/>
              <a:ext cx="20001685" cy="12556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910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57150"/>
              <a:ext cx="20001685" cy="18660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355"/>
                </a:lnSpc>
              </a:pPr>
              <a:r>
                <a:rPr lang="en-US" sz="5052">
                  <a:solidFill>
                    <a:srgbClr val="2E5187"/>
                  </a:solidFill>
                  <a:latin typeface="Gagalin"/>
                  <a:ea typeface="Gagalin"/>
                  <a:cs typeface="Gagalin"/>
                  <a:sym typeface="Gagalin"/>
                </a:rPr>
                <a:t>Your Lamar Junior High School </a:t>
              </a:r>
            </a:p>
            <a:p>
              <a:pPr algn="ctr" marL="0" indent="0" lvl="0">
                <a:lnSpc>
                  <a:spcPts val="5355"/>
                </a:lnSpc>
              </a:pPr>
              <a:r>
                <a:rPr lang="en-US" sz="5052">
                  <a:solidFill>
                    <a:srgbClr val="2E5187"/>
                  </a:solidFill>
                  <a:latin typeface="Gagalin"/>
                  <a:ea typeface="Gagalin"/>
                  <a:cs typeface="Gagalin"/>
                  <a:sym typeface="Gagalin"/>
                </a:rPr>
                <a:t>Administrative Team 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3279149" y="8753476"/>
            <a:ext cx="2809325" cy="1009648"/>
            <a:chOff x="0" y="0"/>
            <a:chExt cx="3745767" cy="134619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123825"/>
              <a:ext cx="3745767" cy="764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480"/>
                </a:lnSpc>
              </a:pPr>
              <a:r>
                <a:rPr lang="en-US" sz="3200">
                  <a:solidFill>
                    <a:srgbClr val="2E518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Mr. Semmler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752050"/>
              <a:ext cx="3745767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>
                  <a:solidFill>
                    <a:srgbClr val="2E5187"/>
                  </a:solidFill>
                  <a:latin typeface="Canva Student Font"/>
                  <a:ea typeface="Canva Student Font"/>
                  <a:cs typeface="Canva Student Font"/>
                  <a:sym typeface="Canva Student Font"/>
                </a:rPr>
                <a:t>Principal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730721" y="8776971"/>
            <a:ext cx="2966941" cy="986153"/>
            <a:chOff x="0" y="0"/>
            <a:chExt cx="3955921" cy="1314871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123825"/>
              <a:ext cx="3955921" cy="7334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00"/>
                </a:lnSpc>
              </a:pPr>
              <a:r>
                <a:rPr lang="en-US" sz="3000">
                  <a:solidFill>
                    <a:srgbClr val="2E518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Dr. Watson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720723"/>
              <a:ext cx="3955921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>
                  <a:solidFill>
                    <a:srgbClr val="2E5187"/>
                  </a:solidFill>
                  <a:latin typeface="Canva Student Font"/>
                  <a:ea typeface="Canva Student Font"/>
                  <a:cs typeface="Canva Student Font"/>
                  <a:sym typeface="Canva Student Font"/>
                </a:rPr>
                <a:t>8th Assistant Principal 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088474" y="8753476"/>
            <a:ext cx="3271664" cy="969643"/>
            <a:chOff x="0" y="0"/>
            <a:chExt cx="4362219" cy="1292858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114300"/>
              <a:ext cx="4362219" cy="7018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060"/>
                </a:lnSpc>
              </a:pPr>
              <a:r>
                <a:rPr lang="en-US" sz="2900">
                  <a:solidFill>
                    <a:srgbClr val="2E518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Mrs. Fields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698709"/>
              <a:ext cx="4362219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>
                  <a:solidFill>
                    <a:srgbClr val="2E5187"/>
                  </a:solidFill>
                  <a:latin typeface="Canva Student Font"/>
                  <a:ea typeface="Canva Student Font"/>
                  <a:cs typeface="Canva Student Font"/>
                  <a:sym typeface="Canva Student Font"/>
                </a:rPr>
                <a:t>Dean of Instruction 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3069136" y="8826501"/>
            <a:ext cx="2964962" cy="936623"/>
            <a:chOff x="0" y="0"/>
            <a:chExt cx="3953283" cy="1248831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104775"/>
              <a:ext cx="3953283" cy="64833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780"/>
                </a:lnSpc>
              </a:pPr>
              <a:r>
                <a:rPr lang="en-US" sz="2700">
                  <a:solidFill>
                    <a:srgbClr val="2E518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Mr.Venturini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654682"/>
              <a:ext cx="3953283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>
                  <a:solidFill>
                    <a:srgbClr val="2E5187"/>
                  </a:solidFill>
                  <a:latin typeface="Canva Student Font"/>
                  <a:ea typeface="Canva Student Font"/>
                  <a:cs typeface="Canva Student Font"/>
                  <a:sym typeface="Canva Student Font"/>
                </a:rPr>
                <a:t>7th Assistant Principal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54200" y="5952819"/>
            <a:ext cx="4165499" cy="4966318"/>
          </a:xfrm>
          <a:custGeom>
            <a:avLst/>
            <a:gdLst/>
            <a:ahLst/>
            <a:cxnLst/>
            <a:rect r="r" b="b" t="t" l="l"/>
            <a:pathLst>
              <a:path h="4966318" w="4165499">
                <a:moveTo>
                  <a:pt x="0" y="0"/>
                </a:moveTo>
                <a:lnTo>
                  <a:pt x="4165499" y="0"/>
                </a:lnTo>
                <a:lnTo>
                  <a:pt x="4165499" y="4966317"/>
                </a:lnTo>
                <a:lnTo>
                  <a:pt x="0" y="49663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10136" y="514540"/>
            <a:ext cx="16399495" cy="896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90"/>
              </a:lnSpc>
            </a:pPr>
            <a:r>
              <a:rPr lang="en-US" sz="6500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Things you need to know about IDs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72915" y="1562736"/>
            <a:ext cx="14506724" cy="35807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34069" indent="-367035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ID checks occur daily as you enter the building </a:t>
            </a:r>
          </a:p>
          <a:p>
            <a:pPr algn="just" marL="734069" indent="-367035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Temporary IDs will continue to be provided to students without IDs.   </a:t>
            </a:r>
          </a:p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499FDD"/>
                </a:solidFill>
                <a:latin typeface="Gagalin"/>
                <a:ea typeface="Gagalin"/>
                <a:cs typeface="Gagalin"/>
                <a:sym typeface="Gagalin"/>
              </a:rPr>
              <a:t>(Student will have to Pay $1.00 for Temporary Badge)</a:t>
            </a:r>
          </a:p>
          <a:p>
            <a:pPr algn="just" marL="734069" indent="-367035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Student must always have an ID on at All Times.</a:t>
            </a:r>
          </a:p>
          <a:p>
            <a:pPr algn="just">
              <a:lnSpc>
                <a:spcPts val="4760"/>
              </a:lnSpc>
            </a:pPr>
          </a:p>
          <a:p>
            <a:pPr algn="ctr">
              <a:lnSpc>
                <a:spcPts val="4760"/>
              </a:lnSpc>
            </a:pPr>
            <a:r>
              <a:rPr lang="en-US" sz="3400" u="sng">
                <a:solidFill>
                  <a:srgbClr val="499FDD"/>
                </a:solidFill>
                <a:latin typeface="Gagalin"/>
                <a:ea typeface="Gagalin"/>
                <a:cs typeface="Gagalin"/>
                <a:sym typeface="Gagalin"/>
              </a:rPr>
              <a:t>Just a reminder failure to have your ID is a dress code violation.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94825" y="2082278"/>
            <a:ext cx="5706067" cy="6673762"/>
          </a:xfrm>
          <a:custGeom>
            <a:avLst/>
            <a:gdLst/>
            <a:ahLst/>
            <a:cxnLst/>
            <a:rect r="r" b="b" t="t" l="l"/>
            <a:pathLst>
              <a:path h="6673762" w="5706067">
                <a:moveTo>
                  <a:pt x="0" y="0"/>
                </a:moveTo>
                <a:lnTo>
                  <a:pt x="5706067" y="0"/>
                </a:lnTo>
                <a:lnTo>
                  <a:pt x="5706067" y="6673762"/>
                </a:lnTo>
                <a:lnTo>
                  <a:pt x="0" y="66737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747291" y="1218607"/>
            <a:ext cx="6135078" cy="8989187"/>
          </a:xfrm>
          <a:custGeom>
            <a:avLst/>
            <a:gdLst/>
            <a:ahLst/>
            <a:cxnLst/>
            <a:rect r="r" b="b" t="t" l="l"/>
            <a:pathLst>
              <a:path h="8989187" w="6135078">
                <a:moveTo>
                  <a:pt x="0" y="0"/>
                </a:moveTo>
                <a:lnTo>
                  <a:pt x="6135078" y="0"/>
                </a:lnTo>
                <a:lnTo>
                  <a:pt x="6135078" y="8989186"/>
                </a:lnTo>
                <a:lnTo>
                  <a:pt x="0" y="89891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368914" y="301150"/>
            <a:ext cx="4891832" cy="917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6"/>
              </a:lnSpc>
              <a:spcBef>
                <a:spcPct val="0"/>
              </a:spcBef>
            </a:pPr>
            <a:r>
              <a:rPr lang="en-US" sz="66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Tardy Policy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6092" y="-279878"/>
            <a:ext cx="18541409" cy="10366061"/>
          </a:xfrm>
          <a:custGeom>
            <a:avLst/>
            <a:gdLst/>
            <a:ahLst/>
            <a:cxnLst/>
            <a:rect r="r" b="b" t="t" l="l"/>
            <a:pathLst>
              <a:path h="10366061" w="18541409">
                <a:moveTo>
                  <a:pt x="0" y="0"/>
                </a:moveTo>
                <a:lnTo>
                  <a:pt x="18541410" y="0"/>
                </a:lnTo>
                <a:lnTo>
                  <a:pt x="18541410" y="10366061"/>
                </a:lnTo>
                <a:lnTo>
                  <a:pt x="0" y="10366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172" r="0" b="-2159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00543" y="3346893"/>
            <a:ext cx="3992507" cy="3992507"/>
          </a:xfrm>
          <a:custGeom>
            <a:avLst/>
            <a:gdLst/>
            <a:ahLst/>
            <a:cxnLst/>
            <a:rect r="r" b="b" t="t" l="l"/>
            <a:pathLst>
              <a:path h="3992507" w="3992507">
                <a:moveTo>
                  <a:pt x="0" y="0"/>
                </a:moveTo>
                <a:lnTo>
                  <a:pt x="3992508" y="0"/>
                </a:lnTo>
                <a:lnTo>
                  <a:pt x="3992508" y="3992507"/>
                </a:lnTo>
                <a:lnTo>
                  <a:pt x="0" y="3992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792276" y="1419811"/>
            <a:ext cx="13060710" cy="2645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>
                <a:solidFill>
                  <a:srgbClr val="FFFFFF"/>
                </a:solidFill>
                <a:latin typeface="Gagalin"/>
                <a:ea typeface="Gagalin"/>
                <a:cs typeface="Gagalin"/>
                <a:sym typeface="Gagalin"/>
              </a:rPr>
              <a:t>Have a great year Mustangs!</a:t>
            </a:r>
          </a:p>
          <a:p>
            <a:pPr algn="ctr">
              <a:lnSpc>
                <a:spcPts val="10639"/>
              </a:lnSpc>
            </a:pPr>
            <a:r>
              <a:rPr lang="en-US" sz="7599">
                <a:solidFill>
                  <a:srgbClr val="FFFFFF"/>
                </a:solidFill>
                <a:latin typeface="Gagalin"/>
                <a:ea typeface="Gagalin"/>
                <a:cs typeface="Gagalin"/>
                <a:sym typeface="Gagalin"/>
              </a:rPr>
              <a:t>Rise Up!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34525" y="383605"/>
            <a:ext cx="2260566" cy="2158739"/>
          </a:xfrm>
          <a:custGeom>
            <a:avLst/>
            <a:gdLst/>
            <a:ahLst/>
            <a:cxnLst/>
            <a:rect r="r" b="b" t="t" l="l"/>
            <a:pathLst>
              <a:path h="2158739" w="2260566">
                <a:moveTo>
                  <a:pt x="0" y="0"/>
                </a:moveTo>
                <a:lnTo>
                  <a:pt x="2260567" y="0"/>
                </a:lnTo>
                <a:lnTo>
                  <a:pt x="2260567" y="2158739"/>
                </a:lnTo>
                <a:lnTo>
                  <a:pt x="0" y="2158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25874" y="2786929"/>
            <a:ext cx="5913447" cy="5109306"/>
          </a:xfrm>
          <a:custGeom>
            <a:avLst/>
            <a:gdLst/>
            <a:ahLst/>
            <a:cxnLst/>
            <a:rect r="r" b="b" t="t" l="l"/>
            <a:pathLst>
              <a:path h="5109306" w="5913447">
                <a:moveTo>
                  <a:pt x="0" y="0"/>
                </a:moveTo>
                <a:lnTo>
                  <a:pt x="5913447" y="0"/>
                </a:lnTo>
                <a:lnTo>
                  <a:pt x="5913447" y="5109307"/>
                </a:lnTo>
                <a:lnTo>
                  <a:pt x="0" y="5109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2861" r="0" b="-71088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123269" y="0"/>
            <a:ext cx="16989525" cy="2889594"/>
            <a:chOff x="0" y="0"/>
            <a:chExt cx="22652700" cy="385279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2607346"/>
              <a:ext cx="22652700" cy="12454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7840"/>
                </a:lnSpc>
              </a:pP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85725"/>
              <a:ext cx="22652700" cy="2432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996"/>
                </a:lnSpc>
              </a:pPr>
              <a:r>
                <a:rPr lang="en-US" sz="6600">
                  <a:solidFill>
                    <a:srgbClr val="2E5187"/>
                  </a:solidFill>
                  <a:latin typeface="Gagalin"/>
                  <a:ea typeface="Gagalin"/>
                  <a:cs typeface="Gagalin"/>
                  <a:sym typeface="Gagalin"/>
                </a:rPr>
                <a:t>Lamar Junior High </a:t>
              </a:r>
            </a:p>
            <a:p>
              <a:pPr algn="ctr" marL="0" indent="0" lvl="0">
                <a:lnSpc>
                  <a:spcPts val="6996"/>
                </a:lnSpc>
              </a:pPr>
              <a:r>
                <a:rPr lang="en-US" sz="6600">
                  <a:solidFill>
                    <a:srgbClr val="2E5187"/>
                  </a:solidFill>
                  <a:latin typeface="Gagalin"/>
                  <a:ea typeface="Gagalin"/>
                  <a:cs typeface="Gagalin"/>
                  <a:sym typeface="Gagalin"/>
                </a:rPr>
                <a:t>Counseling Team 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877935" y="8787766"/>
            <a:ext cx="2809325" cy="1059179"/>
            <a:chOff x="0" y="0"/>
            <a:chExt cx="3745767" cy="1412238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142875"/>
              <a:ext cx="3745767" cy="8498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900"/>
                </a:lnSpc>
              </a:pPr>
              <a:r>
                <a:rPr lang="en-US" sz="3500">
                  <a:solidFill>
                    <a:srgbClr val="2E518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Mrs. Keller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818090"/>
              <a:ext cx="3745767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>
                  <a:solidFill>
                    <a:srgbClr val="2E5187"/>
                  </a:solidFill>
                  <a:latin typeface="Canva Student Font"/>
                  <a:ea typeface="Canva Student Font"/>
                  <a:cs typeface="Canva Student Font"/>
                  <a:sym typeface="Canva Student Font"/>
                </a:rPr>
                <a:t> Counselor (Gh-On)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258760" y="8708708"/>
            <a:ext cx="2809325" cy="1099184"/>
            <a:chOff x="0" y="0"/>
            <a:chExt cx="3745767" cy="146557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152400"/>
              <a:ext cx="3745767" cy="9127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320"/>
                </a:lnSpc>
              </a:pPr>
              <a:r>
                <a:rPr lang="en-US" sz="3800">
                  <a:solidFill>
                    <a:srgbClr val="2E518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Mrs. Salinas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871430"/>
              <a:ext cx="3745767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>
                  <a:solidFill>
                    <a:srgbClr val="2E5187"/>
                  </a:solidFill>
                  <a:latin typeface="Canva Student Font"/>
                  <a:ea typeface="Canva Student Font"/>
                  <a:cs typeface="Canva Student Font"/>
                  <a:sym typeface="Canva Student Font"/>
                </a:rPr>
                <a:t> Counselor (Op-Z)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597756" y="8708708"/>
            <a:ext cx="2809325" cy="1042669"/>
            <a:chOff x="0" y="0"/>
            <a:chExt cx="3745767" cy="1390225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133350"/>
              <a:ext cx="3745767" cy="8183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60"/>
                </a:lnSpc>
              </a:pPr>
              <a:r>
                <a:rPr lang="en-US" sz="3400">
                  <a:solidFill>
                    <a:srgbClr val="2E518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Mrs. Boudy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796076"/>
              <a:ext cx="3745767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>
                  <a:solidFill>
                    <a:srgbClr val="2E5187"/>
                  </a:solidFill>
                  <a:latin typeface="Canva Student Font"/>
                  <a:ea typeface="Canva Student Font"/>
                  <a:cs typeface="Canva Student Font"/>
                  <a:sym typeface="Canva Student Font"/>
                </a:rPr>
                <a:t>Counselor (A-Gi)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2837318" y="4313757"/>
            <a:ext cx="2809325" cy="2809314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16666" r="0" b="-16666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3405660" y="4313757"/>
            <a:ext cx="2809325" cy="2809314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242206" y="4313757"/>
            <a:ext cx="2809325" cy="2809314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20011" r="0" b="-20011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3694634" y="1055357"/>
            <a:ext cx="2231378" cy="2231378"/>
          </a:xfrm>
          <a:custGeom>
            <a:avLst/>
            <a:gdLst/>
            <a:ahLst/>
            <a:cxnLst/>
            <a:rect r="r" b="b" t="t" l="l"/>
            <a:pathLst>
              <a:path h="2231378" w="2231378">
                <a:moveTo>
                  <a:pt x="0" y="0"/>
                </a:moveTo>
                <a:lnTo>
                  <a:pt x="2231377" y="0"/>
                </a:lnTo>
                <a:lnTo>
                  <a:pt x="2231377" y="2231378"/>
                </a:lnTo>
                <a:lnTo>
                  <a:pt x="0" y="22313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213384" y="1459910"/>
            <a:ext cx="14866969" cy="1721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78"/>
              </a:lnSpc>
            </a:pPr>
            <a:r>
              <a:rPr lang="en-US" sz="6300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 LamAr Junior High</a:t>
            </a:r>
          </a:p>
          <a:p>
            <a:pPr algn="ctr" marL="0" indent="0" lvl="0">
              <a:lnSpc>
                <a:spcPts val="6678"/>
              </a:lnSpc>
            </a:pPr>
            <a:r>
              <a:rPr lang="en-US" sz="6300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Support Staff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3184998" y="7602204"/>
            <a:ext cx="3250649" cy="1459229"/>
            <a:chOff x="0" y="0"/>
            <a:chExt cx="4334198" cy="194563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142875"/>
              <a:ext cx="4334198" cy="8498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900"/>
                </a:lnSpc>
              </a:pPr>
              <a:r>
                <a:rPr lang="en-US" sz="3500">
                  <a:solidFill>
                    <a:srgbClr val="2E518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Mr. Porter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818090"/>
              <a:ext cx="4334198" cy="11275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>
                  <a:solidFill>
                    <a:srgbClr val="2E5187"/>
                  </a:solidFill>
                  <a:latin typeface="Canva Student Font"/>
                  <a:ea typeface="Canva Student Font"/>
                  <a:cs typeface="Canva Student Font"/>
                  <a:sym typeface="Canva Student Font"/>
                </a:rPr>
                <a:t>Behavior Interventionist  Coordinator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063575" y="7608455"/>
            <a:ext cx="3313695" cy="1042669"/>
            <a:chOff x="0" y="0"/>
            <a:chExt cx="4418260" cy="1390225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-133350"/>
              <a:ext cx="4418260" cy="8183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60"/>
                </a:lnSpc>
              </a:pPr>
              <a:r>
                <a:rPr lang="en-US" sz="3400">
                  <a:solidFill>
                    <a:srgbClr val="2E518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Ms. Wagner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796076"/>
              <a:ext cx="4418260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>
                  <a:solidFill>
                    <a:srgbClr val="2E5187"/>
                  </a:solidFill>
                  <a:latin typeface="Canva Student Font"/>
                  <a:ea typeface="Canva Student Font"/>
                  <a:cs typeface="Canva Student Font"/>
                  <a:sym typeface="Canva Student Font"/>
                </a:rPr>
                <a:t>Librarian 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2543102" y="7696773"/>
            <a:ext cx="3397757" cy="1042669"/>
            <a:chOff x="0" y="0"/>
            <a:chExt cx="4530342" cy="1390225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133350"/>
              <a:ext cx="4530342" cy="8183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760"/>
                </a:lnSpc>
              </a:pPr>
              <a:r>
                <a:rPr lang="en-US" sz="3400">
                  <a:solidFill>
                    <a:srgbClr val="2E5187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Mrs. Maldonado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796076"/>
              <a:ext cx="4530342" cy="5941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>
                  <a:solidFill>
                    <a:srgbClr val="2E5187"/>
                  </a:solidFill>
                  <a:latin typeface="Canva Student Font"/>
                  <a:ea typeface="Canva Student Font"/>
                  <a:cs typeface="Canva Student Font"/>
                  <a:sym typeface="Canva Student Font"/>
                </a:rPr>
                <a:t>Nurse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91654" y="1688979"/>
            <a:ext cx="4381544" cy="4222215"/>
          </a:xfrm>
          <a:custGeom>
            <a:avLst/>
            <a:gdLst/>
            <a:ahLst/>
            <a:cxnLst/>
            <a:rect r="r" b="b" t="t" l="l"/>
            <a:pathLst>
              <a:path h="4222215" w="4381544">
                <a:moveTo>
                  <a:pt x="0" y="0"/>
                </a:moveTo>
                <a:lnTo>
                  <a:pt x="4381544" y="0"/>
                </a:lnTo>
                <a:lnTo>
                  <a:pt x="4381544" y="4222216"/>
                </a:lnTo>
                <a:lnTo>
                  <a:pt x="0" y="4222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049819" y="1688979"/>
            <a:ext cx="4381544" cy="4222215"/>
          </a:xfrm>
          <a:custGeom>
            <a:avLst/>
            <a:gdLst/>
            <a:ahLst/>
            <a:cxnLst/>
            <a:rect r="r" b="b" t="t" l="l"/>
            <a:pathLst>
              <a:path h="4222215" w="4381544">
                <a:moveTo>
                  <a:pt x="0" y="0"/>
                </a:moveTo>
                <a:lnTo>
                  <a:pt x="4381545" y="0"/>
                </a:lnTo>
                <a:lnTo>
                  <a:pt x="4381545" y="4222216"/>
                </a:lnTo>
                <a:lnTo>
                  <a:pt x="0" y="4222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245786" y="1794599"/>
            <a:ext cx="4381544" cy="4222215"/>
          </a:xfrm>
          <a:custGeom>
            <a:avLst/>
            <a:gdLst/>
            <a:ahLst/>
            <a:cxnLst/>
            <a:rect r="r" b="b" t="t" l="l"/>
            <a:pathLst>
              <a:path h="4222215" w="4381544">
                <a:moveTo>
                  <a:pt x="0" y="0"/>
                </a:moveTo>
                <a:lnTo>
                  <a:pt x="4381545" y="0"/>
                </a:lnTo>
                <a:lnTo>
                  <a:pt x="4381545" y="4222216"/>
                </a:lnTo>
                <a:lnTo>
                  <a:pt x="0" y="4222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614531" y="2080047"/>
            <a:ext cx="3383438" cy="3294622"/>
          </a:xfrm>
          <a:custGeom>
            <a:avLst/>
            <a:gdLst/>
            <a:ahLst/>
            <a:cxnLst/>
            <a:rect r="r" b="b" t="t" l="l"/>
            <a:pathLst>
              <a:path h="3294622" w="3383438">
                <a:moveTo>
                  <a:pt x="0" y="0"/>
                </a:moveTo>
                <a:lnTo>
                  <a:pt x="3383438" y="0"/>
                </a:lnTo>
                <a:lnTo>
                  <a:pt x="3383438" y="3294622"/>
                </a:lnTo>
                <a:lnTo>
                  <a:pt x="0" y="3294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869639" y="2576958"/>
            <a:ext cx="3345310" cy="2446258"/>
          </a:xfrm>
          <a:custGeom>
            <a:avLst/>
            <a:gdLst/>
            <a:ahLst/>
            <a:cxnLst/>
            <a:rect r="r" b="b" t="t" l="l"/>
            <a:pathLst>
              <a:path h="2446258" w="3345310">
                <a:moveTo>
                  <a:pt x="0" y="0"/>
                </a:moveTo>
                <a:lnTo>
                  <a:pt x="3345309" y="0"/>
                </a:lnTo>
                <a:lnTo>
                  <a:pt x="3345309" y="2446258"/>
                </a:lnTo>
                <a:lnTo>
                  <a:pt x="0" y="2446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676037" y="1976158"/>
            <a:ext cx="2612778" cy="3647858"/>
          </a:xfrm>
          <a:custGeom>
            <a:avLst/>
            <a:gdLst/>
            <a:ahLst/>
            <a:cxnLst/>
            <a:rect r="r" b="b" t="t" l="l"/>
            <a:pathLst>
              <a:path h="3647858" w="2612778">
                <a:moveTo>
                  <a:pt x="0" y="0"/>
                </a:moveTo>
                <a:lnTo>
                  <a:pt x="2612778" y="0"/>
                </a:lnTo>
                <a:lnTo>
                  <a:pt x="2612778" y="3647858"/>
                </a:lnTo>
                <a:lnTo>
                  <a:pt x="0" y="36478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28976" y="6166836"/>
            <a:ext cx="5195458" cy="1953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Ready</a:t>
            </a:r>
          </a:p>
          <a:p>
            <a:pPr algn="ctr" marL="0" indent="0" lvl="0">
              <a:lnSpc>
                <a:spcPts val="7840"/>
              </a:lnSpc>
            </a:pPr>
            <a:r>
              <a:rPr lang="en-US" sz="5600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"What is Right"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049819" y="6246210"/>
            <a:ext cx="4512861" cy="1873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Respectful</a:t>
            </a:r>
          </a:p>
          <a:p>
            <a:pPr algn="ctr">
              <a:lnSpc>
                <a:spcPts val="7139"/>
              </a:lnSpc>
            </a:pPr>
            <a:r>
              <a:rPr lang="en-US" sz="5099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" Treat Others Well"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314178" y="6377102"/>
            <a:ext cx="4945122" cy="2668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Responsible</a:t>
            </a:r>
          </a:p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" Own Your Learning and Action"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30836" y="222128"/>
            <a:ext cx="14696495" cy="1019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Lamar Mustangs Are...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154951" y="7191441"/>
            <a:ext cx="2888570" cy="2888570"/>
          </a:xfrm>
          <a:custGeom>
            <a:avLst/>
            <a:gdLst/>
            <a:ahLst/>
            <a:cxnLst/>
            <a:rect r="r" b="b" t="t" l="l"/>
            <a:pathLst>
              <a:path h="2888570" w="2888570">
                <a:moveTo>
                  <a:pt x="0" y="0"/>
                </a:moveTo>
                <a:lnTo>
                  <a:pt x="2888569" y="0"/>
                </a:lnTo>
                <a:lnTo>
                  <a:pt x="2888569" y="2888570"/>
                </a:lnTo>
                <a:lnTo>
                  <a:pt x="0" y="2888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25033" y="342175"/>
            <a:ext cx="1418487" cy="1541834"/>
          </a:xfrm>
          <a:custGeom>
            <a:avLst/>
            <a:gdLst/>
            <a:ahLst/>
            <a:cxnLst/>
            <a:rect r="r" b="b" t="t" l="l"/>
            <a:pathLst>
              <a:path h="1541834" w="1418487">
                <a:moveTo>
                  <a:pt x="0" y="0"/>
                </a:moveTo>
                <a:lnTo>
                  <a:pt x="1418487" y="0"/>
                </a:lnTo>
                <a:lnTo>
                  <a:pt x="1418487" y="1541834"/>
                </a:lnTo>
                <a:lnTo>
                  <a:pt x="0" y="1541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581786"/>
            <a:ext cx="18288000" cy="1408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705"/>
              </a:lnSpc>
            </a:pPr>
            <a:r>
              <a:rPr lang="en-US" sz="10099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Safety</a:t>
            </a:r>
          </a:p>
        </p:txBody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2932678" y="846215"/>
            <a:ext cx="2809325" cy="2809314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-16666" r="0" b="-16666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2932678" y="5401992"/>
            <a:ext cx="3120592" cy="2332643"/>
          </a:xfrm>
          <a:custGeom>
            <a:avLst/>
            <a:gdLst/>
            <a:ahLst/>
            <a:cxnLst/>
            <a:rect r="r" b="b" t="t" l="l"/>
            <a:pathLst>
              <a:path h="2332643" w="3120592">
                <a:moveTo>
                  <a:pt x="0" y="0"/>
                </a:moveTo>
                <a:lnTo>
                  <a:pt x="3120592" y="0"/>
                </a:lnTo>
                <a:lnTo>
                  <a:pt x="3120592" y="2332642"/>
                </a:lnTo>
                <a:lnTo>
                  <a:pt x="0" y="233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86421" y="5956301"/>
            <a:ext cx="8967279" cy="781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00"/>
              </a:lnSpc>
            </a:pPr>
            <a:r>
              <a:rPr lang="en-US" sz="4500" u="sng">
                <a:solidFill>
                  <a:srgbClr val="2E5187"/>
                </a:solidFill>
                <a:latin typeface="Bobby Jones"/>
                <a:ea typeface="Bobby Jones"/>
                <a:cs typeface="Bobby Jones"/>
                <a:sym typeface="Bobby Jones"/>
              </a:rPr>
              <a:t>If you see something, say something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21446" y="2650491"/>
            <a:ext cx="8967279" cy="2943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40"/>
              </a:lnSpc>
            </a:pPr>
            <a:r>
              <a:rPr lang="en-US" sz="5600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Maintaing a safe learning environment is the responsibility of our entire CommUnity.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53701" y="3653983"/>
            <a:ext cx="8967279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Officer Wright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53701" y="8091560"/>
            <a:ext cx="8967279" cy="580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Security Officer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6785" y="2570390"/>
            <a:ext cx="5597827" cy="7463770"/>
          </a:xfrm>
          <a:custGeom>
            <a:avLst/>
            <a:gdLst/>
            <a:ahLst/>
            <a:cxnLst/>
            <a:rect r="r" b="b" t="t" l="l"/>
            <a:pathLst>
              <a:path h="7463770" w="5597827">
                <a:moveTo>
                  <a:pt x="0" y="0"/>
                </a:moveTo>
                <a:lnTo>
                  <a:pt x="5597828" y="0"/>
                </a:lnTo>
                <a:lnTo>
                  <a:pt x="5597828" y="7463770"/>
                </a:lnTo>
                <a:lnTo>
                  <a:pt x="0" y="7463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2476" y="3369808"/>
            <a:ext cx="5478522" cy="5478522"/>
          </a:xfrm>
          <a:custGeom>
            <a:avLst/>
            <a:gdLst/>
            <a:ahLst/>
            <a:cxnLst/>
            <a:rect r="r" b="b" t="t" l="l"/>
            <a:pathLst>
              <a:path h="5478522" w="5478522">
                <a:moveTo>
                  <a:pt x="0" y="0"/>
                </a:moveTo>
                <a:lnTo>
                  <a:pt x="5478522" y="0"/>
                </a:lnTo>
                <a:lnTo>
                  <a:pt x="5478522" y="5478522"/>
                </a:lnTo>
                <a:lnTo>
                  <a:pt x="0" y="5478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393334" y="129074"/>
            <a:ext cx="1687264" cy="1486901"/>
          </a:xfrm>
          <a:custGeom>
            <a:avLst/>
            <a:gdLst/>
            <a:ahLst/>
            <a:cxnLst/>
            <a:rect r="r" b="b" t="t" l="l"/>
            <a:pathLst>
              <a:path h="1486901" w="1687264">
                <a:moveTo>
                  <a:pt x="0" y="0"/>
                </a:moveTo>
                <a:lnTo>
                  <a:pt x="1687264" y="0"/>
                </a:lnTo>
                <a:lnTo>
                  <a:pt x="1687264" y="1486901"/>
                </a:lnTo>
                <a:lnTo>
                  <a:pt x="0" y="14869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68299" y="405166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306640" y="2570390"/>
            <a:ext cx="5418163" cy="7220207"/>
          </a:xfrm>
          <a:custGeom>
            <a:avLst/>
            <a:gdLst/>
            <a:ahLst/>
            <a:cxnLst/>
            <a:rect r="r" b="b" t="t" l="l"/>
            <a:pathLst>
              <a:path h="7220207" w="5418163">
                <a:moveTo>
                  <a:pt x="0" y="0"/>
                </a:moveTo>
                <a:lnTo>
                  <a:pt x="5418164" y="0"/>
                </a:lnTo>
                <a:lnTo>
                  <a:pt x="5418164" y="7220207"/>
                </a:lnTo>
                <a:lnTo>
                  <a:pt x="0" y="72202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449430" y="218972"/>
            <a:ext cx="5746403" cy="1576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79"/>
              </a:lnSpc>
            </a:pPr>
            <a:r>
              <a:rPr lang="en-US" sz="91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Safety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490563" y="2475140"/>
            <a:ext cx="5746403" cy="5782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Keep our building safe. Never let anyone in the building. </a:t>
            </a:r>
          </a:p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(All interior and  perimeter doors) </a:t>
            </a:r>
          </a:p>
          <a:p>
            <a:pPr algn="ctr">
              <a:lnSpc>
                <a:spcPts val="5740"/>
              </a:lnSpc>
            </a:pPr>
          </a:p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Any student that opens up an exterior door to let anyone in will receive consequence. </a:t>
            </a:r>
          </a:p>
          <a:p>
            <a:pPr algn="ctr">
              <a:lnSpc>
                <a:spcPts val="574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78210" y="1709328"/>
            <a:ext cx="5746403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Exterior Doors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195832" y="1709328"/>
            <a:ext cx="5746403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Interior Doors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2798941" y="4424384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09623" y="2129899"/>
            <a:ext cx="4509370" cy="4114800"/>
          </a:xfrm>
          <a:custGeom>
            <a:avLst/>
            <a:gdLst/>
            <a:ahLst/>
            <a:cxnLst/>
            <a:rect r="r" b="b" t="t" l="l"/>
            <a:pathLst>
              <a:path h="4114800" w="4509370">
                <a:moveTo>
                  <a:pt x="0" y="0"/>
                </a:moveTo>
                <a:lnTo>
                  <a:pt x="4509370" y="0"/>
                </a:lnTo>
                <a:lnTo>
                  <a:pt x="4509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331827" y="1627572"/>
            <a:ext cx="5956173" cy="8229600"/>
          </a:xfrm>
          <a:custGeom>
            <a:avLst/>
            <a:gdLst/>
            <a:ahLst/>
            <a:cxnLst/>
            <a:rect r="r" b="b" t="t" l="l"/>
            <a:pathLst>
              <a:path h="8229600" w="5956173">
                <a:moveTo>
                  <a:pt x="0" y="0"/>
                </a:moveTo>
                <a:lnTo>
                  <a:pt x="5956173" y="0"/>
                </a:lnTo>
                <a:lnTo>
                  <a:pt x="59561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65032">
            <a:off x="6358539" y="7021185"/>
            <a:ext cx="7315200" cy="2423160"/>
          </a:xfrm>
          <a:custGeom>
            <a:avLst/>
            <a:gdLst/>
            <a:ahLst/>
            <a:cxnLst/>
            <a:rect r="r" b="b" t="t" l="l"/>
            <a:pathLst>
              <a:path h="2423160" w="7315200">
                <a:moveTo>
                  <a:pt x="0" y="0"/>
                </a:moveTo>
                <a:lnTo>
                  <a:pt x="7315200" y="0"/>
                </a:lnTo>
                <a:lnTo>
                  <a:pt x="7315200" y="2423160"/>
                </a:lnTo>
                <a:lnTo>
                  <a:pt x="0" y="24231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31256" y="534603"/>
            <a:ext cx="14972597" cy="10929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374"/>
              </a:lnSpc>
            </a:pPr>
            <a:r>
              <a:rPr lang="en-US" sz="7900">
                <a:solidFill>
                  <a:srgbClr val="2E5187"/>
                </a:solidFill>
                <a:latin typeface="Gagalin"/>
                <a:ea typeface="Gagalin"/>
                <a:cs typeface="Gagalin"/>
                <a:sym typeface="Gagalin"/>
              </a:rPr>
              <a:t>Extra-Curricular Bags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69526" y="1797752"/>
            <a:ext cx="5715311" cy="7793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Extra-curricular bags 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(athletics, band, etc.)</a:t>
            </a: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must be taken to those areas prior to 1st period starting.</a:t>
            </a:r>
          </a:p>
          <a:p>
            <a:pPr algn="ctr">
              <a:lnSpc>
                <a:spcPts val="6160"/>
              </a:lnSpc>
            </a:pPr>
          </a:p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2E5187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If you are a band student that needs to pick up an instrument you will be released with walker and wait to be released with motor transportation.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914617" y="225388"/>
            <a:ext cx="5344683" cy="9836224"/>
          </a:xfrm>
          <a:custGeom>
            <a:avLst/>
            <a:gdLst/>
            <a:ahLst/>
            <a:cxnLst/>
            <a:rect r="r" b="b" t="t" l="l"/>
            <a:pathLst>
              <a:path h="9836224" w="5344683">
                <a:moveTo>
                  <a:pt x="0" y="0"/>
                </a:moveTo>
                <a:lnTo>
                  <a:pt x="5344683" y="0"/>
                </a:lnTo>
                <a:lnTo>
                  <a:pt x="5344683" y="9836224"/>
                </a:lnTo>
                <a:lnTo>
                  <a:pt x="0" y="9836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626818" y="2687598"/>
            <a:ext cx="3920282" cy="4114800"/>
          </a:xfrm>
          <a:custGeom>
            <a:avLst/>
            <a:gdLst/>
            <a:ahLst/>
            <a:cxnLst/>
            <a:rect r="r" b="b" t="t" l="l"/>
            <a:pathLst>
              <a:path h="4114800" w="3920282">
                <a:moveTo>
                  <a:pt x="0" y="0"/>
                </a:moveTo>
                <a:lnTo>
                  <a:pt x="3920282" y="0"/>
                </a:lnTo>
                <a:lnTo>
                  <a:pt x="3920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6384" y="5857866"/>
            <a:ext cx="10914075" cy="3627729"/>
          </a:xfrm>
          <a:custGeom>
            <a:avLst/>
            <a:gdLst/>
            <a:ahLst/>
            <a:cxnLst/>
            <a:rect r="r" b="b" t="t" l="l"/>
            <a:pathLst>
              <a:path h="3627729" w="10914075">
                <a:moveTo>
                  <a:pt x="0" y="0"/>
                </a:moveTo>
                <a:lnTo>
                  <a:pt x="10914074" y="0"/>
                </a:lnTo>
                <a:lnTo>
                  <a:pt x="10914074" y="3627730"/>
                </a:lnTo>
                <a:lnTo>
                  <a:pt x="0" y="36277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74" t="0" r="-674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92804" y="130384"/>
            <a:ext cx="5151715" cy="1276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Cell Phones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21606" y="1259338"/>
            <a:ext cx="9536260" cy="2918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5"/>
              </a:lnSpc>
            </a:pPr>
            <a:r>
              <a:rPr lang="en-US" sz="2789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No Cell phone use In Classrooms, Hallways, and Restrooms</a:t>
            </a:r>
          </a:p>
          <a:p>
            <a:pPr algn="ctr">
              <a:lnSpc>
                <a:spcPts val="7655"/>
              </a:lnSpc>
            </a:pPr>
            <a:r>
              <a:rPr lang="en-US" sz="5468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Period!</a:t>
            </a:r>
          </a:p>
          <a:p>
            <a:pPr algn="ctr">
              <a:lnSpc>
                <a:spcPts val="3905"/>
              </a:lnSpc>
            </a:pPr>
            <a:r>
              <a:rPr lang="en-US" sz="2789">
                <a:solidFill>
                  <a:srgbClr val="000000"/>
                </a:solidFill>
                <a:latin typeface="Bobby Jones"/>
                <a:ea typeface="Bobby Jones"/>
                <a:cs typeface="Bobby Jones"/>
                <a:sym typeface="Bobby Jones"/>
              </a:rPr>
              <a:t>Any student caught violating the cell phone policy will have their phone confiscated.</a:t>
            </a:r>
          </a:p>
          <a:p>
            <a:pPr algn="ctr">
              <a:lnSpc>
                <a:spcPts val="3905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286365" y="4505617"/>
            <a:ext cx="9094113" cy="920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Gagalin"/>
                <a:ea typeface="Gagalin"/>
                <a:cs typeface="Gagalin"/>
                <a:sym typeface="Gagalin"/>
              </a:rPr>
              <a:t>24-25 LCISD cell Phone Policy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DAF43EjKxYA</dc:identifier>
  <dcterms:modified xsi:type="dcterms:W3CDTF">2011-08-01T06:04:30Z</dcterms:modified>
  <cp:revision>1</cp:revision>
  <dc:title>Code of Conduct ( Fall 2024)</dc:title>
</cp:coreProperties>
</file>